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9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5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84" r:id="rId9"/>
    <p:sldId id="265" r:id="rId10"/>
    <p:sldId id="266" r:id="rId11"/>
    <p:sldId id="285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90" r:id="rId21"/>
    <p:sldId id="276" r:id="rId22"/>
    <p:sldId id="277" r:id="rId23"/>
    <p:sldId id="278" r:id="rId24"/>
    <p:sldId id="279" r:id="rId25"/>
    <p:sldId id="286" r:id="rId26"/>
    <p:sldId id="287" r:id="rId27"/>
    <p:sldId id="280" r:id="rId28"/>
    <p:sldId id="281" r:id="rId29"/>
    <p:sldId id="288" r:id="rId30"/>
    <p:sldId id="289" r:id="rId31"/>
    <p:sldId id="292" r:id="rId32"/>
    <p:sldId id="291" r:id="rId33"/>
    <p:sldId id="293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78EFB-95E6-4DF0-A574-F08CEDB58BA3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FA8C0-2EEC-4D78-B0DC-A4391390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9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70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433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756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7571936" cy="2301240"/>
          </a:xfrm>
        </p:spPr>
        <p:txBody>
          <a:bodyPr/>
          <a:lstStyle/>
          <a:p>
            <a:r>
              <a:rPr lang="en-US" dirty="0">
                <a:effectLst/>
              </a:rPr>
              <a:t>Copyright </a:t>
            </a:r>
            <a:br>
              <a:rPr lang="en-US" dirty="0">
                <a:effectLst/>
              </a:rPr>
            </a:b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524000"/>
            <a:ext cx="27051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189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149383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Registering and protecting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works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 </a:t>
            </a:r>
            <a:r>
              <a:rPr lang="en-US" dirty="0"/>
              <a:t>completed application form and </a:t>
            </a:r>
            <a:r>
              <a:rPr lang="en-US" dirty="0" smtClean="0"/>
              <a:t>application </a:t>
            </a:r>
            <a:r>
              <a:rPr lang="en-US" dirty="0"/>
              <a:t>fees to the Copyright </a:t>
            </a:r>
            <a:r>
              <a:rPr lang="en-US" dirty="0" smtClean="0"/>
              <a:t>Office.</a:t>
            </a:r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Two </a:t>
            </a:r>
            <a:r>
              <a:rPr lang="en-US" dirty="0"/>
              <a:t>copies of a published work or one copy of an unpublished work to be deposited in the Library of Congress. 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Register of Copyrights will issue a certificate of registration to the copyright holder</a:t>
            </a:r>
            <a:r>
              <a:rPr lang="en-US" dirty="0" smtClean="0"/>
              <a:t>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5" y="-17253"/>
            <a:ext cx="2466975" cy="165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2263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Registering and protecting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works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Affixing </a:t>
            </a:r>
            <a:r>
              <a:rPr lang="en-US" dirty="0"/>
              <a:t>a notice of copyright to a published work is not required for copyright protection but is advisable.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It </a:t>
            </a:r>
            <a:r>
              <a:rPr lang="en-US" dirty="0"/>
              <a:t>may later serve as evidence in a copyright suit that the alleged infringer’s use was not innocent.</a:t>
            </a:r>
          </a:p>
          <a:p>
            <a:endParaRPr lang="en-US" dirty="0"/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313"/>
            <a:ext cx="2209800" cy="174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8927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Copyright Term Limits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305800" cy="4373563"/>
          </a:xfrm>
        </p:spPr>
        <p:txBody>
          <a:bodyPr>
            <a:normAutofit/>
          </a:bodyPr>
          <a:lstStyle/>
          <a:p>
            <a:r>
              <a:rPr lang="en-US" dirty="0"/>
              <a:t>Copyright doesn’t last forever.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In </a:t>
            </a:r>
            <a:r>
              <a:rPr lang="en-US" dirty="0"/>
              <a:t>1998, Copyright Term Extension Act (</a:t>
            </a:r>
            <a:r>
              <a:rPr lang="en-US" dirty="0" err="1"/>
              <a:t>a.k.a</a:t>
            </a:r>
            <a:r>
              <a:rPr lang="en-US" dirty="0"/>
              <a:t> the Sonny Bono Act, a.k.a. the Mickey Mouse Act) extended copyright terms for works created after 1978 to the life of the author + 70 years. </a:t>
            </a:r>
            <a:endParaRPr lang="en-US" dirty="0" smtClean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r>
              <a:rPr lang="en-US" sz="1800" dirty="0" smtClean="0"/>
              <a:t>Image: forbes.com  </a:t>
            </a:r>
            <a:endParaRPr lang="en-US" sz="1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836" y="24442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075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Copyright Term Limits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work is created by a corporation the term is 120 years from the date of creation or 95 years from date of publication, whichever is shorter.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61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First Sale Doctrine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8006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Generally, copyright holders have no right to control the physical product embodying their expression once it has been sold. </a:t>
            </a:r>
            <a:endParaRPr lang="en-US" dirty="0" smtClean="0"/>
          </a:p>
          <a:p>
            <a:endParaRPr lang="en-US" dirty="0"/>
          </a:p>
          <a:p>
            <a:r>
              <a:rPr lang="en-US" u="sng" dirty="0" smtClean="0"/>
              <a:t>The </a:t>
            </a:r>
            <a:r>
              <a:rPr lang="en-US" u="sng" dirty="0"/>
              <a:t>Copyright Act </a:t>
            </a:r>
            <a:r>
              <a:rPr lang="en-US" dirty="0"/>
              <a:t>distinguishes between expressive content, such as a movie, which is exclusively controlled by a copyright holder, and the physical object containing the expression, such as a Blu-Ray, which anyone may own. </a:t>
            </a:r>
            <a:endParaRPr lang="en-US" dirty="0" smtClean="0"/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Anyone </a:t>
            </a:r>
            <a:r>
              <a:rPr lang="en-US" dirty="0"/>
              <a:t>who lawfully purchases a copy of a work can </a:t>
            </a:r>
            <a:r>
              <a:rPr lang="en-US" dirty="0" smtClean="0"/>
              <a:t>resell that </a:t>
            </a:r>
            <a:r>
              <a:rPr lang="en-US" dirty="0"/>
              <a:t>copy without infringing on the copyright holder's rights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r>
              <a:rPr lang="en-US" sz="2100" dirty="0" smtClean="0"/>
              <a:t>Image: wellsiplaw.com</a:t>
            </a:r>
            <a:endParaRPr lang="en-US" sz="2100" dirty="0"/>
          </a:p>
          <a:p>
            <a:endParaRPr 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0"/>
            <a:ext cx="1905000" cy="157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7118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first sale doctrine only applies to copies manufactured domestically.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Courts </a:t>
            </a:r>
            <a:r>
              <a:rPr lang="en-US" dirty="0"/>
              <a:t>have ruled in John Wiley &amp; Sons, Inc. v. </a:t>
            </a:r>
            <a:r>
              <a:rPr lang="en-US" dirty="0" err="1"/>
              <a:t>Kirtsaeng</a:t>
            </a:r>
            <a:r>
              <a:rPr lang="en-US" dirty="0"/>
              <a:t> (2011) and Costco Wholesale Corp. v. Omega (2008) that copyrighted material purchased abroad cannot be distributed inside the US.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First Sale Doctrine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076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Digital Millennium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Copyright </a:t>
            </a:r>
            <a:r>
              <a:rPr lang="en-US" b="1" dirty="0"/>
              <a:t>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dirty="0"/>
              <a:t>The Digital Millennium Copyright Act (DMCA) makes it </a:t>
            </a:r>
            <a:r>
              <a:rPr lang="en-US" u="sng" dirty="0"/>
              <a:t>illegal </a:t>
            </a:r>
            <a:r>
              <a:rPr lang="en-US" dirty="0" smtClean="0"/>
              <a:t>to:</a:t>
            </a:r>
          </a:p>
          <a:p>
            <a:pPr lvl="1"/>
            <a:r>
              <a:rPr lang="en-US" dirty="0" smtClean="0"/>
              <a:t>Circumvent </a:t>
            </a:r>
            <a:r>
              <a:rPr lang="en-US" dirty="0"/>
              <a:t>digital rights management technology </a:t>
            </a:r>
            <a:r>
              <a:rPr lang="en-US" dirty="0" smtClean="0"/>
              <a:t>directly</a:t>
            </a:r>
          </a:p>
          <a:p>
            <a:pPr lvl="1"/>
            <a:r>
              <a:rPr lang="en-US" dirty="0" smtClean="0"/>
              <a:t>“Import</a:t>
            </a:r>
            <a:r>
              <a:rPr lang="en-US" dirty="0"/>
              <a:t>, offer to the public, provide, or otherwise traffic” in any technology, product, or service that can circumvent technological measures used to control access to copyrighted works. </a:t>
            </a:r>
            <a:endParaRPr lang="en-US" dirty="0" smtClean="0"/>
          </a:p>
          <a:p>
            <a:pPr marL="36576" indent="0">
              <a:buNone/>
            </a:pPr>
            <a:endParaRPr lang="en-US" sz="1800" dirty="0" smtClean="0"/>
          </a:p>
          <a:p>
            <a:pPr marL="36576" indent="0">
              <a:buNone/>
            </a:pPr>
            <a:r>
              <a:rPr lang="en-US" sz="1800" dirty="0" smtClean="0"/>
              <a:t>Image: outsidegc.com</a:t>
            </a:r>
            <a:endParaRPr lang="en-US" sz="18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5" y="0"/>
            <a:ext cx="282892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86521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DMCA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 fontScale="55000" lnSpcReduction="20000"/>
          </a:bodyPr>
          <a:lstStyle/>
          <a:p>
            <a:r>
              <a:rPr lang="en-US" sz="4400" dirty="0" smtClean="0"/>
              <a:t>Crafted </a:t>
            </a:r>
            <a:r>
              <a:rPr lang="en-US" sz="4400" dirty="0"/>
              <a:t>to extend copyright to digital platforms and to give ISPs and hosts immunity from infringements by their users similar to Section 230 of CDA. </a:t>
            </a:r>
            <a:endParaRPr lang="en-US" sz="4400" dirty="0" smtClean="0"/>
          </a:p>
          <a:p>
            <a:endParaRPr lang="en-US" sz="4400" dirty="0"/>
          </a:p>
          <a:p>
            <a:r>
              <a:rPr lang="en-US" sz="4400" dirty="0" smtClean="0"/>
              <a:t>DMCA </a:t>
            </a:r>
            <a:r>
              <a:rPr lang="en-US" sz="4400" dirty="0"/>
              <a:t>section 512 (a.k.a. safe harbor clause) protects service providers against liability when the following conditions are met:</a:t>
            </a:r>
          </a:p>
          <a:p>
            <a:pPr marL="36576" indent="0">
              <a:buNone/>
            </a:pPr>
            <a:r>
              <a:rPr lang="en-US" sz="3800" dirty="0"/>
              <a:t> </a:t>
            </a:r>
          </a:p>
          <a:p>
            <a:pPr lvl="1"/>
            <a:r>
              <a:rPr lang="en-US" sz="3800" dirty="0" smtClean="0"/>
              <a:t>If </a:t>
            </a:r>
            <a:r>
              <a:rPr lang="en-US" sz="3800" dirty="0"/>
              <a:t>they have established notice and takedown procedures.</a:t>
            </a:r>
          </a:p>
          <a:p>
            <a:pPr lvl="1"/>
            <a:r>
              <a:rPr lang="en-US" sz="3800" dirty="0" smtClean="0"/>
              <a:t>If </a:t>
            </a:r>
            <a:r>
              <a:rPr lang="en-US" sz="3800" dirty="0"/>
              <a:t>they remove content when a copyright owner contacts them.</a:t>
            </a:r>
          </a:p>
          <a:p>
            <a:pPr lvl="1"/>
            <a:r>
              <a:rPr lang="en-US" sz="3800" dirty="0" smtClean="0"/>
              <a:t>If </a:t>
            </a:r>
            <a:r>
              <a:rPr lang="en-US" sz="3800" dirty="0"/>
              <a:t>they have no actual or effective knowledge that the material is infringing.</a:t>
            </a:r>
          </a:p>
          <a:p>
            <a:pPr marL="36576" indent="0">
              <a:buNone/>
            </a:pPr>
            <a:r>
              <a:rPr lang="en-US" sz="3800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2266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Fair Use Doctrine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Instances </a:t>
            </a:r>
            <a:r>
              <a:rPr lang="en-US" dirty="0"/>
              <a:t>when using someone else’s work without their consent is allowed—or fair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fair use of a copyrighted work, including such use by reproduction in copies or </a:t>
            </a:r>
            <a:r>
              <a:rPr lang="en-US" dirty="0" err="1"/>
              <a:t>phonorecords</a:t>
            </a:r>
            <a:r>
              <a:rPr lang="en-US" dirty="0"/>
              <a:t> or by any other means specified by that section, for purposes such </a:t>
            </a:r>
            <a:r>
              <a:rPr lang="en-US" dirty="0" smtClean="0"/>
              <a:t>as: 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criticism, comment, news reporting, teaching (including multiple copies for classroom use), scholarship, or research, is </a:t>
            </a:r>
            <a:r>
              <a:rPr lang="en-US" u="sng" dirty="0"/>
              <a:t>not an infringement </a:t>
            </a:r>
            <a:r>
              <a:rPr lang="en-US" dirty="0"/>
              <a:t>of copyright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r>
              <a:rPr lang="en-US" sz="1500" dirty="0" smtClean="0"/>
              <a:t>Image: library.sacredheart.edu</a:t>
            </a:r>
            <a:endParaRPr lang="en-US" sz="1500" dirty="0"/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25" y="1"/>
            <a:ext cx="23145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7242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Fair Use Doctrine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fair use doctrine was initially a defense against copyright </a:t>
            </a:r>
            <a:r>
              <a:rPr lang="en-US" dirty="0" smtClean="0"/>
              <a:t>suits.</a:t>
            </a:r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2015, SCOTUS recognized it as a right asking copyright holders to make sure their claim does not fall under fair use before filing a claim. </a:t>
            </a:r>
            <a:endParaRPr lang="en-US" dirty="0" smtClean="0"/>
          </a:p>
          <a:p>
            <a:endParaRPr lang="en-US" dirty="0"/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07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Preamble 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799"/>
            <a:ext cx="8382000" cy="4297363"/>
          </a:xfrm>
        </p:spPr>
        <p:txBody>
          <a:bodyPr/>
          <a:lstStyle/>
          <a:p>
            <a:r>
              <a:rPr lang="en-US" dirty="0" smtClean="0"/>
              <a:t>The right </a:t>
            </a:r>
            <a:r>
              <a:rPr lang="en-US" dirty="0"/>
              <a:t>of creators to control copies of their work. </a:t>
            </a:r>
            <a:endParaRPr lang="en-US" dirty="0" smtClean="0"/>
          </a:p>
          <a:p>
            <a:pPr lvl="1"/>
            <a:r>
              <a:rPr lang="en-US" dirty="0" smtClean="0"/>
              <a:t>Protection of one’s intellectual </a:t>
            </a:r>
            <a:r>
              <a:rPr lang="en-US" dirty="0"/>
              <a:t>property in the face of unfair and illegal uses by </a:t>
            </a:r>
            <a:r>
              <a:rPr lang="en-US" dirty="0" smtClean="0"/>
              <a:t>others.</a:t>
            </a:r>
          </a:p>
          <a:p>
            <a:pPr lvl="1"/>
            <a:r>
              <a:rPr lang="en-US" dirty="0" smtClean="0"/>
              <a:t>Using someone </a:t>
            </a:r>
            <a:r>
              <a:rPr lang="en-US" dirty="0"/>
              <a:t>else’s work without infringing on their rights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pPr marL="448056" lvl="1" indent="0">
              <a:buNone/>
            </a:pPr>
            <a:endParaRPr lang="en-US" dirty="0"/>
          </a:p>
          <a:p>
            <a:pPr marL="146304" indent="0">
              <a:buNone/>
            </a:pPr>
            <a:r>
              <a:rPr lang="en-US" sz="1400" dirty="0" smtClean="0"/>
              <a:t>Cover Image: whatiscopyright.org</a:t>
            </a:r>
          </a:p>
          <a:p>
            <a:pPr marL="146304" indent="0">
              <a:buNone/>
            </a:pPr>
            <a:r>
              <a:rPr lang="en-US" sz="1400" dirty="0" smtClean="0"/>
              <a:t>Top right: manfredlaws.com  </a:t>
            </a:r>
            <a:endParaRPr lang="en-US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4087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Fair Use Doctrine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077200" cy="45720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When assessing the fair use of a copyrighted material, the courts will look at the following four categories.</a:t>
            </a:r>
          </a:p>
          <a:p>
            <a:endParaRPr lang="en-US" dirty="0"/>
          </a:p>
          <a:p>
            <a:pPr lvl="1"/>
            <a:r>
              <a:rPr lang="en-US" dirty="0" smtClean="0"/>
              <a:t>Purpose </a:t>
            </a:r>
            <a:r>
              <a:rPr lang="en-US" dirty="0"/>
              <a:t>and character of the </a:t>
            </a:r>
            <a:r>
              <a:rPr lang="en-US" dirty="0" smtClean="0"/>
              <a:t>use</a:t>
            </a:r>
            <a:r>
              <a:rPr lang="en-US" dirty="0"/>
              <a:t>	</a:t>
            </a:r>
            <a:endParaRPr lang="en-US" dirty="0" smtClean="0"/>
          </a:p>
          <a:p>
            <a:pPr lvl="2"/>
            <a:r>
              <a:rPr lang="en-US" dirty="0" smtClean="0"/>
              <a:t>Commercial </a:t>
            </a:r>
            <a:r>
              <a:rPr lang="en-US" dirty="0"/>
              <a:t>(unfair) vs. </a:t>
            </a:r>
            <a:r>
              <a:rPr lang="en-US" dirty="0" smtClean="0"/>
              <a:t>educational/nonprofit</a:t>
            </a:r>
            <a:r>
              <a:rPr lang="en-US" dirty="0"/>
              <a:t>… (fair)</a:t>
            </a:r>
          </a:p>
          <a:p>
            <a:pPr lvl="2"/>
            <a:r>
              <a:rPr lang="en-US" dirty="0" smtClean="0"/>
              <a:t>Transformative</a:t>
            </a:r>
            <a:r>
              <a:rPr lang="en-US" dirty="0"/>
              <a:t>, parody (fair)</a:t>
            </a:r>
          </a:p>
          <a:p>
            <a:pPr marL="36576" indent="0">
              <a:buNone/>
            </a:pPr>
            <a:endParaRPr lang="en-US" dirty="0"/>
          </a:p>
          <a:p>
            <a:pPr lvl="1"/>
            <a:r>
              <a:rPr lang="en-US" dirty="0" smtClean="0"/>
              <a:t>Nature </a:t>
            </a:r>
            <a:r>
              <a:rPr lang="en-US" dirty="0"/>
              <a:t>of the copyrighted </a:t>
            </a:r>
            <a:r>
              <a:rPr lang="en-US" dirty="0" smtClean="0"/>
              <a:t>work</a:t>
            </a:r>
          </a:p>
          <a:p>
            <a:pPr lvl="2"/>
            <a:r>
              <a:rPr lang="en-US" dirty="0" smtClean="0"/>
              <a:t>Facts</a:t>
            </a:r>
            <a:r>
              <a:rPr lang="en-US" dirty="0"/>
              <a:t>, ideas not protected by copyright (fair)</a:t>
            </a:r>
            <a:endParaRPr lang="en-US" sz="1800" dirty="0"/>
          </a:p>
          <a:p>
            <a:pPr lvl="1"/>
            <a:endParaRPr lang="en-US" dirty="0"/>
          </a:p>
          <a:p>
            <a:pPr marL="36576" indent="0">
              <a:buNone/>
            </a:pPr>
            <a:r>
              <a:rPr lang="en-US" dirty="0"/>
              <a:t>	</a:t>
            </a:r>
          </a:p>
          <a:p>
            <a:pPr marL="36576" indent="0">
              <a:buNone/>
            </a:pPr>
            <a:r>
              <a:rPr lang="en-US" sz="1900" dirty="0" smtClean="0"/>
              <a:t>Image: legaluse.com</a:t>
            </a:r>
            <a:endParaRPr lang="en-US" sz="19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749" y="17253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8293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Fair Use Doctrine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Amount </a:t>
            </a:r>
            <a:r>
              <a:rPr lang="en-US" dirty="0"/>
              <a:t>and substantiality of the portion used in relationship to the </a:t>
            </a:r>
            <a:r>
              <a:rPr lang="en-US" dirty="0" smtClean="0"/>
              <a:t>whole</a:t>
            </a:r>
            <a:endParaRPr lang="en-US" dirty="0"/>
          </a:p>
          <a:p>
            <a:pPr lvl="2"/>
            <a:r>
              <a:rPr lang="en-US" dirty="0" smtClean="0"/>
              <a:t>The </a:t>
            </a:r>
            <a:r>
              <a:rPr lang="en-US" dirty="0"/>
              <a:t>smaller the portion,  the higher likelihood of </a:t>
            </a:r>
            <a:r>
              <a:rPr lang="en-US" dirty="0" smtClean="0"/>
              <a:t>fairness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“heart of the work” however small is not fair </a:t>
            </a:r>
            <a:r>
              <a:rPr lang="en-US" dirty="0" smtClean="0"/>
              <a:t>use</a:t>
            </a:r>
          </a:p>
          <a:p>
            <a:pPr lvl="2"/>
            <a:endParaRPr lang="en-US" dirty="0"/>
          </a:p>
          <a:p>
            <a:r>
              <a:rPr lang="en-US" dirty="0" smtClean="0"/>
              <a:t>Effect </a:t>
            </a:r>
            <a:r>
              <a:rPr lang="en-US" dirty="0"/>
              <a:t>of the use upon the potential market for or value of the copyrighted work.</a:t>
            </a:r>
          </a:p>
          <a:p>
            <a:pPr lvl="2"/>
            <a:r>
              <a:rPr lang="en-US" dirty="0" smtClean="0"/>
              <a:t>Does </a:t>
            </a:r>
            <a:r>
              <a:rPr lang="en-US" dirty="0"/>
              <a:t>it substitute original work? Are people likely to </a:t>
            </a:r>
            <a:r>
              <a:rPr lang="en-US" dirty="0" smtClean="0"/>
              <a:t>buy </a:t>
            </a:r>
            <a:r>
              <a:rPr lang="en-US" dirty="0"/>
              <a:t>the copy rather than the original? (unfair)</a:t>
            </a:r>
          </a:p>
          <a:p>
            <a:pPr lvl="2"/>
            <a:r>
              <a:rPr lang="en-US" dirty="0" smtClean="0"/>
              <a:t>Does </a:t>
            </a:r>
            <a:r>
              <a:rPr lang="en-US" dirty="0"/>
              <a:t>it harm the market beyond the original work like the distributors of the copyrighted material? (unfair</a:t>
            </a:r>
            <a:r>
              <a:rPr lang="en-US" dirty="0" smtClean="0"/>
              <a:t>)</a:t>
            </a:r>
          </a:p>
          <a:p>
            <a:pPr marL="749808" lvl="2" indent="0">
              <a:buNone/>
            </a:pPr>
            <a:endParaRPr lang="en-US" dirty="0" smtClean="0"/>
          </a:p>
          <a:p>
            <a:pPr marL="749808" lvl="2" indent="0">
              <a:buNone/>
            </a:pPr>
            <a:endParaRPr lang="en-US" dirty="0" smtClean="0"/>
          </a:p>
          <a:p>
            <a:pPr marL="164592" indent="0">
              <a:buNone/>
            </a:pPr>
            <a:r>
              <a:rPr lang="en-US" sz="1900" dirty="0" smtClean="0"/>
              <a:t>Image: wired.com</a:t>
            </a:r>
            <a:endParaRPr lang="en-US" sz="1900" dirty="0"/>
          </a:p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997" y="0"/>
            <a:ext cx="295275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44931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 and licensing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Licensing music before </a:t>
            </a:r>
            <a:r>
              <a:rPr lang="en-US" dirty="0"/>
              <a:t>incorporating it into another </a:t>
            </a:r>
            <a:r>
              <a:rPr lang="en-US" dirty="0" smtClean="0"/>
              <a:t>work averts lawsuits. </a:t>
            </a:r>
          </a:p>
          <a:p>
            <a:r>
              <a:rPr lang="en-US" dirty="0" smtClean="0"/>
              <a:t>Categories </a:t>
            </a:r>
            <a:r>
              <a:rPr lang="en-US" dirty="0"/>
              <a:t>of works protected by musical </a:t>
            </a:r>
            <a:r>
              <a:rPr lang="en-US" dirty="0" smtClean="0"/>
              <a:t>licenses</a:t>
            </a:r>
          </a:p>
          <a:p>
            <a:pPr lvl="1"/>
            <a:r>
              <a:rPr lang="en-US" dirty="0" smtClean="0"/>
              <a:t>: </a:t>
            </a:r>
            <a:r>
              <a:rPr lang="en-US" dirty="0"/>
              <a:t>musical works and sound recordings. </a:t>
            </a:r>
            <a:endParaRPr lang="en-US" dirty="0" smtClean="0"/>
          </a:p>
          <a:p>
            <a:r>
              <a:rPr lang="en-US" b="1" dirty="0" smtClean="0"/>
              <a:t>The </a:t>
            </a:r>
            <a:r>
              <a:rPr lang="en-US" b="1" dirty="0"/>
              <a:t>musical </a:t>
            </a:r>
            <a:r>
              <a:rPr lang="en-US" b="1" dirty="0" smtClean="0"/>
              <a:t>work</a:t>
            </a:r>
            <a:r>
              <a:rPr lang="en-US" dirty="0" smtClean="0"/>
              <a:t>: The </a:t>
            </a:r>
            <a:r>
              <a:rPr lang="en-US" dirty="0"/>
              <a:t>composition of music and lyrics, generally owned by the songwriter or a music publisher. </a:t>
            </a:r>
            <a:endParaRPr lang="en-US" dirty="0" smtClean="0"/>
          </a:p>
          <a:p>
            <a:r>
              <a:rPr lang="en-US" b="1" dirty="0" smtClean="0"/>
              <a:t>The </a:t>
            </a:r>
            <a:r>
              <a:rPr lang="en-US" b="1" dirty="0"/>
              <a:t>sound </a:t>
            </a:r>
            <a:r>
              <a:rPr lang="en-US" b="1" dirty="0" smtClean="0"/>
              <a:t>recording</a:t>
            </a:r>
            <a:r>
              <a:rPr lang="en-US" dirty="0" smtClean="0"/>
              <a:t>-the </a:t>
            </a:r>
            <a:r>
              <a:rPr lang="en-US" dirty="0"/>
              <a:t>final product produced in a studio by musicians, producers, and sound </a:t>
            </a:r>
            <a:r>
              <a:rPr lang="en-US" dirty="0" smtClean="0"/>
              <a:t>engineers</a:t>
            </a:r>
          </a:p>
          <a:p>
            <a:pPr lvl="1"/>
            <a:r>
              <a:rPr lang="en-US" dirty="0" smtClean="0"/>
              <a:t>Generally </a:t>
            </a:r>
            <a:r>
              <a:rPr lang="en-US" dirty="0"/>
              <a:t>owned by the record company.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license required will depend on its intended use for the music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r>
              <a:rPr lang="en-US" sz="2300" dirty="0" smtClean="0"/>
              <a:t>Image: easyonhold.com</a:t>
            </a:r>
            <a:endParaRPr lang="en-US" sz="23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458" y="0"/>
            <a:ext cx="196754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97660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 and licensing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6439"/>
            <a:ext cx="8153400" cy="4219724"/>
          </a:xfrm>
        </p:spPr>
        <p:txBody>
          <a:bodyPr>
            <a:normAutofit fontScale="92500"/>
          </a:bodyPr>
          <a:lstStyle/>
          <a:p>
            <a:r>
              <a:rPr lang="en-US" dirty="0"/>
              <a:t>A performance license is required to play a musical work.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These </a:t>
            </a:r>
            <a:r>
              <a:rPr lang="en-US" dirty="0"/>
              <a:t>licenses are paid </a:t>
            </a:r>
            <a:r>
              <a:rPr lang="en-US" dirty="0" smtClean="0"/>
              <a:t>by: </a:t>
            </a:r>
          </a:p>
          <a:p>
            <a:pPr lvl="1"/>
            <a:r>
              <a:rPr lang="en-US" dirty="0" smtClean="0"/>
              <a:t>Television </a:t>
            </a:r>
            <a:r>
              <a:rPr lang="en-US" dirty="0"/>
              <a:t>and radio broadcasters</a:t>
            </a:r>
            <a:r>
              <a:rPr lang="en-US" dirty="0" smtClean="0"/>
              <a:t>;</a:t>
            </a:r>
          </a:p>
          <a:p>
            <a:pPr lvl="1"/>
            <a:r>
              <a:rPr lang="en-US" dirty="0" smtClean="0"/>
              <a:t>Musicians </a:t>
            </a:r>
            <a:r>
              <a:rPr lang="en-US" dirty="0"/>
              <a:t>or bands that perform other artists’ music; and venues, such as restaurants and nightclubs, that play music or hire bands that use cover songs</a:t>
            </a:r>
            <a:r>
              <a:rPr lang="en-US" dirty="0" smtClean="0"/>
              <a:t>.</a:t>
            </a:r>
          </a:p>
          <a:p>
            <a:pPr marL="146304" indent="0">
              <a:buNone/>
            </a:pPr>
            <a:endParaRPr lang="en-US" sz="1800" dirty="0" smtClean="0"/>
          </a:p>
          <a:p>
            <a:pPr marL="146304" indent="0">
              <a:buNone/>
            </a:pPr>
            <a:r>
              <a:rPr lang="en-US" sz="1800" dirty="0" smtClean="0"/>
              <a:t>Image: wsj.com</a:t>
            </a:r>
            <a:endParaRPr lang="en-US" sz="1800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439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97319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 and licensing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153400" cy="43735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Broadcasters or venue owners may pay to license songs individually, but most choose to pay a blanket license fee in return for the right to use any music from the performing rights organization’s repertoire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endParaRPr lang="en-US" dirty="0"/>
          </a:p>
          <a:p>
            <a:r>
              <a:rPr lang="en-US" dirty="0"/>
              <a:t>A performance of a “dramatic” musical work, such as a musical comedy, opera or ballet, or the use of such a work as a part of a story or plot, requires a grand license.</a:t>
            </a:r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r>
              <a:rPr lang="en-US" sz="1600" dirty="0" smtClean="0"/>
              <a:t>Image: theverge.com</a:t>
            </a:r>
            <a:endParaRPr lang="en-US" sz="16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30193"/>
            <a:ext cx="2619375" cy="164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01212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 and licensing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With the passage of the </a:t>
            </a:r>
            <a:r>
              <a:rPr lang="en-US" u="sng" dirty="0"/>
              <a:t>Sound Recordings Act of 1995 </a:t>
            </a:r>
            <a:r>
              <a:rPr lang="en-US" dirty="0"/>
              <a:t>and the </a:t>
            </a:r>
            <a:r>
              <a:rPr lang="en-US" dirty="0" smtClean="0"/>
              <a:t>DMCA, </a:t>
            </a:r>
            <a:r>
              <a:rPr lang="en-US" dirty="0"/>
              <a:t>Congress created a performance right in sound recordings that are digitally transmitted through non-interactive services. </a:t>
            </a:r>
            <a:endParaRPr lang="en-US" dirty="0" smtClean="0"/>
          </a:p>
          <a:p>
            <a:endParaRPr lang="en-US" dirty="0" smtClean="0"/>
          </a:p>
          <a:p>
            <a:r>
              <a:rPr lang="en-US" u="sng" dirty="0" smtClean="0"/>
              <a:t>Webcasters </a:t>
            </a:r>
            <a:r>
              <a:rPr lang="en-US" dirty="0"/>
              <a:t>and</a:t>
            </a:r>
            <a:r>
              <a:rPr lang="en-US" u="sng" dirty="0"/>
              <a:t> broadcasters </a:t>
            </a:r>
            <a:r>
              <a:rPr lang="en-US" dirty="0"/>
              <a:t>who simulcast on the Web now need a sound recording license as well as a public performance license.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330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Music and licensing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Individuals who wish to incorporate a musical work into a video need a synchronization license from the songwriter or publisher before associating the work with something else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endParaRPr lang="en-US" dirty="0"/>
          </a:p>
          <a:p>
            <a:r>
              <a:rPr lang="en-US" dirty="0"/>
              <a:t>A mechanical license is required to reproduce a sound </a:t>
            </a:r>
            <a:r>
              <a:rPr lang="en-US" dirty="0" smtClean="0"/>
              <a:t>recording </a:t>
            </a:r>
            <a:r>
              <a:rPr lang="en-US" dirty="0"/>
              <a:t>for a CD compilation or digital download. </a:t>
            </a:r>
            <a:endParaRPr lang="en-US" dirty="0" smtClean="0"/>
          </a:p>
          <a:p>
            <a:pPr marL="36576" indent="0">
              <a:buNone/>
            </a:pPr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reproduction right in a sound recording must be licensed from the record label, which may license a work at its discretion.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7547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7620000" cy="1122902"/>
          </a:xfrm>
        </p:spPr>
        <p:txBody>
          <a:bodyPr>
            <a:normAutofit fontScale="90000"/>
          </a:bodyPr>
          <a:lstStyle/>
          <a:p>
            <a:r>
              <a:rPr lang="en-US" dirty="0"/>
              <a:t>Campbell v. </a:t>
            </a:r>
            <a:r>
              <a:rPr lang="en-US" dirty="0" err="1"/>
              <a:t>Acuff</a:t>
            </a:r>
            <a:r>
              <a:rPr lang="en-US" dirty="0"/>
              <a:t>-Rose Music, Inc.</a:t>
            </a:r>
            <a:br>
              <a:rPr lang="en-US" dirty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court ruled that a parody of a work is considered transformative and falls under fair use. </a:t>
            </a:r>
            <a:endParaRPr lang="en-US" dirty="0" smtClean="0"/>
          </a:p>
          <a:p>
            <a:endParaRPr lang="en-US" dirty="0"/>
          </a:p>
          <a:p>
            <a:pPr lvl="1"/>
            <a:r>
              <a:rPr lang="en-US" dirty="0" smtClean="0"/>
              <a:t>Pretty </a:t>
            </a:r>
            <a:r>
              <a:rPr lang="en-US" dirty="0"/>
              <a:t>Woman by Roy Orbison and the parody of the song by Two live </a:t>
            </a:r>
            <a:r>
              <a:rPr lang="en-US" dirty="0" smtClean="0"/>
              <a:t>crew illustrate.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9586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Metallica v. Napster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479" y="2390870"/>
            <a:ext cx="5371042" cy="2944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6633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Metallica v. Napster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this case, Metallica sued Napster (a peer-to-peers file sharing service) for allowing its users to share copyrighted songs.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court ruled in favor of Metallica and issued an injunction against Napster, which eventually went out of business. </a:t>
            </a:r>
          </a:p>
          <a:p>
            <a:pPr marL="36576" indent="0">
              <a:buNone/>
            </a:pP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319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What qualifies to be </a:t>
            </a:r>
            <a:br>
              <a:rPr lang="en-US" b="1" dirty="0" smtClean="0"/>
            </a:br>
            <a:r>
              <a:rPr lang="en-US" b="1" dirty="0" smtClean="0"/>
              <a:t>Copyrighted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5105400"/>
          </a:xfrm>
        </p:spPr>
        <p:txBody>
          <a:bodyPr/>
          <a:lstStyle/>
          <a:p>
            <a:r>
              <a:rPr lang="en-US" dirty="0"/>
              <a:t>“original” and </a:t>
            </a:r>
            <a:r>
              <a:rPr lang="en-US" dirty="0" smtClean="0"/>
              <a:t>“</a:t>
            </a:r>
            <a:r>
              <a:rPr lang="en-US" dirty="0"/>
              <a:t>fixed” in a tangible </a:t>
            </a:r>
            <a:r>
              <a:rPr lang="en-US" dirty="0" smtClean="0"/>
              <a:t>medium.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Literary works (books, newspapers, broadcasts, ads, press releases, your notes</a:t>
            </a:r>
            <a:r>
              <a:rPr lang="en-US" dirty="0" smtClean="0"/>
              <a:t>!). </a:t>
            </a:r>
          </a:p>
          <a:p>
            <a:pPr lvl="1"/>
            <a:r>
              <a:rPr lang="en-US" dirty="0" smtClean="0"/>
              <a:t>Musical </a:t>
            </a:r>
            <a:r>
              <a:rPr lang="en-US" dirty="0"/>
              <a:t>works, dramatic works, pantomimes and choreographic works, pictorial, graphic and sculptural works, sound recordings, architectural works etc</a:t>
            </a:r>
            <a:r>
              <a:rPr lang="en-US" dirty="0" smtClean="0"/>
              <a:t>.</a:t>
            </a:r>
          </a:p>
          <a:p>
            <a:pPr marL="146304" indent="0">
              <a:buNone/>
            </a:pPr>
            <a:endParaRPr lang="en-US" sz="1800" dirty="0" smtClean="0"/>
          </a:p>
          <a:p>
            <a:pPr marL="146304" indent="0">
              <a:buNone/>
            </a:pPr>
            <a:endParaRPr lang="en-US" sz="1800" dirty="0"/>
          </a:p>
          <a:p>
            <a:pPr marL="146304" indent="0">
              <a:buNone/>
            </a:pPr>
            <a:r>
              <a:rPr lang="en-US" sz="1800" dirty="0" smtClean="0"/>
              <a:t>Image: essay-lib.com</a:t>
            </a:r>
            <a:endParaRPr lang="en-US" sz="1800" dirty="0"/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15" y="0"/>
            <a:ext cx="34290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33222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Star Athletica v. Varsity Brands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0010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Origins: Star </a:t>
            </a:r>
            <a:r>
              <a:rPr lang="en-US" dirty="0"/>
              <a:t>Athletica's decision to make cheerleading outfits based on Varsity's designs (pictured below). The decision went Varsity's way.</a:t>
            </a:r>
          </a:p>
          <a:p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895600"/>
            <a:ext cx="3200400" cy="373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7714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Star Athletica v. Varsity Brands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SCOTUS ruled that art expressed on articles of clothing is copyrightable if it meets the two-prong "</a:t>
            </a:r>
            <a:r>
              <a:rPr lang="en-US" dirty="0" err="1"/>
              <a:t>separability</a:t>
            </a:r>
            <a:r>
              <a:rPr lang="en-US" dirty="0"/>
              <a:t>" test:</a:t>
            </a:r>
          </a:p>
          <a:p>
            <a:pPr lvl="1"/>
            <a:r>
              <a:rPr lang="en-US" dirty="0"/>
              <a:t>1- Separate identification</a:t>
            </a:r>
          </a:p>
          <a:p>
            <a:endParaRPr lang="en-US" dirty="0"/>
          </a:p>
          <a:p>
            <a:pPr lvl="1"/>
            <a:r>
              <a:rPr lang="en-US" dirty="0"/>
              <a:t>2- Independent existence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1992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Star Athletica v. Varsity Brands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aesthetic elements must be capable of existing as a "pictorial, graphic, or sculptural work" separate from the garment.</a:t>
            </a:r>
          </a:p>
          <a:p>
            <a:r>
              <a:rPr lang="en-US" dirty="0"/>
              <a:t>If you can draw the design of a garment on a piece of paper and pass it as art, the garment is copyrightable.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3669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 cases and watch videos</a:t>
            </a:r>
          </a:p>
          <a:p>
            <a:r>
              <a:rPr lang="en-US" dirty="0" smtClean="0"/>
              <a:t>Read ahead for Ethical Philosophies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697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Creative works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In 1991, Feist publications co. copied a phonebook from Rural Telephone Service’s listing and was sued for copyright </a:t>
            </a:r>
            <a:r>
              <a:rPr lang="en-US" dirty="0" smtClean="0"/>
              <a:t>infringement.</a:t>
            </a:r>
          </a:p>
          <a:p>
            <a:endParaRPr lang="en-US" dirty="0"/>
          </a:p>
          <a:p>
            <a:pPr lvl="1"/>
            <a:r>
              <a:rPr lang="en-US" dirty="0" smtClean="0"/>
              <a:t>SCOTUS </a:t>
            </a:r>
            <a:r>
              <a:rPr lang="en-US" dirty="0"/>
              <a:t>ruled that the work must possess “a modicum of creativity” to receive copyright </a:t>
            </a:r>
            <a:r>
              <a:rPr lang="en-US" dirty="0" smtClean="0"/>
              <a:t>protection.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A </a:t>
            </a:r>
            <a:r>
              <a:rPr lang="en-US" dirty="0"/>
              <a:t>phone book simply did not possess any creativity as they are mere statements of facts (i.e. people’s names and phone numbers).</a:t>
            </a:r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556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cannot be copyrighted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Facts, ideas, processes, systems, and government </a:t>
            </a:r>
            <a:r>
              <a:rPr lang="en-US" dirty="0" smtClean="0"/>
              <a:t>works. </a:t>
            </a:r>
          </a:p>
          <a:p>
            <a:r>
              <a:rPr lang="en-US" dirty="0" smtClean="0"/>
              <a:t>They </a:t>
            </a:r>
            <a:r>
              <a:rPr lang="en-US" dirty="0"/>
              <a:t>exist independent of any individual and are void of creativity. </a:t>
            </a:r>
            <a:endParaRPr lang="en-US" dirty="0" smtClean="0"/>
          </a:p>
          <a:p>
            <a:pPr lvl="1"/>
            <a:r>
              <a:rPr lang="en-US" dirty="0" smtClean="0"/>
              <a:t>For </a:t>
            </a:r>
            <a:r>
              <a:rPr lang="en-US" dirty="0"/>
              <a:t>example, that a plane has crashed is a </a:t>
            </a:r>
            <a:r>
              <a:rPr lang="en-US" u="sng" dirty="0"/>
              <a:t>fact</a:t>
            </a:r>
            <a:r>
              <a:rPr lang="en-US" dirty="0"/>
              <a:t> that has happened independent of any journalistic </a:t>
            </a:r>
            <a:r>
              <a:rPr lang="en-US" dirty="0" smtClean="0"/>
              <a:t>work. </a:t>
            </a:r>
          </a:p>
          <a:p>
            <a:pPr lvl="1"/>
            <a:r>
              <a:rPr lang="en-US" dirty="0" smtClean="0"/>
              <a:t>No </a:t>
            </a:r>
            <a:r>
              <a:rPr lang="en-US" dirty="0"/>
              <a:t>news organization or journalist can copyright it—even if they are the first on the scene and the first to report it.</a:t>
            </a:r>
          </a:p>
          <a:p>
            <a:pPr marL="36576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138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What can be </a:t>
            </a:r>
            <a:br>
              <a:rPr lang="en-US" b="1" dirty="0" smtClean="0"/>
            </a:br>
            <a:r>
              <a:rPr lang="en-US" b="1" dirty="0" smtClean="0"/>
              <a:t>copyrighted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expression of facts, ideas, systems</a:t>
            </a:r>
            <a:r>
              <a:rPr lang="en-US" dirty="0" smtClean="0"/>
              <a:t>, among others. </a:t>
            </a:r>
          </a:p>
          <a:p>
            <a:r>
              <a:rPr lang="en-US" dirty="0" smtClean="0"/>
              <a:t>The </a:t>
            </a:r>
            <a:r>
              <a:rPr lang="en-US" dirty="0"/>
              <a:t>way they are expressed depends on the creativity and originality of the person who expresses them. </a:t>
            </a:r>
            <a:endParaRPr lang="en-US" dirty="0" smtClean="0"/>
          </a:p>
          <a:p>
            <a:pPr lvl="1"/>
            <a:r>
              <a:rPr lang="en-US" dirty="0" smtClean="0"/>
              <a:t>Facts captured by a seasoned </a:t>
            </a:r>
            <a:r>
              <a:rPr lang="en-US" dirty="0"/>
              <a:t>writer who paints </a:t>
            </a:r>
            <a:r>
              <a:rPr lang="en-US" dirty="0" smtClean="0"/>
              <a:t>on the </a:t>
            </a:r>
            <a:r>
              <a:rPr lang="en-US" dirty="0"/>
              <a:t>plane </a:t>
            </a:r>
            <a:r>
              <a:rPr lang="en-US" dirty="0" smtClean="0"/>
              <a:t>crash, survivors’ emotions, and first responders vs. a descriptive journalistic report. </a:t>
            </a:r>
          </a:p>
          <a:p>
            <a:pPr lvl="1"/>
            <a:endParaRPr lang="en-US" dirty="0"/>
          </a:p>
          <a:p>
            <a:pPr marL="146304" indent="0">
              <a:buNone/>
            </a:pPr>
            <a:r>
              <a:rPr lang="en-US" sz="1900" dirty="0" smtClean="0"/>
              <a:t>Image: findlaw.com  </a:t>
            </a:r>
            <a:endParaRPr lang="en-US" sz="19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8819"/>
            <a:ext cx="28194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1936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Registering and protecting works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077200" cy="42973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Copyright </a:t>
            </a:r>
            <a:r>
              <a:rPr lang="en-US" dirty="0"/>
              <a:t>registration </a:t>
            </a:r>
            <a:r>
              <a:rPr lang="en-US" dirty="0" smtClean="0"/>
              <a:t>not </a:t>
            </a:r>
            <a:r>
              <a:rPr lang="en-US" dirty="0"/>
              <a:t>required in the United States, </a:t>
            </a:r>
            <a:r>
              <a:rPr lang="en-US" dirty="0" smtClean="0"/>
              <a:t>BUT it is expedient. </a:t>
            </a:r>
          </a:p>
          <a:p>
            <a:pPr marL="36576" indent="0">
              <a:buNone/>
            </a:pPr>
            <a:endParaRPr lang="en-US" dirty="0"/>
          </a:p>
          <a:p>
            <a:r>
              <a:rPr lang="en-US" dirty="0" smtClean="0"/>
              <a:t>To </a:t>
            </a:r>
            <a:r>
              <a:rPr lang="en-US" dirty="0"/>
              <a:t>sue for copyright infringement, for example, the work must be registered.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r>
              <a:rPr lang="en-US" sz="1600" dirty="0" smtClean="0"/>
              <a:t>Image: whoishostingthis.com</a:t>
            </a:r>
            <a:endParaRPr lang="en-US" sz="1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343400"/>
            <a:ext cx="42862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7029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Registering and protecting works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 is possible to register a work after the infringement has taken place, but doing so poses a </a:t>
            </a:r>
            <a:r>
              <a:rPr lang="en-US" dirty="0" smtClean="0"/>
              <a:t>delay.</a:t>
            </a:r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copyright holder may be limited to an award of actual damages (the amount of money lost as a result of infringement).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419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Registering and protecting works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copyright holder who registers a work within three months of publication or prior to the infringement of the work may be awarded statutory damages ($750-$150,000) and attorney’s fees.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270122"/>
      </p:ext>
    </p:extLst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F1E595-8F81-4863-9636-0700F3C320CC}"/>
</file>

<file path=customXml/itemProps2.xml><?xml version="1.0" encoding="utf-8"?>
<ds:datastoreItem xmlns:ds="http://schemas.openxmlformats.org/officeDocument/2006/customXml" ds:itemID="{C31390B6-6A31-405A-A5A4-E2C84313618D}"/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4900</TotalTime>
  <Words>1731</Words>
  <Application>Microsoft Office PowerPoint</Application>
  <PresentationFormat>On-screen Show (4:3)</PresentationFormat>
  <Paragraphs>186</Paragraphs>
  <Slides>33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Technic</vt:lpstr>
      <vt:lpstr>Copyright  </vt:lpstr>
      <vt:lpstr>Preamble </vt:lpstr>
      <vt:lpstr>What qualifies to be  Copyrighted </vt:lpstr>
      <vt:lpstr>Creative works</vt:lpstr>
      <vt:lpstr>What cannot be copyrighted </vt:lpstr>
      <vt:lpstr>What can be  copyrighted </vt:lpstr>
      <vt:lpstr>Registering and protecting works </vt:lpstr>
      <vt:lpstr>Registering and protecting works </vt:lpstr>
      <vt:lpstr>Registering and protecting works </vt:lpstr>
      <vt:lpstr>Registering and protecting  works </vt:lpstr>
      <vt:lpstr>Registering and protecting  works </vt:lpstr>
      <vt:lpstr>Copyright Term Limits </vt:lpstr>
      <vt:lpstr>Copyright Term Limits </vt:lpstr>
      <vt:lpstr>First Sale Doctrine </vt:lpstr>
      <vt:lpstr>First Sale Doctrine </vt:lpstr>
      <vt:lpstr>Digital Millennium  Copyright Act</vt:lpstr>
      <vt:lpstr>DMCA</vt:lpstr>
      <vt:lpstr>Fair Use Doctrine </vt:lpstr>
      <vt:lpstr>Fair Use Doctrine </vt:lpstr>
      <vt:lpstr>Fair Use Doctrine </vt:lpstr>
      <vt:lpstr>Fair Use Doctrine</vt:lpstr>
      <vt:lpstr>Music and licensing</vt:lpstr>
      <vt:lpstr>Music and licensing</vt:lpstr>
      <vt:lpstr>Music and licensing</vt:lpstr>
      <vt:lpstr>Music and licensing</vt:lpstr>
      <vt:lpstr>Music and licensing</vt:lpstr>
      <vt:lpstr>Campbell v. Acuff-Rose Music, Inc.  </vt:lpstr>
      <vt:lpstr>Metallica v. Napster </vt:lpstr>
      <vt:lpstr>Metallica v. Napster </vt:lpstr>
      <vt:lpstr>Star Athletica v. Varsity Brands </vt:lpstr>
      <vt:lpstr>Star Athletica v. Varsity Brands</vt:lpstr>
      <vt:lpstr>Star Athletica v. Varsity Brands</vt:lpstr>
      <vt:lpstr>Note 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law is made and Judicial Review</dc:title>
  <dc:creator>HP</dc:creator>
  <cp:lastModifiedBy>HP</cp:lastModifiedBy>
  <cp:revision>45</cp:revision>
  <dcterms:created xsi:type="dcterms:W3CDTF">2021-01-12T21:35:14Z</dcterms:created>
  <dcterms:modified xsi:type="dcterms:W3CDTF">2023-05-10T18:54:39Z</dcterms:modified>
</cp:coreProperties>
</file>