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3.xml" ContentType="application/vnd.openxmlformats-officedocument.presentationml.slide+xml"/>
  <Override PartName="/ppt/slides/slide31.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32.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0"/>
  </p:notesMasterIdLst>
  <p:sldIdLst>
    <p:sldId id="258" r:id="rId2"/>
    <p:sldId id="259" r:id="rId3"/>
    <p:sldId id="260" r:id="rId4"/>
    <p:sldId id="261" r:id="rId5"/>
    <p:sldId id="295" r:id="rId6"/>
    <p:sldId id="296" r:id="rId7"/>
    <p:sldId id="297" r:id="rId8"/>
    <p:sldId id="262" r:id="rId9"/>
    <p:sldId id="263" r:id="rId10"/>
    <p:sldId id="298" r:id="rId11"/>
    <p:sldId id="264" r:id="rId12"/>
    <p:sldId id="266" r:id="rId13"/>
    <p:sldId id="299" r:id="rId14"/>
    <p:sldId id="267" r:id="rId15"/>
    <p:sldId id="300" r:id="rId16"/>
    <p:sldId id="301" r:id="rId17"/>
    <p:sldId id="302" r:id="rId18"/>
    <p:sldId id="268" r:id="rId19"/>
    <p:sldId id="269" r:id="rId20"/>
    <p:sldId id="303" r:id="rId21"/>
    <p:sldId id="270" r:id="rId22"/>
    <p:sldId id="265" r:id="rId23"/>
    <p:sldId id="271" r:id="rId24"/>
    <p:sldId id="272" r:id="rId25"/>
    <p:sldId id="273" r:id="rId26"/>
    <p:sldId id="274" r:id="rId27"/>
    <p:sldId id="276" r:id="rId28"/>
    <p:sldId id="277" r:id="rId29"/>
    <p:sldId id="278" r:id="rId30"/>
    <p:sldId id="279" r:id="rId31"/>
    <p:sldId id="305" r:id="rId32"/>
    <p:sldId id="307" r:id="rId33"/>
    <p:sldId id="306" r:id="rId34"/>
    <p:sldId id="308" r:id="rId35"/>
    <p:sldId id="280" r:id="rId36"/>
    <p:sldId id="304" r:id="rId37"/>
    <p:sldId id="309" r:id="rId38"/>
    <p:sldId id="281" r:id="rId39"/>
    <p:sldId id="282" r:id="rId40"/>
    <p:sldId id="310" r:id="rId41"/>
    <p:sldId id="283" r:id="rId42"/>
    <p:sldId id="313" r:id="rId43"/>
    <p:sldId id="314" r:id="rId44"/>
    <p:sldId id="315" r:id="rId45"/>
    <p:sldId id="284" r:id="rId46"/>
    <p:sldId id="316" r:id="rId47"/>
    <p:sldId id="312" r:id="rId48"/>
    <p:sldId id="286" r:id="rId49"/>
    <p:sldId id="287" r:id="rId50"/>
    <p:sldId id="288" r:id="rId51"/>
    <p:sldId id="317" r:id="rId52"/>
    <p:sldId id="318" r:id="rId53"/>
    <p:sldId id="319" r:id="rId54"/>
    <p:sldId id="289" r:id="rId55"/>
    <p:sldId id="290" r:id="rId56"/>
    <p:sldId id="291" r:id="rId57"/>
    <p:sldId id="292" r:id="rId58"/>
    <p:sldId id="293"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p:scale>
          <a:sx n="118" d="100"/>
          <a:sy n="118" d="100"/>
        </p:scale>
        <p:origin x="-143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1/23/2023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a:t>
            </a:fld>
            <a:endParaRPr lang="en-US"/>
          </a:p>
        </p:txBody>
      </p:sp>
    </p:spTree>
    <p:extLst>
      <p:ext uri="{BB962C8B-B14F-4D97-AF65-F5344CB8AC3E}">
        <p14:creationId xmlns:p14="http://schemas.microsoft.com/office/powerpoint/2010/main" val="1914229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a:t>
            </a:fld>
            <a:endParaRPr lang="en-US" dirty="0"/>
          </a:p>
        </p:txBody>
      </p:sp>
    </p:spTree>
    <p:extLst>
      <p:ext uri="{BB962C8B-B14F-4D97-AF65-F5344CB8AC3E}">
        <p14:creationId xmlns:p14="http://schemas.microsoft.com/office/powerpoint/2010/main" val="1802650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a:t>
            </a:fld>
            <a:endParaRPr lang="en-US" dirty="0"/>
          </a:p>
        </p:txBody>
      </p:sp>
    </p:spTree>
    <p:extLst>
      <p:ext uri="{BB962C8B-B14F-4D97-AF65-F5344CB8AC3E}">
        <p14:creationId xmlns:p14="http://schemas.microsoft.com/office/powerpoint/2010/main" val="4175158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5</a:t>
            </a:fld>
            <a:endParaRPr lang="en-US" dirty="0"/>
          </a:p>
        </p:txBody>
      </p:sp>
    </p:spTree>
    <p:extLst>
      <p:ext uri="{BB962C8B-B14F-4D97-AF65-F5344CB8AC3E}">
        <p14:creationId xmlns:p14="http://schemas.microsoft.com/office/powerpoint/2010/main" val="1050666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17</a:t>
            </a:fld>
            <a:endParaRPr lang="en-US" dirty="0"/>
          </a:p>
        </p:txBody>
      </p:sp>
    </p:spTree>
    <p:extLst>
      <p:ext uri="{BB962C8B-B14F-4D97-AF65-F5344CB8AC3E}">
        <p14:creationId xmlns:p14="http://schemas.microsoft.com/office/powerpoint/2010/main" val="2731826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38</a:t>
            </a:fld>
            <a:endParaRPr lang="en-US" dirty="0"/>
          </a:p>
        </p:txBody>
      </p:sp>
    </p:spTree>
    <p:extLst>
      <p:ext uri="{BB962C8B-B14F-4D97-AF65-F5344CB8AC3E}">
        <p14:creationId xmlns:p14="http://schemas.microsoft.com/office/powerpoint/2010/main" val="202219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1/23/2023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1/23/2023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1/23/2023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1/23/2023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1/23/2023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rcfp.org/open-government-guide/georgia/"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dmlp.org/legal-guide/open-meetings-laws-georgi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foia.gov/"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law.justia.com/cases/wisconsin/supreme-court/1989/87-1305-9.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politico.com/blogs/under-the-radar/2017/07/29/judge-balks-fbi-foia-timeline-17-years-24112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s://law.justia.com/codes/georgia/2014/title-50/chapter-18/article-4/section-50-18-72/"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nfoic.org/coalitions/state-foi-resources/georgia-foia-laws" TargetMode="External"/><Relationship Id="rId2" Type="http://schemas.openxmlformats.org/officeDocument/2006/relationships/hyperlink" Target="https://kennesaw.view.usg.edu/content/enforced2/2205561-CO.430.COM2240.12790.20214/guide_to_the_foia_-_introduction.pdf?_&amp;d2lSessionVal=80NogESYX8WLmigTIPuPGFpiB&amp;ou=2205561" TargetMode="External"/><Relationship Id="rId1" Type="http://schemas.openxmlformats.org/officeDocument/2006/relationships/slideLayout" Target="../slideLayouts/slideLayout2.xml"/><Relationship Id="rId4" Type="http://schemas.openxmlformats.org/officeDocument/2006/relationships/hyperlink" Target="https://law.justia.com/cases/federal/appellate-courts/cadc/18-5017/18-5017-2019-01-25.html" TargetMode="External"/></Relationships>
</file>

<file path=ppt/slides/_rels/slide58.xml.rels><?xml version="1.0" encoding="UTF-8" standalone="yes"?>
<Relationships xmlns="http://schemas.openxmlformats.org/package/2006/relationships"><Relationship Id="rId2" Type="http://schemas.openxmlformats.org/officeDocument/2006/relationships/hyperlink" Target="https://www.muckrock.com/news/archives/2018/dec/17/fcc-harlem-shake-email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581400"/>
            <a:ext cx="8029136" cy="2057399"/>
          </a:xfrm>
        </p:spPr>
        <p:txBody>
          <a:bodyPr>
            <a:normAutofit fontScale="90000"/>
          </a:bodyPr>
          <a:lstStyle/>
          <a:p>
            <a:r>
              <a:rPr lang="en-US" dirty="0"/>
              <a:t>Access, Journalistic Privilege, FOIA, and Open Records </a:t>
            </a:r>
          </a:p>
        </p:txBody>
      </p:sp>
      <p:sp>
        <p:nvSpPr>
          <p:cNvPr id="3" name="AutoShape 4" descr="EDITORIAL: No virus gets to kill the First Amendment | Opinion | gazette.c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extBox 1"/>
          <p:cNvSpPr txBox="1"/>
          <p:nvPr/>
        </p:nvSpPr>
        <p:spPr>
          <a:xfrm>
            <a:off x="155574" y="5638800"/>
            <a:ext cx="2206625" cy="830997"/>
          </a:xfrm>
          <a:prstGeom prst="rect">
            <a:avLst/>
          </a:prstGeom>
          <a:noFill/>
        </p:spPr>
        <p:txBody>
          <a:bodyPr wrap="square" rtlCol="0">
            <a:spAutoFit/>
          </a:bodyPr>
          <a:lstStyle/>
          <a:p>
            <a:r>
              <a:rPr lang="en-US" sz="1200" dirty="0"/>
              <a:t>Images: </a:t>
            </a:r>
          </a:p>
          <a:p>
            <a:r>
              <a:rPr lang="en-US" sz="1200" dirty="0"/>
              <a:t>foia.gov</a:t>
            </a:r>
          </a:p>
          <a:p>
            <a:r>
              <a:rPr lang="en-US" sz="1200" dirty="0"/>
              <a:t>allongeorgia.com</a:t>
            </a:r>
          </a:p>
          <a:p>
            <a:r>
              <a:rPr lang="en-US" sz="1200" dirty="0"/>
              <a:t>ajc.com</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4672" y="533401"/>
            <a:ext cx="2293728" cy="1922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1585911"/>
            <a:ext cx="2202881" cy="208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467600" cy="1143000"/>
          </a:xfrm>
        </p:spPr>
        <p:txBody>
          <a:bodyPr>
            <a:noAutofit/>
          </a:bodyPr>
          <a:lstStyle/>
          <a:p>
            <a:r>
              <a:rPr lang="en-US" sz="3600" b="1" dirty="0"/>
              <a:t>Sunshine Act: Notice and Complaints </a:t>
            </a:r>
            <a:r>
              <a:rPr lang="en-US" sz="3600" dirty="0"/>
              <a:t/>
            </a:r>
            <a:br>
              <a:rPr lang="en-US" sz="3600" dirty="0"/>
            </a:br>
            <a:endParaRPr lang="en-US" sz="3600" dirty="0"/>
          </a:p>
        </p:txBody>
      </p:sp>
      <p:sp>
        <p:nvSpPr>
          <p:cNvPr id="3" name="Content Placeholder 2"/>
          <p:cNvSpPr>
            <a:spLocks noGrp="1"/>
          </p:cNvSpPr>
          <p:nvPr>
            <p:ph idx="1"/>
          </p:nvPr>
        </p:nvSpPr>
        <p:spPr/>
        <p:txBody>
          <a:bodyPr/>
          <a:lstStyle/>
          <a:p>
            <a:r>
              <a:rPr lang="en-US" dirty="0"/>
              <a:t>Agencies must post notice of their meeting </a:t>
            </a:r>
            <a:r>
              <a:rPr lang="en-US" b="1" dirty="0"/>
              <a:t>at least one week</a:t>
            </a:r>
            <a:r>
              <a:rPr lang="en-US" dirty="0"/>
              <a:t> in advance to give the public enough time to attend. </a:t>
            </a:r>
          </a:p>
          <a:p>
            <a:endParaRPr lang="en-US" dirty="0"/>
          </a:p>
          <a:p>
            <a:r>
              <a:rPr lang="en-US" dirty="0"/>
              <a:t>Denial of entry (early arrival) only : file a law suit </a:t>
            </a:r>
            <a:r>
              <a:rPr lang="en-US" b="1" dirty="0"/>
              <a:t>within six days</a:t>
            </a:r>
            <a:r>
              <a:rPr lang="en-US" dirty="0"/>
              <a:t>.</a:t>
            </a:r>
          </a:p>
        </p:txBody>
      </p:sp>
    </p:spTree>
    <p:extLst>
      <p:ext uri="{BB962C8B-B14F-4D97-AF65-F5344CB8AC3E}">
        <p14:creationId xmlns:p14="http://schemas.microsoft.com/office/powerpoint/2010/main" val="518728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7343"/>
            <a:ext cx="7467600" cy="1143000"/>
          </a:xfrm>
        </p:spPr>
        <p:txBody>
          <a:bodyPr/>
          <a:lstStyle/>
          <a:p>
            <a:r>
              <a:rPr lang="en-US" b="1" dirty="0"/>
              <a:t>Exemptions: Sunshine Act </a:t>
            </a:r>
            <a:endParaRPr lang="en-US" dirty="0"/>
          </a:p>
        </p:txBody>
      </p:sp>
      <p:sp>
        <p:nvSpPr>
          <p:cNvPr id="3" name="Content Placeholder 2"/>
          <p:cNvSpPr>
            <a:spLocks noGrp="1"/>
          </p:cNvSpPr>
          <p:nvPr>
            <p:ph idx="1"/>
          </p:nvPr>
        </p:nvSpPr>
        <p:spPr/>
        <p:txBody>
          <a:bodyPr>
            <a:normAutofit/>
          </a:bodyPr>
          <a:lstStyle/>
          <a:p>
            <a:r>
              <a:rPr lang="en-US" dirty="0"/>
              <a:t>Information relating to national defense;</a:t>
            </a:r>
          </a:p>
          <a:p>
            <a:r>
              <a:rPr lang="en-US" dirty="0"/>
              <a:t>related solely to internal personnel rules and practices;</a:t>
            </a:r>
          </a:p>
          <a:p>
            <a:r>
              <a:rPr lang="en-US" dirty="0"/>
              <a:t>matters specifically protected by law;</a:t>
            </a:r>
          </a:p>
          <a:p>
            <a:r>
              <a:rPr lang="en-US" dirty="0"/>
              <a:t>trade secrets or privileged/confidential commercial information;</a:t>
            </a:r>
          </a:p>
          <a:p>
            <a:r>
              <a:rPr lang="en-US" dirty="0"/>
              <a:t>matters censuring or accusing a person of a crime;</a:t>
            </a:r>
          </a:p>
          <a:p>
            <a:pPr marL="36576" indent="0">
              <a:buNone/>
            </a:pPr>
            <a:r>
              <a:rPr lang="en-US" sz="1400" dirty="0"/>
              <a:t>Image: steel.org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5914" y="76200"/>
            <a:ext cx="2463644"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9413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 Sunshine Act </a:t>
            </a:r>
            <a:endParaRPr lang="en-US" dirty="0"/>
          </a:p>
        </p:txBody>
      </p:sp>
      <p:sp>
        <p:nvSpPr>
          <p:cNvPr id="3" name="Content Placeholder 2"/>
          <p:cNvSpPr>
            <a:spLocks noGrp="1"/>
          </p:cNvSpPr>
          <p:nvPr>
            <p:ph idx="1"/>
          </p:nvPr>
        </p:nvSpPr>
        <p:spPr>
          <a:xfrm>
            <a:off x="457200" y="1600200"/>
            <a:ext cx="8382000" cy="5181600"/>
          </a:xfrm>
        </p:spPr>
        <p:txBody>
          <a:bodyPr>
            <a:normAutofit fontScale="92500" lnSpcReduction="10000"/>
          </a:bodyPr>
          <a:lstStyle/>
          <a:p>
            <a:r>
              <a:rPr lang="en-US" dirty="0"/>
              <a:t>information where disclosure would constitute a breach of privacy;</a:t>
            </a:r>
          </a:p>
          <a:p>
            <a:r>
              <a:rPr lang="en-US" dirty="0"/>
              <a:t>related to investigatory records where the information would harm the proceedings;</a:t>
            </a:r>
          </a:p>
          <a:p>
            <a:r>
              <a:rPr lang="en-US" dirty="0"/>
              <a:t>information for the use of an agency responsible for the regulation or supervision of financial institutions;</a:t>
            </a:r>
          </a:p>
          <a:p>
            <a:r>
              <a:rPr lang="en-US" dirty="0"/>
              <a:t>which would lead to financial speculation or endanger the stability of any financial institution; or</a:t>
            </a:r>
          </a:p>
          <a:p>
            <a:r>
              <a:rPr lang="en-US" dirty="0"/>
              <a:t>related to the agency's participation in legal proceedings.</a:t>
            </a:r>
          </a:p>
          <a:p>
            <a:endParaRPr lang="en-US" dirty="0"/>
          </a:p>
          <a:p>
            <a:endParaRPr lang="en-US" dirty="0"/>
          </a:p>
        </p:txBody>
      </p:sp>
    </p:spTree>
    <p:extLst>
      <p:ext uri="{BB962C8B-B14F-4D97-AF65-F5344CB8AC3E}">
        <p14:creationId xmlns:p14="http://schemas.microsoft.com/office/powerpoint/2010/main" val="3734127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3" name="Content Placeholder 2"/>
          <p:cNvSpPr>
            <a:spLocks noGrp="1"/>
          </p:cNvSpPr>
          <p:nvPr>
            <p:ph idx="1"/>
          </p:nvPr>
        </p:nvSpPr>
        <p:spPr/>
        <p:txBody>
          <a:bodyPr>
            <a:normAutofit/>
          </a:bodyPr>
          <a:lstStyle/>
          <a:p>
            <a:r>
              <a:rPr lang="en-US" dirty="0"/>
              <a:t>The Federal Open Meetings law only applies to FEDERAL agencies and not state agencies or local government meetings. </a:t>
            </a:r>
          </a:p>
          <a:p>
            <a:endParaRPr lang="en-US" dirty="0"/>
          </a:p>
          <a:p>
            <a:r>
              <a:rPr lang="en-US" dirty="0"/>
              <a:t>Each state has its own sunshine act that governs the local meetings. </a:t>
            </a:r>
          </a:p>
        </p:txBody>
      </p:sp>
    </p:spTree>
    <p:extLst>
      <p:ext uri="{BB962C8B-B14F-4D97-AF65-F5344CB8AC3E}">
        <p14:creationId xmlns:p14="http://schemas.microsoft.com/office/powerpoint/2010/main" val="2806368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Georgia Open Meetings Act</a:t>
            </a:r>
            <a:r>
              <a:rPr lang="en-US" dirty="0"/>
              <a:t/>
            </a:r>
            <a:br>
              <a:rPr lang="en-US" dirty="0"/>
            </a:br>
            <a:endParaRPr lang="en-US" dirty="0"/>
          </a:p>
        </p:txBody>
      </p:sp>
      <p:sp>
        <p:nvSpPr>
          <p:cNvPr id="3" name="Content Placeholder 2"/>
          <p:cNvSpPr>
            <a:spLocks noGrp="1"/>
          </p:cNvSpPr>
          <p:nvPr>
            <p:ph idx="1"/>
          </p:nvPr>
        </p:nvSpPr>
        <p:spPr>
          <a:xfrm>
            <a:off x="457200" y="1600200"/>
            <a:ext cx="8382000" cy="5029200"/>
          </a:xfrm>
        </p:spPr>
        <p:txBody>
          <a:bodyPr>
            <a:normAutofit/>
          </a:bodyPr>
          <a:lstStyle/>
          <a:p>
            <a:r>
              <a:rPr lang="en-US" dirty="0"/>
              <a:t>The public right to attend meetings of </a:t>
            </a:r>
            <a:r>
              <a:rPr lang="en-US" b="1" dirty="0"/>
              <a:t>"the governing body of an agency” </a:t>
            </a:r>
            <a:r>
              <a:rPr lang="en-US" dirty="0"/>
              <a:t>and not all meetings held at the agency.</a:t>
            </a:r>
          </a:p>
          <a:p>
            <a:endParaRPr lang="en-US" dirty="0"/>
          </a:p>
          <a:p>
            <a:r>
              <a:rPr lang="en-US" dirty="0"/>
              <a:t>Meeting: gatherings of members to </a:t>
            </a:r>
            <a:r>
              <a:rPr lang="en-US" b="1" dirty="0"/>
              <a:t>discuss or take action regarding official business or policy</a:t>
            </a:r>
            <a:r>
              <a:rPr lang="en-US" dirty="0" smtClean="0"/>
              <a:t>.</a:t>
            </a:r>
          </a:p>
          <a:p>
            <a:r>
              <a:rPr lang="en-US" dirty="0" smtClean="0"/>
              <a:t>For details</a:t>
            </a:r>
            <a:r>
              <a:rPr lang="en-US" dirty="0"/>
              <a:t>, </a:t>
            </a:r>
            <a:r>
              <a:rPr lang="en-US" dirty="0" smtClean="0"/>
              <a:t>see  </a:t>
            </a:r>
            <a:r>
              <a:rPr lang="en-US" dirty="0">
                <a:hlinkClick r:id="rId2"/>
              </a:rPr>
              <a:t>https://www.rcfp.org/open-government-guide/georgia</a:t>
            </a:r>
            <a:r>
              <a:rPr lang="en-US" dirty="0" smtClean="0">
                <a:hlinkClick r:id="rId2"/>
              </a:rPr>
              <a:t>/</a:t>
            </a:r>
            <a:endParaRPr lang="en-US" dirty="0" smtClean="0"/>
          </a:p>
          <a:p>
            <a:pPr marL="36576" indent="0">
              <a:buNone/>
            </a:pPr>
            <a:endParaRPr lang="en-US" dirty="0"/>
          </a:p>
          <a:p>
            <a:endParaRPr lang="en-US" dirty="0"/>
          </a:p>
        </p:txBody>
      </p:sp>
    </p:spTree>
    <p:extLst>
      <p:ext uri="{BB962C8B-B14F-4D97-AF65-F5344CB8AC3E}">
        <p14:creationId xmlns:p14="http://schemas.microsoft.com/office/powerpoint/2010/main" val="1964198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Georgia Open Meetings Act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Georgia DoT and road extension  </a:t>
            </a:r>
          </a:p>
          <a:p>
            <a:pPr lvl="1"/>
            <a:r>
              <a:rPr lang="en-US" dirty="0"/>
              <a:t>a) the budget and planning committee is not the governing body.</a:t>
            </a:r>
          </a:p>
          <a:p>
            <a:pPr lvl="1"/>
            <a:r>
              <a:rPr lang="en-US" dirty="0"/>
              <a:t>The meeting is not about discussing or taking action regarding official business or policy. </a:t>
            </a:r>
          </a:p>
          <a:p>
            <a:pPr marL="36576" indent="0">
              <a:buNone/>
            </a:pPr>
            <a:endParaRPr lang="en-US" dirty="0"/>
          </a:p>
        </p:txBody>
      </p:sp>
    </p:spTree>
    <p:extLst>
      <p:ext uri="{BB962C8B-B14F-4D97-AF65-F5344CB8AC3E}">
        <p14:creationId xmlns:p14="http://schemas.microsoft.com/office/powerpoint/2010/main" val="1797657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Georgia Open Meetings Act</a:t>
            </a:r>
            <a:r>
              <a:rPr lang="en-US" dirty="0"/>
              <a:t/>
            </a:r>
            <a:br>
              <a:rPr lang="en-US" dirty="0"/>
            </a:br>
            <a:endParaRPr lang="en-US" dirty="0"/>
          </a:p>
        </p:txBody>
      </p:sp>
      <p:sp>
        <p:nvSpPr>
          <p:cNvPr id="3" name="Content Placeholder 2"/>
          <p:cNvSpPr>
            <a:spLocks noGrp="1"/>
          </p:cNvSpPr>
          <p:nvPr>
            <p:ph idx="1"/>
          </p:nvPr>
        </p:nvSpPr>
        <p:spPr>
          <a:xfrm>
            <a:off x="457200" y="1600200"/>
            <a:ext cx="7467600" cy="4876800"/>
          </a:xfrm>
        </p:spPr>
        <p:txBody>
          <a:bodyPr>
            <a:normAutofit lnSpcReduction="10000"/>
          </a:bodyPr>
          <a:lstStyle/>
          <a:p>
            <a:r>
              <a:rPr lang="en-US" dirty="0"/>
              <a:t>Agencies must post notice of their meeting </a:t>
            </a:r>
            <a:r>
              <a:rPr lang="en-US" b="1" dirty="0"/>
              <a:t>at least 24 hours, but no more than two weeks</a:t>
            </a:r>
            <a:r>
              <a:rPr lang="en-US" dirty="0"/>
              <a:t> in advance (supposedly to give the public enough time to attend!) </a:t>
            </a:r>
          </a:p>
          <a:p>
            <a:endParaRPr lang="en-US" dirty="0"/>
          </a:p>
          <a:p>
            <a:r>
              <a:rPr lang="en-US" dirty="0"/>
              <a:t>Government meetings considered closed-door and improper: </a:t>
            </a:r>
          </a:p>
          <a:p>
            <a:pPr lvl="1"/>
            <a:r>
              <a:rPr lang="en-US" dirty="0"/>
              <a:t>A written demand first  </a:t>
            </a:r>
          </a:p>
          <a:p>
            <a:pPr lvl="1"/>
            <a:r>
              <a:rPr lang="en-US" dirty="0"/>
              <a:t>If refused, file suit before meeting</a:t>
            </a:r>
          </a:p>
          <a:p>
            <a:pPr marL="448056" lvl="1" indent="0">
              <a:buNone/>
            </a:pPr>
            <a:endParaRPr lang="en-US" dirty="0"/>
          </a:p>
          <a:p>
            <a:endParaRPr lang="en-US" dirty="0"/>
          </a:p>
        </p:txBody>
      </p:sp>
    </p:spTree>
    <p:extLst>
      <p:ext uri="{BB962C8B-B14F-4D97-AF65-F5344CB8AC3E}">
        <p14:creationId xmlns:p14="http://schemas.microsoft.com/office/powerpoint/2010/main" val="1399408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Georgia Open Meetings Act</a:t>
            </a:r>
            <a:r>
              <a:rPr lang="en-US" dirty="0"/>
              <a:t/>
            </a:r>
            <a:br>
              <a:rPr lang="en-US" dirty="0"/>
            </a:br>
            <a:endParaRPr lang="en-US" dirty="0"/>
          </a:p>
        </p:txBody>
      </p:sp>
      <p:sp>
        <p:nvSpPr>
          <p:cNvPr id="3" name="Content Placeholder 2"/>
          <p:cNvSpPr>
            <a:spLocks noGrp="1"/>
          </p:cNvSpPr>
          <p:nvPr>
            <p:ph idx="1"/>
          </p:nvPr>
        </p:nvSpPr>
        <p:spPr>
          <a:xfrm>
            <a:off x="457200" y="1143000"/>
            <a:ext cx="7467600" cy="4983163"/>
          </a:xfrm>
        </p:spPr>
        <p:txBody>
          <a:bodyPr>
            <a:normAutofit lnSpcReduction="10000"/>
          </a:bodyPr>
          <a:lstStyle/>
          <a:p>
            <a:pPr marL="420624" lvl="1" indent="-384048">
              <a:buSzPct val="80000"/>
              <a:buFont typeface="Wingdings 2"/>
              <a:buChar char=""/>
            </a:pPr>
            <a:r>
              <a:rPr lang="en-US" sz="3200" dirty="0"/>
              <a:t>Held behind closed doors improperly -90 days to file. </a:t>
            </a:r>
          </a:p>
          <a:p>
            <a:r>
              <a:rPr lang="en-US" dirty="0"/>
              <a:t>All decisions and actions made in the improperly closed-door meeting voided if case is won. </a:t>
            </a:r>
          </a:p>
          <a:p>
            <a:r>
              <a:rPr lang="en-US" dirty="0"/>
              <a:t>Violating the act is misdemeanor in Georgia with a fine of up to $500.</a:t>
            </a:r>
          </a:p>
          <a:p>
            <a:r>
              <a:rPr lang="en-US" dirty="0"/>
              <a:t>For exemptions, see </a:t>
            </a:r>
            <a:r>
              <a:rPr lang="en-US" dirty="0">
                <a:hlinkClick r:id="rId3"/>
              </a:rPr>
              <a:t>https://www.dmlp.org/legal-guide/open-meetings-laws-georgia</a:t>
            </a:r>
            <a:endParaRPr lang="en-US" dirty="0"/>
          </a:p>
          <a:p>
            <a:pPr marL="36576" indent="0">
              <a:buNone/>
            </a:pPr>
            <a:endParaRPr lang="en-US" dirty="0"/>
          </a:p>
          <a:p>
            <a:endParaRPr lang="en-US" dirty="0"/>
          </a:p>
        </p:txBody>
      </p:sp>
    </p:spTree>
    <p:extLst>
      <p:ext uri="{BB962C8B-B14F-4D97-AF65-F5344CB8AC3E}">
        <p14:creationId xmlns:p14="http://schemas.microsoft.com/office/powerpoint/2010/main" val="3463852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Autofit/>
          </a:bodyPr>
          <a:lstStyle/>
          <a:p>
            <a:r>
              <a:rPr lang="en-US" sz="3600" b="1" dirty="0"/>
              <a:t>The Freedom of Information Act (FOIA) of 1967</a:t>
            </a:r>
            <a:r>
              <a:rPr lang="en-US" sz="3600" dirty="0"/>
              <a:t/>
            </a:r>
            <a:br>
              <a:rPr lang="en-US" sz="3600" dirty="0"/>
            </a:br>
            <a:endParaRPr lang="en-US" sz="3600" dirty="0"/>
          </a:p>
        </p:txBody>
      </p:sp>
      <p:sp>
        <p:nvSpPr>
          <p:cNvPr id="3" name="Content Placeholder 2"/>
          <p:cNvSpPr>
            <a:spLocks noGrp="1"/>
          </p:cNvSpPr>
          <p:nvPr>
            <p:ph idx="1"/>
          </p:nvPr>
        </p:nvSpPr>
        <p:spPr>
          <a:xfrm>
            <a:off x="152400" y="1600200"/>
            <a:ext cx="8991600" cy="4953000"/>
          </a:xfrm>
        </p:spPr>
        <p:txBody>
          <a:bodyPr>
            <a:normAutofit fontScale="92500"/>
          </a:bodyPr>
          <a:lstStyle/>
          <a:p>
            <a:endParaRPr lang="en-US" dirty="0"/>
          </a:p>
          <a:p>
            <a:endParaRPr lang="en-US" dirty="0"/>
          </a:p>
          <a:p>
            <a:r>
              <a:rPr lang="en-US" dirty="0"/>
              <a:t>Lets anyone request records from federal agencies. </a:t>
            </a:r>
          </a:p>
          <a:p>
            <a:pPr lvl="1"/>
            <a:r>
              <a:rPr lang="en-US" dirty="0"/>
              <a:t>Federal agencies have to provide requested records, with exemptions.</a:t>
            </a:r>
          </a:p>
          <a:p>
            <a:pPr marL="448056" lvl="1" indent="0">
              <a:buNone/>
            </a:pPr>
            <a:endParaRPr lang="en-US" dirty="0"/>
          </a:p>
          <a:p>
            <a:r>
              <a:rPr lang="en-US" dirty="0"/>
              <a:t>The public right to know the inner workings of government institutions that American tax dollars pay for.</a:t>
            </a:r>
          </a:p>
          <a:p>
            <a:r>
              <a:rPr lang="en-US" dirty="0"/>
              <a:t>See </a:t>
            </a:r>
            <a:r>
              <a:rPr lang="en-US" dirty="0">
                <a:hlinkClick r:id="rId2"/>
              </a:rPr>
              <a:t>https://www.foia.gov/</a:t>
            </a:r>
            <a:r>
              <a:rPr lang="en-US" dirty="0"/>
              <a:t> for the Act.  </a:t>
            </a:r>
          </a:p>
          <a:p>
            <a:pPr marL="36576" indent="0">
              <a:buNone/>
            </a:pPr>
            <a:r>
              <a:rPr lang="en-US" sz="1500" dirty="0"/>
              <a:t>Image: hoppocklawfirm.com </a:t>
            </a:r>
          </a:p>
          <a:p>
            <a:endParaRPr lang="en-US" dirty="0"/>
          </a:p>
          <a:p>
            <a:endParaRPr lang="en-US" dirty="0"/>
          </a:p>
          <a:p>
            <a:endParaRPr lang="en-US" dirty="0"/>
          </a:p>
          <a:p>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9157" y="762000"/>
            <a:ext cx="2628900"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6338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The Freedom of Information Act (FOIA) of 1967</a:t>
            </a:r>
            <a:r>
              <a:rPr lang="en-US" sz="3600" dirty="0"/>
              <a:t/>
            </a:r>
            <a:br>
              <a:rPr lang="en-US" sz="3600" dirty="0"/>
            </a:br>
            <a:endParaRPr lang="en-US" sz="3600" dirty="0"/>
          </a:p>
        </p:txBody>
      </p:sp>
      <p:sp>
        <p:nvSpPr>
          <p:cNvPr id="3" name="Content Placeholder 2"/>
          <p:cNvSpPr>
            <a:spLocks noGrp="1"/>
          </p:cNvSpPr>
          <p:nvPr>
            <p:ph idx="1"/>
          </p:nvPr>
        </p:nvSpPr>
        <p:spPr>
          <a:xfrm>
            <a:off x="304801" y="1600200"/>
            <a:ext cx="8834886" cy="5105400"/>
          </a:xfrm>
        </p:spPr>
        <p:txBody>
          <a:bodyPr>
            <a:normAutofit fontScale="92500" lnSpcReduction="10000"/>
          </a:bodyPr>
          <a:lstStyle/>
          <a:p>
            <a:endParaRPr lang="en-US" dirty="0"/>
          </a:p>
          <a:p>
            <a:endParaRPr lang="en-US" dirty="0"/>
          </a:p>
          <a:p>
            <a:r>
              <a:rPr lang="en-US" dirty="0"/>
              <a:t>Journalists reveal government dealings that otherwise might be shut away forever. </a:t>
            </a:r>
          </a:p>
          <a:p>
            <a:pPr marL="36576" indent="0">
              <a:buNone/>
            </a:pPr>
            <a:r>
              <a:rPr lang="en-US" dirty="0"/>
              <a:t>HOWEVER</a:t>
            </a:r>
          </a:p>
          <a:p>
            <a:r>
              <a:rPr lang="en-US" dirty="0"/>
              <a:t> Conflicts emerge where government business and private industry interests overlap. </a:t>
            </a:r>
          </a:p>
          <a:p>
            <a:endParaRPr lang="en-US" dirty="0"/>
          </a:p>
          <a:p>
            <a:endParaRPr lang="en-US" dirty="0"/>
          </a:p>
          <a:p>
            <a:endParaRPr lang="en-US" dirty="0"/>
          </a:p>
          <a:p>
            <a:pPr marL="36576" indent="0">
              <a:buNone/>
            </a:pPr>
            <a:r>
              <a:rPr lang="en-US" dirty="0"/>
              <a:t> </a:t>
            </a:r>
            <a:r>
              <a:rPr lang="en-US" sz="1400" dirty="0"/>
              <a:t>Image: cldc.org </a:t>
            </a:r>
          </a:p>
          <a:p>
            <a:endParaRPr 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9862" y="533400"/>
            <a:ext cx="240982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4250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a:t>
            </a:r>
          </a:p>
        </p:txBody>
      </p:sp>
      <p:sp>
        <p:nvSpPr>
          <p:cNvPr id="3" name="Content Placeholder 2"/>
          <p:cNvSpPr>
            <a:spLocks noGrp="1"/>
          </p:cNvSpPr>
          <p:nvPr>
            <p:ph idx="1"/>
          </p:nvPr>
        </p:nvSpPr>
        <p:spPr>
          <a:xfrm>
            <a:off x="457199" y="1371600"/>
            <a:ext cx="8660921" cy="4754563"/>
          </a:xfrm>
        </p:spPr>
        <p:txBody>
          <a:bodyPr/>
          <a:lstStyle/>
          <a:p>
            <a:endParaRPr lang="en-US" dirty="0"/>
          </a:p>
          <a:p>
            <a:r>
              <a:rPr lang="en-US" dirty="0"/>
              <a:t>The FA, freedom of the press and other laws in the United States, do not give journalists greater access or immunity.</a:t>
            </a:r>
          </a:p>
          <a:p>
            <a:endParaRPr lang="en-US" dirty="0"/>
          </a:p>
          <a:p>
            <a:r>
              <a:rPr lang="en-US" dirty="0"/>
              <a:t>See City of Oak v. King  1989</a:t>
            </a:r>
          </a:p>
          <a:p>
            <a:pPr marL="36576" indent="0">
              <a:buNone/>
            </a:pPr>
            <a:r>
              <a:rPr lang="en-US" dirty="0">
                <a:hlinkClick r:id="rId3"/>
              </a:rPr>
              <a:t>https://law.justia.com/cases/wisconsin/supreme-court/1989/87-1305-9.html</a:t>
            </a:r>
            <a:endParaRPr lang="en-US" dirty="0"/>
          </a:p>
          <a:p>
            <a:pPr marL="36576" indent="0">
              <a:buNone/>
            </a:pPr>
            <a:endParaRPr lang="en-US" sz="1400" dirty="0"/>
          </a:p>
          <a:p>
            <a:pPr marL="36576" indent="0">
              <a:buNone/>
            </a:pPr>
            <a:r>
              <a:rPr lang="en-US" sz="1400" dirty="0"/>
              <a:t>Image: 10news.com </a:t>
            </a:r>
          </a:p>
          <a:p>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0621" y="10064"/>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4539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The Freedom of Information Act (FOIA) of 1967</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229600" cy="4525963"/>
          </a:xfrm>
        </p:spPr>
        <p:txBody>
          <a:bodyPr>
            <a:normAutofit/>
          </a:bodyPr>
          <a:lstStyle/>
          <a:p>
            <a:r>
              <a:rPr lang="en-US" sz="4800" dirty="0"/>
              <a:t>Reporter &gt;FOIA request to  Agency&gt;government review&gt;Chief FOIA Officer and FOIA Public.    </a:t>
            </a:r>
          </a:p>
        </p:txBody>
      </p:sp>
    </p:spTree>
    <p:extLst>
      <p:ext uri="{BB962C8B-B14F-4D97-AF65-F5344CB8AC3E}">
        <p14:creationId xmlns:p14="http://schemas.microsoft.com/office/powerpoint/2010/main" val="2870145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341438"/>
          </a:xfrm>
        </p:spPr>
        <p:txBody>
          <a:bodyPr>
            <a:noAutofit/>
          </a:bodyPr>
          <a:lstStyle/>
          <a:p>
            <a:r>
              <a:rPr lang="en-US" sz="3600" b="1" dirty="0"/>
              <a:t>The Freedom of Information Act (FOIA) of 1967</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305800" cy="4876800"/>
          </a:xfrm>
        </p:spPr>
        <p:txBody>
          <a:bodyPr>
            <a:normAutofit/>
          </a:bodyPr>
          <a:lstStyle/>
          <a:p>
            <a:r>
              <a:rPr lang="en-US" u="sng" dirty="0"/>
              <a:t>Freedom of information </a:t>
            </a:r>
            <a:r>
              <a:rPr lang="en-US" dirty="0"/>
              <a:t>does not mean </a:t>
            </a:r>
            <a:r>
              <a:rPr lang="en-US" u="sng" dirty="0"/>
              <a:t>free information</a:t>
            </a:r>
            <a:r>
              <a:rPr lang="en-US" dirty="0"/>
              <a:t>.</a:t>
            </a:r>
          </a:p>
          <a:p>
            <a:pPr lvl="1"/>
            <a:r>
              <a:rPr lang="en-US" dirty="0"/>
              <a:t>The requester will be considered to have agreed to pay all applicable fees up to $25.00 unless a fee waiver has been granted.</a:t>
            </a:r>
          </a:p>
          <a:p>
            <a:pPr marL="448056" lvl="1" indent="0">
              <a:buNone/>
            </a:pPr>
            <a:endParaRPr lang="en-US" dirty="0"/>
          </a:p>
          <a:p>
            <a:pPr lvl="1"/>
            <a:r>
              <a:rPr lang="en-US" dirty="0"/>
              <a:t>If it is estimated that the search costs will exceed $25.00, the requester will be so notified. </a:t>
            </a:r>
          </a:p>
          <a:p>
            <a:pPr lvl="1"/>
            <a:r>
              <a:rPr lang="en-US" dirty="0"/>
              <a:t>Fees are based on requester categories.  </a:t>
            </a:r>
          </a:p>
        </p:txBody>
      </p:sp>
    </p:spTree>
    <p:extLst>
      <p:ext uri="{BB962C8B-B14F-4D97-AF65-F5344CB8AC3E}">
        <p14:creationId xmlns:p14="http://schemas.microsoft.com/office/powerpoint/2010/main" val="685262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295400"/>
          </a:xfrm>
        </p:spPr>
        <p:txBody>
          <a:bodyPr>
            <a:noAutofit/>
          </a:bodyPr>
          <a:lstStyle/>
          <a:p>
            <a:r>
              <a:rPr lang="en-US" sz="3600" dirty="0"/>
              <a:t/>
            </a:r>
            <a:br>
              <a:rPr lang="en-US" sz="3600" dirty="0"/>
            </a:br>
            <a:r>
              <a:rPr lang="en-US" sz="3600" b="1" dirty="0"/>
              <a:t>Commercial Use Requests</a:t>
            </a:r>
            <a:r>
              <a:rPr lang="en-US" sz="3600" dirty="0"/>
              <a:t/>
            </a:r>
            <a:br>
              <a:rPr lang="en-US" sz="3600" dirty="0"/>
            </a:br>
            <a:endParaRPr lang="en-US" sz="3600" dirty="0"/>
          </a:p>
        </p:txBody>
      </p:sp>
      <p:sp>
        <p:nvSpPr>
          <p:cNvPr id="3" name="Content Placeholder 2"/>
          <p:cNvSpPr>
            <a:spLocks noGrp="1"/>
          </p:cNvSpPr>
          <p:nvPr>
            <p:ph idx="1"/>
          </p:nvPr>
        </p:nvSpPr>
        <p:spPr>
          <a:xfrm>
            <a:off x="457200" y="1524000"/>
            <a:ext cx="8229600" cy="5029200"/>
          </a:xfrm>
        </p:spPr>
        <p:txBody>
          <a:bodyPr>
            <a:normAutofit fontScale="92500" lnSpcReduction="20000"/>
          </a:bodyPr>
          <a:lstStyle/>
          <a:p>
            <a:endParaRPr lang="en-US" dirty="0"/>
          </a:p>
          <a:p>
            <a:r>
              <a:rPr lang="en-US" dirty="0"/>
              <a:t>A request from or on behalf of one who requests information for a use or purpose that furthers the commercial, trade, or profit interest of the requester or the person on whose behalf the request is made.</a:t>
            </a:r>
          </a:p>
          <a:p>
            <a:pPr marL="36576" indent="0">
              <a:buNone/>
            </a:pPr>
            <a:endParaRPr lang="en-US" dirty="0"/>
          </a:p>
          <a:p>
            <a:r>
              <a:rPr lang="en-US" dirty="0"/>
              <a:t>The agency will assess charges that recover the full direct costs of searching for, reviewing for release, and duplicating the record sought.</a:t>
            </a:r>
          </a:p>
          <a:p>
            <a:pPr marL="36576" indent="0">
              <a:buNone/>
            </a:pPr>
            <a:endParaRPr lang="en-US" dirty="0"/>
          </a:p>
          <a:p>
            <a:r>
              <a:rPr lang="en-US" sz="1600" dirty="0"/>
              <a:t>Image: alamy.com</a:t>
            </a:r>
          </a:p>
          <a:p>
            <a:pPr marL="36576" indent="0">
              <a:buNone/>
            </a:pPr>
            <a:r>
              <a:rPr lang="en-US" dirty="0"/>
              <a:t> </a:t>
            </a:r>
          </a:p>
          <a:p>
            <a:pPr marL="36576" indent="0">
              <a:buNone/>
            </a:pP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7075" y="4313"/>
            <a:ext cx="2066925" cy="1824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8016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7086600" cy="868362"/>
          </a:xfrm>
        </p:spPr>
        <p:txBody>
          <a:bodyPr>
            <a:noAutofit/>
          </a:bodyPr>
          <a:lstStyle/>
          <a:p>
            <a:r>
              <a:rPr lang="en-US" sz="4000" b="1" dirty="0"/>
              <a:t>Educational Institution Requests</a:t>
            </a:r>
            <a:r>
              <a:rPr lang="en-US" sz="4000" dirty="0"/>
              <a:t/>
            </a:r>
            <a:br>
              <a:rPr lang="en-US" sz="4000" dirty="0"/>
            </a:br>
            <a:endParaRPr lang="en-US" sz="4000" dirty="0"/>
          </a:p>
        </p:txBody>
      </p:sp>
      <p:sp>
        <p:nvSpPr>
          <p:cNvPr id="3" name="Content Placeholder 2"/>
          <p:cNvSpPr>
            <a:spLocks noGrp="1"/>
          </p:cNvSpPr>
          <p:nvPr>
            <p:ph idx="1"/>
          </p:nvPr>
        </p:nvSpPr>
        <p:spPr>
          <a:xfrm>
            <a:off x="457200" y="1600200"/>
            <a:ext cx="8153400" cy="4525963"/>
          </a:xfrm>
        </p:spPr>
        <p:txBody>
          <a:bodyPr/>
          <a:lstStyle/>
          <a:p>
            <a:r>
              <a:rPr lang="en-US" dirty="0"/>
              <a:t>A preschool, a public or private elementary or secondary school, an institution of undergraduate or graduate higher education, an institution of professional education, or an institution of vocational education, that operates a program or programs of scholarly research.</a:t>
            </a:r>
          </a:p>
          <a:p>
            <a:pPr marL="36576" indent="0">
              <a:buNone/>
            </a:pPr>
            <a:endParaRPr lang="en-US" dirty="0"/>
          </a:p>
          <a:p>
            <a:pPr marL="36576" indent="0">
              <a:buNone/>
            </a:pPr>
            <a:r>
              <a:rPr lang="en-US" sz="1400" dirty="0"/>
              <a:t>Image: edutopia.org</a:t>
            </a:r>
          </a:p>
          <a:p>
            <a:pPr marL="36576" indent="0">
              <a:buNone/>
            </a:pP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0"/>
            <a:ext cx="1905000"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9833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Educational Institution Requests</a:t>
            </a:r>
            <a:r>
              <a:rPr lang="en-US" dirty="0"/>
              <a:t/>
            </a:r>
            <a:br>
              <a:rPr lang="en-US" dirty="0"/>
            </a:br>
            <a:endParaRPr lang="en-US" dirty="0"/>
          </a:p>
        </p:txBody>
      </p:sp>
      <p:sp>
        <p:nvSpPr>
          <p:cNvPr id="3" name="Content Placeholder 2"/>
          <p:cNvSpPr>
            <a:spLocks noGrp="1"/>
          </p:cNvSpPr>
          <p:nvPr>
            <p:ph idx="1"/>
          </p:nvPr>
        </p:nvSpPr>
        <p:spPr>
          <a:xfrm>
            <a:off x="457200" y="1600200"/>
            <a:ext cx="7924800" cy="4525963"/>
          </a:xfrm>
        </p:spPr>
        <p:txBody>
          <a:bodyPr/>
          <a:lstStyle/>
          <a:p>
            <a:r>
              <a:rPr lang="en-US" dirty="0"/>
              <a:t>For Colleges and Universities, a statement </a:t>
            </a:r>
            <a:r>
              <a:rPr lang="en-US" u="sng" dirty="0"/>
              <a:t>signed by the chairperson of the department </a:t>
            </a:r>
            <a:r>
              <a:rPr lang="en-US" dirty="0"/>
              <a:t>to which the requester belongs, attesting to the fact that the request is being made on the institution’s behalf in accordance with the criteria stated in 22CFR171.15(b), will serve as documentation supporting the requester’s inclusion in this category.</a:t>
            </a:r>
          </a:p>
          <a:p>
            <a:endParaRPr lang="en-US" dirty="0"/>
          </a:p>
        </p:txBody>
      </p:sp>
    </p:spTree>
    <p:extLst>
      <p:ext uri="{BB962C8B-B14F-4D97-AF65-F5344CB8AC3E}">
        <p14:creationId xmlns:p14="http://schemas.microsoft.com/office/powerpoint/2010/main" val="3781098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Educational Institution Requests</a:t>
            </a:r>
            <a:r>
              <a:rPr lang="en-US" dirty="0"/>
              <a:t/>
            </a:r>
            <a:br>
              <a:rPr lang="en-US" dirty="0"/>
            </a:br>
            <a:endParaRPr lang="en-US" dirty="0"/>
          </a:p>
        </p:txBody>
      </p:sp>
      <p:sp>
        <p:nvSpPr>
          <p:cNvPr id="3" name="Content Placeholder 2"/>
          <p:cNvSpPr>
            <a:spLocks noGrp="1"/>
          </p:cNvSpPr>
          <p:nvPr>
            <p:ph idx="1"/>
          </p:nvPr>
        </p:nvSpPr>
        <p:spPr>
          <a:xfrm>
            <a:off x="457200" y="1371600"/>
            <a:ext cx="7924800" cy="4525963"/>
          </a:xfrm>
        </p:spPr>
        <p:txBody>
          <a:bodyPr/>
          <a:lstStyle/>
          <a:p>
            <a:r>
              <a:rPr lang="en-US" dirty="0"/>
              <a:t>The agency shall provide documents to requesters in this category for the cost of reproduction alone, excluding charges for the first 100 pages.</a:t>
            </a:r>
          </a:p>
          <a:p>
            <a:endParaRPr lang="en-US" dirty="0"/>
          </a:p>
          <a:p>
            <a:r>
              <a:rPr lang="en-US" dirty="0"/>
              <a:t>See details of 2017 delayed request at </a:t>
            </a:r>
            <a:r>
              <a:rPr lang="en-US" dirty="0">
                <a:hlinkClick r:id="rId2"/>
              </a:rPr>
              <a:t>https://www.politico.com/blogs/under-the-radar/2017/07/29/judge-balks-fbi-foia-timeline-17-years-241127</a:t>
            </a:r>
            <a:endParaRPr lang="en-US" dirty="0"/>
          </a:p>
          <a:p>
            <a:endParaRPr lang="en-US" dirty="0"/>
          </a:p>
        </p:txBody>
      </p:sp>
    </p:spTree>
    <p:extLst>
      <p:ext uri="{BB962C8B-B14F-4D97-AF65-F5344CB8AC3E}">
        <p14:creationId xmlns:p14="http://schemas.microsoft.com/office/powerpoint/2010/main" val="2703535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Autofit/>
          </a:bodyPr>
          <a:lstStyle/>
          <a:p>
            <a:r>
              <a:rPr lang="en-US" sz="3600" b="1" dirty="0"/>
              <a:t>Noncommercial Scientific Institution Requests</a:t>
            </a:r>
            <a:r>
              <a:rPr lang="en-US" sz="3600" dirty="0"/>
              <a:t/>
            </a:r>
            <a:br>
              <a:rPr lang="en-US" sz="3600" dirty="0"/>
            </a:br>
            <a:endParaRPr lang="en-US" sz="3600" dirty="0"/>
          </a:p>
        </p:txBody>
      </p:sp>
      <p:sp>
        <p:nvSpPr>
          <p:cNvPr id="3" name="Content Placeholder 2"/>
          <p:cNvSpPr>
            <a:spLocks noGrp="1"/>
          </p:cNvSpPr>
          <p:nvPr>
            <p:ph idx="1"/>
          </p:nvPr>
        </p:nvSpPr>
        <p:spPr>
          <a:xfrm>
            <a:off x="457200" y="1371600"/>
            <a:ext cx="8077200" cy="4754563"/>
          </a:xfrm>
        </p:spPr>
        <p:txBody>
          <a:bodyPr>
            <a:normAutofit lnSpcReduction="10000"/>
          </a:bodyPr>
          <a:lstStyle/>
          <a:p>
            <a:r>
              <a:rPr lang="en-US" dirty="0"/>
              <a:t>Non-commercial scientific institution means an institution that is not operated on a "commercial" basis and that is operated solely for the purpose of conducting scientific research, the results of which are not intended to promote any particular product or industry.</a:t>
            </a:r>
          </a:p>
          <a:p>
            <a:endParaRPr lang="en-US" dirty="0"/>
          </a:p>
          <a:p>
            <a:r>
              <a:rPr lang="en-US" dirty="0"/>
              <a:t>Similar reproduction charges apply as educational institutional request.</a:t>
            </a:r>
          </a:p>
          <a:p>
            <a:endParaRPr lang="en-US" dirty="0"/>
          </a:p>
        </p:txBody>
      </p:sp>
    </p:spTree>
    <p:extLst>
      <p:ext uri="{BB962C8B-B14F-4D97-AF65-F5344CB8AC3E}">
        <p14:creationId xmlns:p14="http://schemas.microsoft.com/office/powerpoint/2010/main" val="4282010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Representatives of the News Media Requests</a:t>
            </a:r>
            <a:r>
              <a:rPr lang="en-US" sz="3600" dirty="0"/>
              <a:t/>
            </a:r>
            <a:br>
              <a:rPr lang="en-US" sz="3600" dirty="0"/>
            </a:br>
            <a:endParaRPr lang="en-US" sz="3600" dirty="0"/>
          </a:p>
        </p:txBody>
      </p:sp>
      <p:sp>
        <p:nvSpPr>
          <p:cNvPr id="3" name="Content Placeholder 2"/>
          <p:cNvSpPr>
            <a:spLocks noGrp="1"/>
          </p:cNvSpPr>
          <p:nvPr>
            <p:ph idx="1"/>
          </p:nvPr>
        </p:nvSpPr>
        <p:spPr/>
        <p:txBody>
          <a:bodyPr/>
          <a:lstStyle/>
          <a:p>
            <a:r>
              <a:rPr lang="en-US" dirty="0"/>
              <a:t>Any person actively gathering </a:t>
            </a:r>
            <a:r>
              <a:rPr lang="en-US" u="sng" dirty="0"/>
              <a:t>news </a:t>
            </a:r>
            <a:r>
              <a:rPr lang="en-US" dirty="0"/>
              <a:t>for an entity that is organized and operated to publish or broadcast news to the public.</a:t>
            </a:r>
          </a:p>
          <a:p>
            <a:r>
              <a:rPr lang="en-US" dirty="0"/>
              <a:t>News: information that is about current events or that would be of current interest to the public.</a:t>
            </a:r>
          </a:p>
          <a:p>
            <a:endParaRPr lang="en-US" dirty="0"/>
          </a:p>
        </p:txBody>
      </p:sp>
    </p:spTree>
    <p:extLst>
      <p:ext uri="{BB962C8B-B14F-4D97-AF65-F5344CB8AC3E}">
        <p14:creationId xmlns:p14="http://schemas.microsoft.com/office/powerpoint/2010/main" val="10701395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315200" cy="1371600"/>
          </a:xfrm>
        </p:spPr>
        <p:txBody>
          <a:bodyPr>
            <a:noAutofit/>
          </a:bodyPr>
          <a:lstStyle/>
          <a:p>
            <a:r>
              <a:rPr lang="en-US" sz="4000" b="1" dirty="0"/>
              <a:t>Representatives of the News Media Requests</a:t>
            </a:r>
            <a:r>
              <a:rPr lang="en-US" sz="4000" dirty="0"/>
              <a:t/>
            </a:r>
            <a:br>
              <a:rPr lang="en-US" sz="4000" dirty="0"/>
            </a:br>
            <a:endParaRPr lang="en-US" sz="4000" dirty="0"/>
          </a:p>
        </p:txBody>
      </p:sp>
      <p:sp>
        <p:nvSpPr>
          <p:cNvPr id="3" name="Content Placeholder 2"/>
          <p:cNvSpPr>
            <a:spLocks noGrp="1"/>
          </p:cNvSpPr>
          <p:nvPr>
            <p:ph idx="1"/>
          </p:nvPr>
        </p:nvSpPr>
        <p:spPr>
          <a:xfrm>
            <a:off x="457200" y="1600200"/>
            <a:ext cx="8629650" cy="4525963"/>
          </a:xfrm>
        </p:spPr>
        <p:txBody>
          <a:bodyPr>
            <a:normAutofit fontScale="92500"/>
          </a:bodyPr>
          <a:lstStyle/>
          <a:p>
            <a:endParaRPr lang="en-US" dirty="0"/>
          </a:p>
          <a:p>
            <a:endParaRPr lang="en-US" dirty="0"/>
          </a:p>
          <a:p>
            <a:r>
              <a:rPr lang="en-US" dirty="0"/>
              <a:t>News media: television or radio stations broadcasting to the public at large and publishers of periodicals (but only in those instances when they can qualify as disseminators of ``news'') who make their products available for purchase by the general public.</a:t>
            </a:r>
          </a:p>
          <a:p>
            <a:pPr marL="36576" indent="0">
              <a:buNone/>
            </a:pPr>
            <a:endParaRPr lang="en-US" dirty="0"/>
          </a:p>
          <a:p>
            <a:r>
              <a:rPr lang="en-US" sz="1400" dirty="0"/>
              <a:t>Image: marketbusinessnews.com</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4354" y="0"/>
            <a:ext cx="21526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54512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Fee Waiver</a:t>
            </a:r>
            <a:r>
              <a:rPr lang="en-US" dirty="0"/>
              <a:t/>
            </a:r>
            <a:br>
              <a:rPr lang="en-US" dirty="0"/>
            </a:br>
            <a:endParaRPr lang="en-US" dirty="0"/>
          </a:p>
        </p:txBody>
      </p:sp>
      <p:sp>
        <p:nvSpPr>
          <p:cNvPr id="3" name="Content Placeholder 2"/>
          <p:cNvSpPr>
            <a:spLocks noGrp="1"/>
          </p:cNvSpPr>
          <p:nvPr>
            <p:ph idx="1"/>
          </p:nvPr>
        </p:nvSpPr>
        <p:spPr>
          <a:xfrm>
            <a:off x="457200" y="1143000"/>
            <a:ext cx="8229600" cy="4983163"/>
          </a:xfrm>
        </p:spPr>
        <p:txBody>
          <a:bodyPr>
            <a:normAutofit/>
          </a:bodyPr>
          <a:lstStyle/>
          <a:p>
            <a:r>
              <a:rPr lang="en-US" dirty="0"/>
              <a:t>In the public interest </a:t>
            </a:r>
          </a:p>
          <a:p>
            <a:pPr lvl="1"/>
            <a:r>
              <a:rPr lang="en-US" dirty="0"/>
              <a:t>Likely to contribute significantly to public understanding of the operations or activities of the government.</a:t>
            </a:r>
          </a:p>
          <a:p>
            <a:pPr lvl="1"/>
            <a:endParaRPr lang="en-US" dirty="0"/>
          </a:p>
          <a:p>
            <a:r>
              <a:rPr lang="en-US" dirty="0"/>
              <a:t>Established considerations to be included in requests:</a:t>
            </a:r>
          </a:p>
          <a:p>
            <a:pPr marL="550926" lvl="0" indent="-514350">
              <a:buFont typeface="+mj-lt"/>
              <a:buAutoNum type="arabicPeriod"/>
            </a:pPr>
            <a:r>
              <a:rPr lang="en-US" dirty="0"/>
              <a:t>The subject of the request: the subject of the requested records concerns the operations or activities of the government;</a:t>
            </a:r>
          </a:p>
          <a:p>
            <a:pPr marL="36576" indent="0">
              <a:buNone/>
            </a:pPr>
            <a:endParaRPr lang="en-US" dirty="0"/>
          </a:p>
        </p:txBody>
      </p:sp>
    </p:spTree>
    <p:extLst>
      <p:ext uri="{BB962C8B-B14F-4D97-AF65-F5344CB8AC3E}">
        <p14:creationId xmlns:p14="http://schemas.microsoft.com/office/powerpoint/2010/main" val="2184670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King case </a:t>
            </a:r>
          </a:p>
        </p:txBody>
      </p:sp>
      <p:sp>
        <p:nvSpPr>
          <p:cNvPr id="3" name="Content Placeholder 2"/>
          <p:cNvSpPr>
            <a:spLocks noGrp="1"/>
          </p:cNvSpPr>
          <p:nvPr>
            <p:ph idx="1"/>
          </p:nvPr>
        </p:nvSpPr>
        <p:spPr>
          <a:xfrm>
            <a:off x="76200" y="1600200"/>
            <a:ext cx="8839200" cy="4953000"/>
          </a:xfrm>
        </p:spPr>
        <p:txBody>
          <a:bodyPr>
            <a:normAutofit/>
          </a:bodyPr>
          <a:lstStyle/>
          <a:p>
            <a:r>
              <a:rPr lang="en-US" dirty="0"/>
              <a:t>Ah King, a journalist working for WTMJ-TV Milwaukee, jumped a road block set up by Oak Creek Police to gain access to the site of a plane crash at a local airport. </a:t>
            </a:r>
          </a:p>
          <a:p>
            <a:pPr marL="36576" indent="0">
              <a:buNone/>
            </a:pPr>
            <a:endParaRPr lang="en-US" dirty="0"/>
          </a:p>
          <a:p>
            <a:r>
              <a:rPr lang="en-US" dirty="0"/>
              <a:t>As King started to shoot photographs, a police officer caught up with him and asked him to leave the area</a:t>
            </a:r>
          </a:p>
          <a:p>
            <a:pPr marL="36576" indent="0">
              <a:buNone/>
            </a:pPr>
            <a:endParaRPr lang="en-US" dirty="0"/>
          </a:p>
          <a:p>
            <a:pPr marL="36576" indent="0">
              <a:buNone/>
            </a:pPr>
            <a:r>
              <a:rPr lang="en-US" sz="1400" dirty="0"/>
              <a:t>Image: abc7news.com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30192"/>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363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Waiver </a:t>
            </a:r>
          </a:p>
        </p:txBody>
      </p:sp>
      <p:sp>
        <p:nvSpPr>
          <p:cNvPr id="3" name="Content Placeholder 2"/>
          <p:cNvSpPr>
            <a:spLocks noGrp="1"/>
          </p:cNvSpPr>
          <p:nvPr>
            <p:ph idx="1"/>
          </p:nvPr>
        </p:nvSpPr>
        <p:spPr>
          <a:xfrm>
            <a:off x="457200" y="1295400"/>
            <a:ext cx="8153400" cy="4830763"/>
          </a:xfrm>
        </p:spPr>
        <p:txBody>
          <a:bodyPr>
            <a:normAutofit fontScale="85000" lnSpcReduction="20000"/>
          </a:bodyPr>
          <a:lstStyle/>
          <a:p>
            <a:pPr marL="36576" lvl="0" indent="0">
              <a:buNone/>
            </a:pPr>
            <a:endParaRPr lang="en-US" dirty="0"/>
          </a:p>
          <a:p>
            <a:pPr marL="36576" lvl="0" indent="0">
              <a:buNone/>
            </a:pPr>
            <a:r>
              <a:rPr lang="en-US" dirty="0"/>
              <a:t>2. The informative value of the information to be disclosed: the disclosure of the records is “likely to contribute” to an understanding of government operations or activities;</a:t>
            </a:r>
          </a:p>
          <a:p>
            <a:pPr marL="36576" lvl="0" indent="0">
              <a:buNone/>
            </a:pPr>
            <a:endParaRPr lang="en-US" dirty="0"/>
          </a:p>
          <a:p>
            <a:pPr marL="36576" lvl="0" indent="0">
              <a:buNone/>
            </a:pPr>
            <a:r>
              <a:rPr lang="en-US" dirty="0"/>
              <a:t>3. The contribution to an understanding of the subject by the general public likely to result from disclosure, taking in </a:t>
            </a:r>
            <a:r>
              <a:rPr lang="en-US" u="sng" dirty="0"/>
              <a:t>your ability and intent to disseminate the information to the public</a:t>
            </a:r>
            <a:r>
              <a:rPr lang="en-US" dirty="0"/>
              <a:t>; and the significance of the contribution to public understanding: whether the disclosure is likely to contribute “significantly” to public understanding of government operations or activities.</a:t>
            </a:r>
          </a:p>
          <a:p>
            <a:endParaRPr lang="en-US" dirty="0"/>
          </a:p>
        </p:txBody>
      </p:sp>
    </p:spTree>
    <p:extLst>
      <p:ext uri="{BB962C8B-B14F-4D97-AF65-F5344CB8AC3E}">
        <p14:creationId xmlns:p14="http://schemas.microsoft.com/office/powerpoint/2010/main" val="5017065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Waiver </a:t>
            </a:r>
          </a:p>
        </p:txBody>
      </p:sp>
      <p:sp>
        <p:nvSpPr>
          <p:cNvPr id="3" name="Content Placeholder 2"/>
          <p:cNvSpPr>
            <a:spLocks noGrp="1"/>
          </p:cNvSpPr>
          <p:nvPr>
            <p:ph idx="1"/>
          </p:nvPr>
        </p:nvSpPr>
        <p:spPr/>
        <p:txBody>
          <a:bodyPr>
            <a:normAutofit fontScale="92500" lnSpcReduction="10000"/>
          </a:bodyPr>
          <a:lstStyle/>
          <a:p>
            <a:r>
              <a:rPr lang="en-US" dirty="0"/>
              <a:t>Under amendments to the law in 2007, the request is to be assigned </a:t>
            </a:r>
            <a:r>
              <a:rPr lang="en-US" u="sng" dirty="0"/>
              <a:t>a tracking number to check the </a:t>
            </a:r>
            <a:r>
              <a:rPr lang="en-US" dirty="0"/>
              <a:t>status of requests online or over the phone and an estimated date by which action on the request will be completed. </a:t>
            </a:r>
          </a:p>
          <a:p>
            <a:r>
              <a:rPr lang="en-US" dirty="0"/>
              <a:t>The agency must respond to your written FOIA request </a:t>
            </a:r>
            <a:r>
              <a:rPr lang="en-US" b="1" dirty="0"/>
              <a:t>within 20 working days</a:t>
            </a:r>
            <a:r>
              <a:rPr lang="en-US" dirty="0"/>
              <a:t>; however, as a practical matter, agencies frequently disregard that deadline without penalty.</a:t>
            </a:r>
          </a:p>
        </p:txBody>
      </p:sp>
    </p:spTree>
    <p:extLst>
      <p:ext uri="{BB962C8B-B14F-4D97-AF65-F5344CB8AC3E}">
        <p14:creationId xmlns:p14="http://schemas.microsoft.com/office/powerpoint/2010/main" val="25716763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Waiver </a:t>
            </a:r>
          </a:p>
        </p:txBody>
      </p:sp>
      <p:sp>
        <p:nvSpPr>
          <p:cNvPr id="3" name="Content Placeholder 2"/>
          <p:cNvSpPr>
            <a:spLocks noGrp="1"/>
          </p:cNvSpPr>
          <p:nvPr>
            <p:ph idx="1"/>
          </p:nvPr>
        </p:nvSpPr>
        <p:spPr>
          <a:xfrm>
            <a:off x="457200" y="1600200"/>
            <a:ext cx="8305800" cy="4525963"/>
          </a:xfrm>
        </p:spPr>
        <p:txBody>
          <a:bodyPr>
            <a:normAutofit fontScale="92500" lnSpcReduction="10000"/>
          </a:bodyPr>
          <a:lstStyle/>
          <a:p>
            <a:r>
              <a:rPr lang="en-US" dirty="0"/>
              <a:t>The amendments offer the agencies a potential "out" in meeting that deadline by allowing them one clarification request that stops the clock, either for fee assessment purposes or for additional information about the request. </a:t>
            </a:r>
          </a:p>
          <a:p>
            <a:endParaRPr lang="en-US" dirty="0"/>
          </a:p>
          <a:p>
            <a:r>
              <a:rPr lang="en-US" dirty="0"/>
              <a:t>A "response" to a request is a grant or denial of the records sought. A simple acknowledgment by an agency that it has received your request does not count as the response to which you are entitled under FOIA.</a:t>
            </a:r>
          </a:p>
          <a:p>
            <a:endParaRPr lang="en-US" dirty="0"/>
          </a:p>
        </p:txBody>
      </p:sp>
    </p:spTree>
    <p:extLst>
      <p:ext uri="{BB962C8B-B14F-4D97-AF65-F5344CB8AC3E}">
        <p14:creationId xmlns:p14="http://schemas.microsoft.com/office/powerpoint/2010/main" val="34151579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Waiver </a:t>
            </a:r>
          </a:p>
        </p:txBody>
      </p:sp>
      <p:sp>
        <p:nvSpPr>
          <p:cNvPr id="3" name="Content Placeholder 2"/>
          <p:cNvSpPr>
            <a:spLocks noGrp="1"/>
          </p:cNvSpPr>
          <p:nvPr>
            <p:ph idx="1"/>
          </p:nvPr>
        </p:nvSpPr>
        <p:spPr/>
        <p:txBody>
          <a:bodyPr>
            <a:normAutofit fontScale="92500" lnSpcReduction="20000"/>
          </a:bodyPr>
          <a:lstStyle/>
          <a:p>
            <a:r>
              <a:rPr lang="en-US" dirty="0"/>
              <a:t>Should an agency fail to issue a response within the statutory 20-day deadline, it may also be allowed additional time without violating the law if there are "unusual or exceptional circumstances" associated with the request. </a:t>
            </a:r>
          </a:p>
          <a:p>
            <a:endParaRPr lang="en-US" dirty="0"/>
          </a:p>
          <a:p>
            <a:r>
              <a:rPr lang="en-US" dirty="0"/>
              <a:t>A routine backlog of requests at the agency would not qualify as an unusual or exceptional circumstance. Despite this requirement, few FOIA requests are fulfilled in 20 days.</a:t>
            </a:r>
          </a:p>
          <a:p>
            <a:endParaRPr lang="en-US" dirty="0"/>
          </a:p>
          <a:p>
            <a:endParaRPr lang="en-US" dirty="0"/>
          </a:p>
        </p:txBody>
      </p:sp>
    </p:spTree>
    <p:extLst>
      <p:ext uri="{BB962C8B-B14F-4D97-AF65-F5344CB8AC3E}">
        <p14:creationId xmlns:p14="http://schemas.microsoft.com/office/powerpoint/2010/main" val="1173122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Waiver </a:t>
            </a:r>
          </a:p>
        </p:txBody>
      </p:sp>
      <p:sp>
        <p:nvSpPr>
          <p:cNvPr id="3" name="Content Placeholder 2"/>
          <p:cNvSpPr>
            <a:spLocks noGrp="1"/>
          </p:cNvSpPr>
          <p:nvPr>
            <p:ph idx="1"/>
          </p:nvPr>
        </p:nvSpPr>
        <p:spPr>
          <a:xfrm>
            <a:off x="457200" y="1600200"/>
            <a:ext cx="8153400" cy="4525963"/>
          </a:xfrm>
        </p:spPr>
        <p:txBody>
          <a:bodyPr>
            <a:normAutofit fontScale="92500" lnSpcReduction="20000"/>
          </a:bodyPr>
          <a:lstStyle/>
          <a:p>
            <a:r>
              <a:rPr lang="en-US" dirty="0"/>
              <a:t>Delays maybe challenged and denials appealed in court. </a:t>
            </a:r>
          </a:p>
          <a:p>
            <a:endParaRPr lang="en-US" dirty="0"/>
          </a:p>
          <a:p>
            <a:r>
              <a:rPr lang="en-US" dirty="0"/>
              <a:t>Burden of proof on government--meaning that the government agency has to prove that it had a legitimate reason for not responding within the 20 day or denying your request. </a:t>
            </a:r>
          </a:p>
          <a:p>
            <a:endParaRPr lang="en-US" dirty="0"/>
          </a:p>
          <a:p>
            <a:r>
              <a:rPr lang="en-US" dirty="0"/>
              <a:t>Court may take action against federal employees who acted improperly and award attorney fees.</a:t>
            </a:r>
          </a:p>
          <a:p>
            <a:endParaRPr lang="en-US" dirty="0"/>
          </a:p>
        </p:txBody>
      </p:sp>
    </p:spTree>
    <p:extLst>
      <p:ext uri="{BB962C8B-B14F-4D97-AF65-F5344CB8AC3E}">
        <p14:creationId xmlns:p14="http://schemas.microsoft.com/office/powerpoint/2010/main" val="3709764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Which Agencies Are Covered?</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FOIA applies to every "agency," "department," "regulatory commission," "government-controlled corporation," and "other establishment" in the executive branch of the federal government.</a:t>
            </a:r>
          </a:p>
        </p:txBody>
      </p:sp>
    </p:spTree>
    <p:extLst>
      <p:ext uri="{BB962C8B-B14F-4D97-AF65-F5344CB8AC3E}">
        <p14:creationId xmlns:p14="http://schemas.microsoft.com/office/powerpoint/2010/main" val="159759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06" y="38101"/>
            <a:ext cx="7467600" cy="1143000"/>
          </a:xfrm>
        </p:spPr>
        <p:txBody>
          <a:bodyPr>
            <a:normAutofit fontScale="90000"/>
          </a:bodyPr>
          <a:lstStyle/>
          <a:p>
            <a:r>
              <a:rPr lang="en-US" b="1" dirty="0"/>
              <a:t>Which Agencies Are Covered?</a:t>
            </a:r>
            <a:r>
              <a:rPr lang="en-US" dirty="0"/>
              <a:t/>
            </a:r>
            <a:br>
              <a:rPr lang="en-US" dirty="0"/>
            </a:br>
            <a:endParaRPr lang="en-US" dirty="0"/>
          </a:p>
        </p:txBody>
      </p:sp>
      <p:sp>
        <p:nvSpPr>
          <p:cNvPr id="3" name="Content Placeholder 2"/>
          <p:cNvSpPr>
            <a:spLocks noGrp="1"/>
          </p:cNvSpPr>
          <p:nvPr>
            <p:ph idx="1"/>
          </p:nvPr>
        </p:nvSpPr>
        <p:spPr>
          <a:xfrm>
            <a:off x="457200" y="1600200"/>
            <a:ext cx="8077200" cy="4876800"/>
          </a:xfrm>
        </p:spPr>
        <p:txBody>
          <a:bodyPr>
            <a:normAutofit lnSpcReduction="10000"/>
          </a:bodyPr>
          <a:lstStyle/>
          <a:p>
            <a:r>
              <a:rPr lang="en-US" dirty="0"/>
              <a:t>Cabinet offices:</a:t>
            </a:r>
          </a:p>
          <a:p>
            <a:pPr lvl="1"/>
            <a:r>
              <a:rPr lang="en-US" dirty="0"/>
              <a:t>Departments of Defense, State, Treasury, Interior, and Justice (including the Federal Bureau of Investigation and the Bureau of Prisons); </a:t>
            </a:r>
          </a:p>
          <a:p>
            <a:r>
              <a:rPr lang="en-US" dirty="0"/>
              <a:t>Independent regulatory agencies and commissions:</a:t>
            </a:r>
          </a:p>
          <a:p>
            <a:pPr lvl="1"/>
            <a:r>
              <a:rPr lang="en-US" dirty="0"/>
              <a:t>The Federal Trade Commission, Federal Communications Commission and the Consumer Product Safety Commission;</a:t>
            </a:r>
          </a:p>
          <a:p>
            <a:pPr marL="448056" lvl="1" indent="0">
              <a:buNone/>
            </a:pPr>
            <a:r>
              <a:rPr lang="en-US" sz="1400" dirty="0"/>
              <a:t>Image: pbs.org </a:t>
            </a:r>
            <a:r>
              <a:rPr lang="en-US" dirty="0"/>
              <a:t> </a:t>
            </a:r>
          </a:p>
          <a:p>
            <a:pPr marL="36576" indent="0">
              <a:buNone/>
            </a:pP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
            <a:ext cx="2412521"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9799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Which Agencies Are Covered?</a:t>
            </a:r>
            <a:r>
              <a:rPr lang="en-US" dirty="0"/>
              <a:t/>
            </a:r>
            <a:br>
              <a:rPr lang="en-US" dirty="0"/>
            </a:br>
            <a:endParaRPr lang="en-US" dirty="0"/>
          </a:p>
        </p:txBody>
      </p:sp>
      <p:sp>
        <p:nvSpPr>
          <p:cNvPr id="3" name="Content Placeholder 2"/>
          <p:cNvSpPr>
            <a:spLocks noGrp="1"/>
          </p:cNvSpPr>
          <p:nvPr>
            <p:ph idx="1"/>
          </p:nvPr>
        </p:nvSpPr>
        <p:spPr>
          <a:xfrm>
            <a:off x="457200" y="1295400"/>
            <a:ext cx="8229600" cy="4830763"/>
          </a:xfrm>
        </p:spPr>
        <p:txBody>
          <a:bodyPr>
            <a:normAutofit lnSpcReduction="10000"/>
          </a:bodyPr>
          <a:lstStyle/>
          <a:p>
            <a:r>
              <a:rPr lang="en-US" dirty="0"/>
              <a:t>Government-controlled corporations:</a:t>
            </a:r>
          </a:p>
          <a:p>
            <a:pPr lvl="1"/>
            <a:r>
              <a:rPr lang="en-US" dirty="0"/>
              <a:t>U.S. Postal Service and Amtrak</a:t>
            </a:r>
          </a:p>
          <a:p>
            <a:r>
              <a:rPr lang="en-US" dirty="0"/>
              <a:t>Presidential commissions.</a:t>
            </a:r>
          </a:p>
          <a:p>
            <a:r>
              <a:rPr lang="en-US" dirty="0"/>
              <a:t>Executive Office of the President and the Office of Management and Budget, </a:t>
            </a:r>
            <a:r>
              <a:rPr lang="en-US" b="1" dirty="0"/>
              <a:t>but not to the President, his immediate staff, the Office of the Vice President or the Office of Administration, which advises the president.</a:t>
            </a:r>
          </a:p>
          <a:p>
            <a:pPr marL="36576" indent="0">
              <a:buNone/>
            </a:pPr>
            <a:endParaRPr lang="en-US" b="1" dirty="0"/>
          </a:p>
          <a:p>
            <a:pPr marL="36576" indent="0">
              <a:buNone/>
            </a:pPr>
            <a:r>
              <a:rPr lang="en-US" sz="1300" b="1" dirty="0"/>
              <a:t>Image: nbcnews.com </a:t>
            </a:r>
            <a:endParaRPr lang="en-US" sz="1300" dirty="0"/>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0"/>
            <a:ext cx="1981200" cy="1369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36457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Autofit/>
          </a:bodyPr>
          <a:lstStyle/>
          <a:p>
            <a:r>
              <a:rPr lang="en-US" sz="4000" b="1" dirty="0"/>
              <a:t>Which Agencies Are NOT Covered?</a:t>
            </a:r>
            <a:r>
              <a:rPr lang="en-US" sz="4000" dirty="0"/>
              <a:t/>
            </a:r>
            <a:br>
              <a:rPr lang="en-US" sz="4000" dirty="0"/>
            </a:br>
            <a:endParaRPr lang="en-US" sz="4000" dirty="0"/>
          </a:p>
        </p:txBody>
      </p:sp>
      <p:sp>
        <p:nvSpPr>
          <p:cNvPr id="3" name="Content Placeholder 2"/>
          <p:cNvSpPr>
            <a:spLocks noGrp="1"/>
          </p:cNvSpPr>
          <p:nvPr>
            <p:ph idx="1"/>
          </p:nvPr>
        </p:nvSpPr>
        <p:spPr>
          <a:xfrm>
            <a:off x="457200" y="1371600"/>
            <a:ext cx="8153400" cy="5181600"/>
          </a:xfrm>
        </p:spPr>
        <p:txBody>
          <a:bodyPr/>
          <a:lstStyle/>
          <a:p>
            <a:r>
              <a:rPr lang="en-US" dirty="0"/>
              <a:t>Not all entities that receive federal funds are covered by FOIA. </a:t>
            </a:r>
          </a:p>
          <a:p>
            <a:pPr lvl="1"/>
            <a:r>
              <a:rPr lang="en-US" dirty="0"/>
              <a:t>The Corporation for Public Broadcasting and the American Red Cross — both of which receive federal funds but are neither chartered nor controlled by the federal government — are not covered.</a:t>
            </a:r>
          </a:p>
          <a:p>
            <a:pPr lvl="1"/>
            <a:endParaRPr lang="en-US" dirty="0"/>
          </a:p>
          <a:p>
            <a:pPr lvl="1"/>
            <a:endParaRPr lang="en-US" dirty="0"/>
          </a:p>
          <a:p>
            <a:pPr lvl="1"/>
            <a:endParaRPr lang="en-US" dirty="0"/>
          </a:p>
          <a:p>
            <a:pPr marL="36576" indent="0">
              <a:buNone/>
            </a:pPr>
            <a:r>
              <a:rPr lang="en-US" sz="1400" dirty="0"/>
              <a:t>Image: niemanlab.org</a:t>
            </a:r>
          </a:p>
          <a:p>
            <a:pPr marL="36576" indent="0">
              <a:buNone/>
            </a:pPr>
            <a:endParaRPr lang="en-US" dirty="0"/>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267200"/>
            <a:ext cx="2886075"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33274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Which Agencies Are NOT Covered?</a:t>
            </a:r>
            <a:r>
              <a:rPr lang="en-US" sz="4000" dirty="0"/>
              <a:t/>
            </a:r>
            <a:br>
              <a:rPr lang="en-US" sz="4000" dirty="0"/>
            </a:br>
            <a:endParaRPr lang="en-US" sz="4000" dirty="0"/>
          </a:p>
        </p:txBody>
      </p:sp>
      <p:sp>
        <p:nvSpPr>
          <p:cNvPr id="3" name="Content Placeholder 2"/>
          <p:cNvSpPr>
            <a:spLocks noGrp="1"/>
          </p:cNvSpPr>
          <p:nvPr>
            <p:ph idx="1"/>
          </p:nvPr>
        </p:nvSpPr>
        <p:spPr>
          <a:xfrm>
            <a:off x="457200" y="1371600"/>
            <a:ext cx="7924800" cy="4754563"/>
          </a:xfrm>
        </p:spPr>
        <p:txBody>
          <a:bodyPr/>
          <a:lstStyle/>
          <a:p>
            <a:r>
              <a:rPr lang="en-US" dirty="0"/>
              <a:t>SCOTUS ruling: </a:t>
            </a:r>
          </a:p>
          <a:p>
            <a:pPr lvl="1"/>
            <a:r>
              <a:rPr lang="en-US" dirty="0"/>
              <a:t>a private organization that is established for the sole purpose of carrying out government research contracts and is totally funded by the federal government is not automatically an "agency" subject to FOIA. </a:t>
            </a:r>
          </a:p>
        </p:txBody>
      </p:sp>
    </p:spTree>
    <p:extLst>
      <p:ext uri="{BB962C8B-B14F-4D97-AF65-F5344CB8AC3E}">
        <p14:creationId xmlns:p14="http://schemas.microsoft.com/office/powerpoint/2010/main" val="1101248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King case </a:t>
            </a:r>
          </a:p>
        </p:txBody>
      </p:sp>
      <p:sp>
        <p:nvSpPr>
          <p:cNvPr id="3" name="Content Placeholder 2"/>
          <p:cNvSpPr>
            <a:spLocks noGrp="1"/>
          </p:cNvSpPr>
          <p:nvPr>
            <p:ph idx="1"/>
          </p:nvPr>
        </p:nvSpPr>
        <p:spPr>
          <a:xfrm>
            <a:off x="457200" y="1600200"/>
            <a:ext cx="8534400" cy="4525963"/>
          </a:xfrm>
        </p:spPr>
        <p:txBody>
          <a:bodyPr/>
          <a:lstStyle/>
          <a:p>
            <a:r>
              <a:rPr lang="en-US" dirty="0"/>
              <a:t>King refused, stating that he would only leave if he was arrested. He was subsequently charged with trespassing.</a:t>
            </a:r>
          </a:p>
          <a:p>
            <a:pPr marL="36576" indent="0">
              <a:buNone/>
            </a:pPr>
            <a:endParaRPr lang="en-US" dirty="0"/>
          </a:p>
          <a:p>
            <a:r>
              <a:rPr lang="en-US" dirty="0"/>
              <a:t>King took the matter to the Wisconsin Supreme Court, but eventually lost the case.</a:t>
            </a:r>
          </a:p>
        </p:txBody>
      </p:sp>
    </p:spTree>
    <p:extLst>
      <p:ext uri="{BB962C8B-B14F-4D97-AF65-F5344CB8AC3E}">
        <p14:creationId xmlns:p14="http://schemas.microsoft.com/office/powerpoint/2010/main" val="3327377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58" y="76200"/>
            <a:ext cx="7467600" cy="1143000"/>
          </a:xfrm>
        </p:spPr>
        <p:txBody>
          <a:bodyPr>
            <a:noAutofit/>
          </a:bodyPr>
          <a:lstStyle/>
          <a:p>
            <a:r>
              <a:rPr lang="en-US" sz="3600" b="1" dirty="0"/>
              <a:t>Which Agencies Are NOT Covered?</a:t>
            </a:r>
            <a:r>
              <a:rPr lang="en-US" sz="3600" dirty="0"/>
              <a:t/>
            </a:r>
            <a:br>
              <a:rPr lang="en-US" sz="3600" dirty="0"/>
            </a:br>
            <a:endParaRPr lang="en-US" sz="3600" dirty="0"/>
          </a:p>
        </p:txBody>
      </p:sp>
      <p:sp>
        <p:nvSpPr>
          <p:cNvPr id="3" name="Content Placeholder 2"/>
          <p:cNvSpPr>
            <a:spLocks noGrp="1"/>
          </p:cNvSpPr>
          <p:nvPr>
            <p:ph idx="1"/>
          </p:nvPr>
        </p:nvSpPr>
        <p:spPr>
          <a:xfrm>
            <a:off x="457200" y="1676400"/>
            <a:ext cx="8305800" cy="4449763"/>
          </a:xfrm>
        </p:spPr>
        <p:txBody>
          <a:bodyPr>
            <a:normAutofit fontScale="92500" lnSpcReduction="10000"/>
          </a:bodyPr>
          <a:lstStyle/>
          <a:p>
            <a:endParaRPr lang="en-US" dirty="0"/>
          </a:p>
          <a:p>
            <a:r>
              <a:rPr lang="en-US" dirty="0"/>
              <a:t>The Smithsonian Institution voluntarily adopt disclosure policies very similar to FOIA. </a:t>
            </a:r>
          </a:p>
          <a:p>
            <a:endParaRPr lang="en-US" dirty="0"/>
          </a:p>
          <a:p>
            <a:r>
              <a:rPr lang="en-US" dirty="0"/>
              <a:t>While asserting its need to protect certain financial and donor data through exemptions that are broader than the Act's, the Smithsonian has adopted the </a:t>
            </a:r>
            <a:r>
              <a:rPr lang="en-US" u="sng" dirty="0"/>
              <a:t>presumption of disclosure </a:t>
            </a:r>
            <a:r>
              <a:rPr lang="en-US" dirty="0"/>
              <a:t>present in FOIA and many other provisions in the law. </a:t>
            </a:r>
          </a:p>
          <a:p>
            <a:pPr marL="36576" indent="0">
              <a:buNone/>
            </a:pPr>
            <a:r>
              <a:rPr lang="en-US" sz="1500" dirty="0"/>
              <a:t>Image: globalchange.gov </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0"/>
            <a:ext cx="209550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8744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Which Agencies Are NOT Covered?</a:t>
            </a:r>
            <a:r>
              <a:rPr lang="en-US" sz="3600" dirty="0"/>
              <a:t/>
            </a:r>
            <a:br>
              <a:rPr lang="en-US" sz="3600" dirty="0"/>
            </a:br>
            <a:endParaRPr lang="en-US" sz="3600" dirty="0"/>
          </a:p>
        </p:txBody>
      </p:sp>
      <p:sp>
        <p:nvSpPr>
          <p:cNvPr id="3" name="Content Placeholder 2"/>
          <p:cNvSpPr>
            <a:spLocks noGrp="1"/>
          </p:cNvSpPr>
          <p:nvPr>
            <p:ph idx="1"/>
          </p:nvPr>
        </p:nvSpPr>
        <p:spPr>
          <a:xfrm>
            <a:off x="457200" y="1371600"/>
            <a:ext cx="8001000" cy="4754563"/>
          </a:xfrm>
        </p:spPr>
        <p:txBody>
          <a:bodyPr/>
          <a:lstStyle/>
          <a:p>
            <a:endParaRPr lang="en-US" dirty="0"/>
          </a:p>
          <a:p>
            <a:endParaRPr lang="en-US" dirty="0"/>
          </a:p>
          <a:p>
            <a:endParaRPr lang="en-US" dirty="0"/>
          </a:p>
          <a:p>
            <a:r>
              <a:rPr lang="en-US" dirty="0"/>
              <a:t>FOIA does not apply to Congress, the federal courts, private corporations or federally funded state agencies.</a:t>
            </a:r>
          </a:p>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37160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9804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Which Agencies Are NOT Covered?</a:t>
            </a:r>
            <a:r>
              <a:rPr lang="en-US" sz="3200" dirty="0"/>
              <a:t/>
            </a:r>
            <a:br>
              <a:rPr lang="en-US" sz="3200" dirty="0"/>
            </a:br>
            <a:endParaRPr lang="en-US" sz="3200" dirty="0"/>
          </a:p>
        </p:txBody>
      </p:sp>
      <p:sp>
        <p:nvSpPr>
          <p:cNvPr id="3" name="Content Placeholder 2"/>
          <p:cNvSpPr>
            <a:spLocks noGrp="1"/>
          </p:cNvSpPr>
          <p:nvPr>
            <p:ph idx="1"/>
          </p:nvPr>
        </p:nvSpPr>
        <p:spPr>
          <a:xfrm>
            <a:off x="457200" y="1371600"/>
            <a:ext cx="7467600" cy="4754563"/>
          </a:xfrm>
        </p:spPr>
        <p:txBody>
          <a:bodyPr>
            <a:normAutofit/>
          </a:bodyPr>
          <a:lstStyle/>
          <a:p>
            <a:r>
              <a:rPr lang="en-US" dirty="0"/>
              <a:t>Because the military court system was created through the </a:t>
            </a:r>
            <a:r>
              <a:rPr lang="en-US" u="sng" dirty="0"/>
              <a:t>Department of Defense</a:t>
            </a:r>
            <a:r>
              <a:rPr lang="en-US" dirty="0"/>
              <a:t> regulations and </a:t>
            </a:r>
            <a:r>
              <a:rPr lang="en-US" u="sng" dirty="0"/>
              <a:t>not by the U.S. Constitution</a:t>
            </a:r>
            <a:r>
              <a:rPr lang="en-US" dirty="0"/>
              <a:t>, military branches often argue FOIA applies to military court records including court dockets, which can render access to those records very difficult given the delays that accompany most FOIA requests. </a:t>
            </a:r>
          </a:p>
        </p:txBody>
      </p:sp>
    </p:spTree>
    <p:extLst>
      <p:ext uri="{BB962C8B-B14F-4D97-AF65-F5344CB8AC3E}">
        <p14:creationId xmlns:p14="http://schemas.microsoft.com/office/powerpoint/2010/main" val="16677858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Which Agencies Are NOT Covered?</a:t>
            </a:r>
            <a:r>
              <a:rPr lang="en-US" sz="4000" dirty="0"/>
              <a:t/>
            </a:r>
            <a:br>
              <a:rPr lang="en-US" sz="4000" dirty="0"/>
            </a:br>
            <a:endParaRPr lang="en-US" sz="4000" dirty="0"/>
          </a:p>
        </p:txBody>
      </p:sp>
      <p:sp>
        <p:nvSpPr>
          <p:cNvPr id="3" name="Content Placeholder 2"/>
          <p:cNvSpPr>
            <a:spLocks noGrp="1"/>
          </p:cNvSpPr>
          <p:nvPr>
            <p:ph idx="1"/>
          </p:nvPr>
        </p:nvSpPr>
        <p:spPr>
          <a:xfrm>
            <a:off x="457200" y="1295400"/>
            <a:ext cx="8305800" cy="5715000"/>
          </a:xfrm>
        </p:spPr>
        <p:txBody>
          <a:bodyPr>
            <a:normAutofit/>
          </a:bodyPr>
          <a:lstStyle/>
          <a:p>
            <a:r>
              <a:rPr lang="en-US" dirty="0"/>
              <a:t>Court documents are public because of a First Amendment based right of access — which also applies to military court documents. </a:t>
            </a:r>
          </a:p>
          <a:p>
            <a:endParaRPr lang="en-US" dirty="0"/>
          </a:p>
          <a:p>
            <a:r>
              <a:rPr lang="en-US" dirty="0"/>
              <a:t>While the Federal Reserve Board of Governors in Washington, D.C., is covered by FOIA, the 12 regional banks of the Federal Reserve are not considered government agencies and FOIA does not apply to them. </a:t>
            </a:r>
          </a:p>
        </p:txBody>
      </p:sp>
    </p:spTree>
    <p:extLst>
      <p:ext uri="{BB962C8B-B14F-4D97-AF65-F5344CB8AC3E}">
        <p14:creationId xmlns:p14="http://schemas.microsoft.com/office/powerpoint/2010/main" val="4579483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Which Agencies Are NOT Covered?</a:t>
            </a:r>
            <a:r>
              <a:rPr lang="en-US" sz="3600" dirty="0"/>
              <a:t/>
            </a:r>
            <a:br>
              <a:rPr lang="en-US" sz="3600" dirty="0"/>
            </a:br>
            <a:endParaRPr lang="en-US" sz="3600" dirty="0"/>
          </a:p>
        </p:txBody>
      </p:sp>
      <p:sp>
        <p:nvSpPr>
          <p:cNvPr id="3" name="Content Placeholder 2"/>
          <p:cNvSpPr>
            <a:spLocks noGrp="1"/>
          </p:cNvSpPr>
          <p:nvPr>
            <p:ph idx="1"/>
          </p:nvPr>
        </p:nvSpPr>
        <p:spPr>
          <a:xfrm>
            <a:off x="381000" y="1600200"/>
            <a:ext cx="8153400" cy="4953000"/>
          </a:xfrm>
        </p:spPr>
        <p:txBody>
          <a:bodyPr>
            <a:normAutofit/>
          </a:bodyPr>
          <a:lstStyle/>
          <a:p>
            <a:r>
              <a:rPr lang="en-US" dirty="0"/>
              <a:t>Records held by the regional banks — like many of those recently sought in connection with the government's private-sector financial bailout packages — are not subject to FOIA unless also filed with Washington's Federal Reserve Board.</a:t>
            </a:r>
          </a:p>
          <a:p>
            <a:endParaRPr lang="en-US" dirty="0"/>
          </a:p>
          <a:p>
            <a:endParaRPr lang="en-US" dirty="0"/>
          </a:p>
          <a:p>
            <a:endParaRPr lang="en-US" dirty="0"/>
          </a:p>
          <a:p>
            <a:r>
              <a:rPr lang="en-US" sz="1400" dirty="0"/>
              <a:t>Image: amazon.com </a:t>
            </a:r>
          </a:p>
          <a:p>
            <a:endParaRPr lang="en-US" dirty="0"/>
          </a:p>
          <a:p>
            <a:pPr marL="36576" indent="0">
              <a:buNone/>
            </a:pP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6132" y="4191000"/>
            <a:ext cx="289560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73188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Who Can File a FOIA Request?</a:t>
            </a:r>
            <a:r>
              <a:rPr lang="en-US" dirty="0"/>
              <a:t/>
            </a:r>
            <a:br>
              <a:rPr lang="en-US" dirty="0"/>
            </a:br>
            <a:endParaRPr lang="en-US" dirty="0"/>
          </a:p>
        </p:txBody>
      </p:sp>
      <p:sp>
        <p:nvSpPr>
          <p:cNvPr id="3" name="Content Placeholder 2"/>
          <p:cNvSpPr>
            <a:spLocks noGrp="1"/>
          </p:cNvSpPr>
          <p:nvPr>
            <p:ph idx="1"/>
          </p:nvPr>
        </p:nvSpPr>
        <p:spPr>
          <a:xfrm>
            <a:off x="457200" y="1219200"/>
            <a:ext cx="8305800" cy="4906963"/>
          </a:xfrm>
        </p:spPr>
        <p:txBody>
          <a:bodyPr>
            <a:normAutofit/>
          </a:bodyPr>
          <a:lstStyle/>
          <a:p>
            <a:r>
              <a:rPr lang="en-US" dirty="0"/>
              <a:t>All U.S. citizens, as well as foreign nationals.</a:t>
            </a:r>
          </a:p>
          <a:p>
            <a:r>
              <a:rPr lang="en-US" dirty="0"/>
              <a:t>Corporation, partnership or other entity, such as a public interest group or news organization. </a:t>
            </a:r>
          </a:p>
          <a:p>
            <a:r>
              <a:rPr lang="en-US" dirty="0"/>
              <a:t>NOTE: Members of the news media have </a:t>
            </a:r>
            <a:r>
              <a:rPr lang="en-US" u="sng" dirty="0"/>
              <a:t>no more and no fewer rights </a:t>
            </a:r>
            <a:r>
              <a:rPr lang="en-US" dirty="0"/>
              <a:t>to information under FOIA than other requesters, although the law gives journalists some rights to fee benefits and expedited processing.</a:t>
            </a:r>
          </a:p>
        </p:txBody>
      </p:sp>
    </p:spTree>
    <p:extLst>
      <p:ext uri="{BB962C8B-B14F-4D97-AF65-F5344CB8AC3E}">
        <p14:creationId xmlns:p14="http://schemas.microsoft.com/office/powerpoint/2010/main" val="42655624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Who Can File a FOIA Request?</a:t>
            </a:r>
            <a:r>
              <a:rPr lang="en-US" dirty="0"/>
              <a:t/>
            </a:r>
            <a:br>
              <a:rPr lang="en-US" dirty="0"/>
            </a:br>
            <a:endParaRPr lang="en-US" dirty="0"/>
          </a:p>
        </p:txBody>
      </p:sp>
      <p:sp>
        <p:nvSpPr>
          <p:cNvPr id="3" name="Content Placeholder 2"/>
          <p:cNvSpPr>
            <a:spLocks noGrp="1"/>
          </p:cNvSpPr>
          <p:nvPr>
            <p:ph idx="1"/>
          </p:nvPr>
        </p:nvSpPr>
        <p:spPr>
          <a:xfrm>
            <a:off x="457200" y="1600200"/>
            <a:ext cx="8001000" cy="4525963"/>
          </a:xfrm>
        </p:spPr>
        <p:txBody>
          <a:bodyPr>
            <a:normAutofit/>
          </a:bodyPr>
          <a:lstStyle/>
          <a:p>
            <a:r>
              <a:rPr lang="en-US" dirty="0"/>
              <a:t>First try to obtain the documents through informal means.</a:t>
            </a:r>
          </a:p>
          <a:p>
            <a:r>
              <a:rPr lang="en-US" dirty="0"/>
              <a:t>The government may agree to supply all or part of them on the spot. </a:t>
            </a:r>
          </a:p>
          <a:p>
            <a:pPr lvl="1"/>
            <a:r>
              <a:rPr lang="en-US" dirty="0"/>
              <a:t>Assuming you know with reasonable specificity which records you want and which agency has them, call the public information or press officer at the agency involved, identify yourself as a news reporter, researcher or scholar, and ask for the information. </a:t>
            </a:r>
          </a:p>
        </p:txBody>
      </p:sp>
    </p:spTree>
    <p:extLst>
      <p:ext uri="{BB962C8B-B14F-4D97-AF65-F5344CB8AC3E}">
        <p14:creationId xmlns:p14="http://schemas.microsoft.com/office/powerpoint/2010/main" val="23798099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Who Can File a FOIA Request?</a:t>
            </a:r>
            <a:r>
              <a:rPr lang="en-US" dirty="0"/>
              <a:t/>
            </a:r>
            <a:br>
              <a:rPr lang="en-US" dirty="0"/>
            </a:br>
            <a:endParaRPr lang="en-US" dirty="0"/>
          </a:p>
        </p:txBody>
      </p:sp>
      <p:sp>
        <p:nvSpPr>
          <p:cNvPr id="3" name="Content Placeholder 2"/>
          <p:cNvSpPr>
            <a:spLocks noGrp="1"/>
          </p:cNvSpPr>
          <p:nvPr>
            <p:ph idx="1"/>
          </p:nvPr>
        </p:nvSpPr>
        <p:spPr>
          <a:xfrm>
            <a:off x="457200" y="1219200"/>
            <a:ext cx="8077200" cy="4906963"/>
          </a:xfrm>
        </p:spPr>
        <p:txBody>
          <a:bodyPr>
            <a:normAutofit fontScale="77500" lnSpcReduction="20000"/>
          </a:bodyPr>
          <a:lstStyle/>
          <a:p>
            <a:r>
              <a:rPr lang="en-US" dirty="0"/>
              <a:t>Just is useful but not necessary.</a:t>
            </a:r>
          </a:p>
          <a:p>
            <a:endParaRPr lang="en-US" dirty="0"/>
          </a:p>
          <a:p>
            <a:r>
              <a:rPr lang="en-US" dirty="0"/>
              <a:t>If turned down, seek agency's FOIA officer, who may tell you how to obtain the documents you want without filing a formal FOIA request. </a:t>
            </a:r>
          </a:p>
          <a:p>
            <a:pPr marL="36576" indent="0">
              <a:buNone/>
            </a:pPr>
            <a:endParaRPr lang="en-US" dirty="0"/>
          </a:p>
          <a:p>
            <a:r>
              <a:rPr lang="en-US" dirty="0"/>
              <a:t>If necessary, use your right to make a formal FOIA request as leverage in your efforts to persuade the agency to release the information you are seeking informally. Make a point of telling any officials with whom you speak that you intend to make a formal request. </a:t>
            </a:r>
          </a:p>
          <a:p>
            <a:endParaRPr lang="en-US" dirty="0"/>
          </a:p>
          <a:p>
            <a:r>
              <a:rPr lang="en-US" dirty="0"/>
              <a:t>Remember that only </a:t>
            </a:r>
            <a:r>
              <a:rPr lang="en-US" u="sng" dirty="0"/>
              <a:t>a written FOIA request </a:t>
            </a:r>
            <a:r>
              <a:rPr lang="en-US" dirty="0"/>
              <a:t>— not an informal, oral request — will place the agency under a legal duty to act on it.</a:t>
            </a:r>
          </a:p>
          <a:p>
            <a:endParaRPr lang="en-US" dirty="0"/>
          </a:p>
        </p:txBody>
      </p:sp>
    </p:spTree>
    <p:extLst>
      <p:ext uri="{BB962C8B-B14F-4D97-AF65-F5344CB8AC3E}">
        <p14:creationId xmlns:p14="http://schemas.microsoft.com/office/powerpoint/2010/main" val="42297569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p:txBody>
          <a:bodyPr/>
          <a:lstStyle/>
          <a:p>
            <a:r>
              <a:rPr lang="en-US" dirty="0"/>
              <a:t>Like sunshine laws, there are some exemptions to the information you want to request. </a:t>
            </a:r>
          </a:p>
          <a:p>
            <a:endParaRPr lang="en-US" dirty="0"/>
          </a:p>
          <a:p>
            <a:r>
              <a:rPr lang="en-US" dirty="0"/>
              <a:t>If the information you are seeking falls under one of the following, your request will be denied:</a:t>
            </a:r>
          </a:p>
          <a:p>
            <a:pPr marL="36576" indent="0">
              <a:buNone/>
            </a:pPr>
            <a:endParaRPr lang="en-US" dirty="0"/>
          </a:p>
        </p:txBody>
      </p:sp>
    </p:spTree>
    <p:extLst>
      <p:ext uri="{BB962C8B-B14F-4D97-AF65-F5344CB8AC3E}">
        <p14:creationId xmlns:p14="http://schemas.microsoft.com/office/powerpoint/2010/main" val="30281301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a:xfrm>
            <a:off x="457200" y="1600200"/>
            <a:ext cx="8534400" cy="4525963"/>
          </a:xfrm>
        </p:spPr>
        <p:txBody>
          <a:bodyPr>
            <a:normAutofit fontScale="92500" lnSpcReduction="10000"/>
          </a:bodyPr>
          <a:lstStyle/>
          <a:p>
            <a:pPr lvl="0"/>
            <a:r>
              <a:rPr lang="en-US" b="1" dirty="0"/>
              <a:t>Exemption 1: </a:t>
            </a:r>
            <a:r>
              <a:rPr lang="en-US" dirty="0"/>
              <a:t>Information that is classified to protect national security.</a:t>
            </a:r>
          </a:p>
          <a:p>
            <a:pPr lvl="0"/>
            <a:r>
              <a:rPr lang="en-US" b="1" dirty="0"/>
              <a:t>Exemption 2: </a:t>
            </a:r>
            <a:r>
              <a:rPr lang="en-US" dirty="0"/>
              <a:t>Information related solely to the internal personnel rules and practices of an agency.</a:t>
            </a:r>
          </a:p>
          <a:p>
            <a:pPr lvl="0"/>
            <a:r>
              <a:rPr lang="en-US" b="1" dirty="0"/>
              <a:t>Exemption 3:</a:t>
            </a:r>
            <a:r>
              <a:rPr lang="en-US" dirty="0"/>
              <a:t> Information that is prohibited from disclosure by another federal law.</a:t>
            </a:r>
          </a:p>
          <a:p>
            <a:pPr lvl="0"/>
            <a:r>
              <a:rPr lang="en-US" b="1" dirty="0"/>
              <a:t>Exemption 4: </a:t>
            </a:r>
            <a:r>
              <a:rPr lang="en-US" dirty="0"/>
              <a:t>Trade secrets or commercial or financial information that is confidential or privileged.</a:t>
            </a:r>
          </a:p>
        </p:txBody>
      </p:sp>
    </p:spTree>
    <p:extLst>
      <p:ext uri="{BB962C8B-B14F-4D97-AF65-F5344CB8AC3E}">
        <p14:creationId xmlns:p14="http://schemas.microsoft.com/office/powerpoint/2010/main" val="2862191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Recall FA access  </a:t>
            </a:r>
          </a:p>
        </p:txBody>
      </p:sp>
      <p:sp>
        <p:nvSpPr>
          <p:cNvPr id="3" name="Content Placeholder 2"/>
          <p:cNvSpPr>
            <a:spLocks noGrp="1"/>
          </p:cNvSpPr>
          <p:nvPr>
            <p:ph idx="1"/>
          </p:nvPr>
        </p:nvSpPr>
        <p:spPr/>
        <p:txBody>
          <a:bodyPr/>
          <a:lstStyle/>
          <a:p>
            <a:r>
              <a:rPr lang="en-US" dirty="0"/>
              <a:t>Public forums, like roads, should remain open and the government cannot restrict access to them or impose content-based restriction. </a:t>
            </a:r>
          </a:p>
          <a:p>
            <a:pPr marL="36576" indent="0" algn="ctr">
              <a:buNone/>
            </a:pPr>
            <a:r>
              <a:rPr lang="en-US" dirty="0"/>
              <a:t>HOWEVER </a:t>
            </a:r>
          </a:p>
          <a:p>
            <a:pPr marL="36576" indent="0">
              <a:buNone/>
            </a:pPr>
            <a:endParaRPr lang="en-US" dirty="0"/>
          </a:p>
          <a:p>
            <a:r>
              <a:rPr lang="en-US" dirty="0"/>
              <a:t>Government can impose restrictions if it has a </a:t>
            </a:r>
            <a:r>
              <a:rPr lang="en-US" i="1" dirty="0"/>
              <a:t>compelling interest</a:t>
            </a:r>
            <a:r>
              <a:rPr lang="en-US" dirty="0"/>
              <a:t>.</a:t>
            </a:r>
          </a:p>
          <a:p>
            <a:endParaRPr lang="en-US" dirty="0"/>
          </a:p>
          <a:p>
            <a:endParaRPr lang="en-US" dirty="0"/>
          </a:p>
        </p:txBody>
      </p:sp>
    </p:spTree>
    <p:extLst>
      <p:ext uri="{BB962C8B-B14F-4D97-AF65-F5344CB8AC3E}">
        <p14:creationId xmlns:p14="http://schemas.microsoft.com/office/powerpoint/2010/main" val="1670332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143000"/>
          </a:xfrm>
        </p:spPr>
        <p:txBody>
          <a:bodyPr/>
          <a:lstStyle/>
          <a:p>
            <a:r>
              <a:rPr lang="en-US" b="1" dirty="0"/>
              <a:t>Exemptions</a:t>
            </a:r>
            <a:endParaRPr lang="en-US" dirty="0"/>
          </a:p>
        </p:txBody>
      </p:sp>
      <p:sp>
        <p:nvSpPr>
          <p:cNvPr id="3" name="Content Placeholder 2"/>
          <p:cNvSpPr>
            <a:spLocks noGrp="1"/>
          </p:cNvSpPr>
          <p:nvPr>
            <p:ph idx="1"/>
          </p:nvPr>
        </p:nvSpPr>
        <p:spPr>
          <a:xfrm>
            <a:off x="457200" y="1600200"/>
            <a:ext cx="8001000" cy="4525963"/>
          </a:xfrm>
        </p:spPr>
        <p:txBody>
          <a:bodyPr>
            <a:normAutofit fontScale="70000" lnSpcReduction="20000"/>
          </a:bodyPr>
          <a:lstStyle/>
          <a:p>
            <a:r>
              <a:rPr lang="en-US" sz="3600" b="1" dirty="0"/>
              <a:t>Exemption 5:</a:t>
            </a:r>
            <a:r>
              <a:rPr lang="en-US" sz="3600" dirty="0"/>
              <a:t> Privileged communications within or between agencies, including those protected by the:</a:t>
            </a:r>
          </a:p>
          <a:p>
            <a:pPr lvl="1"/>
            <a:r>
              <a:rPr lang="en-US" sz="3600" dirty="0"/>
              <a:t>Deliberative Process Privilege (25 years)</a:t>
            </a:r>
          </a:p>
          <a:p>
            <a:pPr lvl="1"/>
            <a:r>
              <a:rPr lang="en-US" sz="3600" dirty="0"/>
              <a:t>Attorney-Work Product Privilege</a:t>
            </a:r>
          </a:p>
          <a:p>
            <a:pPr lvl="1"/>
            <a:r>
              <a:rPr lang="en-US" sz="3600" dirty="0"/>
              <a:t>Attorney-Client Privilege</a:t>
            </a:r>
          </a:p>
          <a:p>
            <a:endParaRPr lang="en-US" sz="3600" dirty="0"/>
          </a:p>
          <a:p>
            <a:pPr lvl="0"/>
            <a:r>
              <a:rPr lang="en-US" sz="3600" b="1" dirty="0"/>
              <a:t>Exemption 6: </a:t>
            </a:r>
            <a:r>
              <a:rPr lang="en-US" sz="3600" dirty="0"/>
              <a:t>Information that, if disclosed, would invade another individual’s personal privacy.</a:t>
            </a:r>
          </a:p>
          <a:p>
            <a:pPr lvl="0"/>
            <a:endParaRPr lang="en-US" sz="3600" dirty="0"/>
          </a:p>
          <a:p>
            <a:pPr lvl="0"/>
            <a:r>
              <a:rPr lang="en-US" sz="3600" b="1" dirty="0"/>
              <a:t>Exemption 7: </a:t>
            </a:r>
            <a:r>
              <a:rPr lang="en-US" sz="3600" dirty="0"/>
              <a:t>Information compiled for law enforcement purposes that:</a:t>
            </a:r>
            <a:br>
              <a:rPr lang="en-US" sz="3600" dirty="0"/>
            </a:br>
            <a:endParaRPr lang="en-US" sz="3600" dirty="0"/>
          </a:p>
          <a:p>
            <a:endParaRPr lang="en-US" dirty="0"/>
          </a:p>
        </p:txBody>
      </p:sp>
    </p:spTree>
    <p:extLst>
      <p:ext uri="{BB962C8B-B14F-4D97-AF65-F5344CB8AC3E}">
        <p14:creationId xmlns:p14="http://schemas.microsoft.com/office/powerpoint/2010/main" val="26458748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a:t>7(A). Could reasonably be expected to interfere with enforcement proceedings</a:t>
            </a:r>
            <a:br>
              <a:rPr lang="en-US" dirty="0"/>
            </a:br>
            <a:r>
              <a:rPr lang="en-US" dirty="0"/>
              <a:t>7(B). Would deprive a person of a right to a fair trial or an impartial adjudication</a:t>
            </a:r>
            <a:br>
              <a:rPr lang="en-US" dirty="0"/>
            </a:br>
            <a:r>
              <a:rPr lang="en-US" dirty="0"/>
              <a:t>7(C). Could reasonably be expected to constitute an unwarranted invasion of personal privacy</a:t>
            </a:r>
            <a:br>
              <a:rPr lang="en-US" dirty="0"/>
            </a:br>
            <a:r>
              <a:rPr lang="en-US" dirty="0"/>
              <a:t>7(D). Could reasonably be expected to disclose the identity of a confidential source</a:t>
            </a:r>
            <a:br>
              <a:rPr lang="en-US" dirty="0"/>
            </a:br>
            <a:endParaRPr lang="en-US" dirty="0"/>
          </a:p>
        </p:txBody>
      </p:sp>
    </p:spTree>
    <p:extLst>
      <p:ext uri="{BB962C8B-B14F-4D97-AF65-F5344CB8AC3E}">
        <p14:creationId xmlns:p14="http://schemas.microsoft.com/office/powerpoint/2010/main" val="41812414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b="1" dirty="0"/>
              <a:t>Exemptions</a:t>
            </a:r>
            <a:endParaRPr lang="en-US" dirty="0"/>
          </a:p>
        </p:txBody>
      </p:sp>
      <p:sp>
        <p:nvSpPr>
          <p:cNvPr id="3" name="Content Placeholder 2"/>
          <p:cNvSpPr>
            <a:spLocks noGrp="1"/>
          </p:cNvSpPr>
          <p:nvPr>
            <p:ph idx="1"/>
          </p:nvPr>
        </p:nvSpPr>
        <p:spPr>
          <a:xfrm>
            <a:off x="457200" y="1600200"/>
            <a:ext cx="8077200" cy="4876800"/>
          </a:xfrm>
        </p:spPr>
        <p:txBody>
          <a:bodyPr>
            <a:normAutofit lnSpcReduction="10000"/>
          </a:bodyPr>
          <a:lstStyle/>
          <a:p>
            <a:pPr lvl="0"/>
            <a:r>
              <a:rPr lang="en-US" dirty="0"/>
              <a:t>7(E). Would disclose techniques and procedures for law enforcement investigations or prosecutions, or would disclose guidelines for law enforcement investigations or prosecutions if such disclosure could reasonably be expected to risk circumvention of the law.</a:t>
            </a:r>
          </a:p>
          <a:p>
            <a:pPr marL="36576" lvl="0" indent="0">
              <a:buNone/>
            </a:pPr>
            <a:endParaRPr lang="en-US" dirty="0"/>
          </a:p>
          <a:p>
            <a:r>
              <a:rPr lang="en-US" dirty="0"/>
              <a:t>7(F). Could reasonably be expected to endanger the life or physical safety of any individual.</a:t>
            </a:r>
          </a:p>
          <a:p>
            <a:endParaRPr lang="en-US" dirty="0"/>
          </a:p>
        </p:txBody>
      </p:sp>
    </p:spTree>
    <p:extLst>
      <p:ext uri="{BB962C8B-B14F-4D97-AF65-F5344CB8AC3E}">
        <p14:creationId xmlns:p14="http://schemas.microsoft.com/office/powerpoint/2010/main" val="37081810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p:txBody>
          <a:bodyPr/>
          <a:lstStyle/>
          <a:p>
            <a:pPr lvl="0"/>
            <a:r>
              <a:rPr lang="en-US" b="1" dirty="0"/>
              <a:t>Exemption 8: </a:t>
            </a:r>
            <a:r>
              <a:rPr lang="en-US" dirty="0"/>
              <a:t>Information that concerns the supervision of financial institutions.</a:t>
            </a:r>
          </a:p>
          <a:p>
            <a:pPr marL="36576" lvl="0" indent="0">
              <a:buNone/>
            </a:pPr>
            <a:endParaRPr lang="en-US" dirty="0"/>
          </a:p>
          <a:p>
            <a:pPr lvl="0"/>
            <a:r>
              <a:rPr lang="en-US" b="1" dirty="0"/>
              <a:t>Exemption 9: </a:t>
            </a:r>
            <a:r>
              <a:rPr lang="en-US" dirty="0"/>
              <a:t>Geological information on (oil) wells.</a:t>
            </a:r>
          </a:p>
          <a:p>
            <a:pPr marL="36576" indent="0">
              <a:buNone/>
            </a:pPr>
            <a:endParaRPr lang="en-US" dirty="0"/>
          </a:p>
        </p:txBody>
      </p:sp>
    </p:spTree>
    <p:extLst>
      <p:ext uri="{BB962C8B-B14F-4D97-AF65-F5344CB8AC3E}">
        <p14:creationId xmlns:p14="http://schemas.microsoft.com/office/powerpoint/2010/main" val="30137489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p:txBody>
          <a:bodyPr/>
          <a:lstStyle/>
          <a:p>
            <a:r>
              <a:rPr lang="en-US" dirty="0"/>
              <a:t>Like the Government in the Sunshine Act, FOIA is a federal law and does not apply to local governments and agencies. If you need information from a local agency, you need to make your request under the local open records laws.</a:t>
            </a:r>
          </a:p>
          <a:p>
            <a:endParaRPr lang="en-US" dirty="0"/>
          </a:p>
        </p:txBody>
      </p:sp>
    </p:spTree>
    <p:extLst>
      <p:ext uri="{BB962C8B-B14F-4D97-AF65-F5344CB8AC3E}">
        <p14:creationId xmlns:p14="http://schemas.microsoft.com/office/powerpoint/2010/main" val="24152525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Georgia Open Records Act</a:t>
            </a:r>
            <a:endParaRPr lang="en-US" dirty="0"/>
          </a:p>
        </p:txBody>
      </p:sp>
      <p:sp>
        <p:nvSpPr>
          <p:cNvPr id="3" name="Content Placeholder 2"/>
          <p:cNvSpPr>
            <a:spLocks noGrp="1"/>
          </p:cNvSpPr>
          <p:nvPr>
            <p:ph idx="1"/>
          </p:nvPr>
        </p:nvSpPr>
        <p:spPr>
          <a:xfrm>
            <a:off x="457200" y="1600200"/>
            <a:ext cx="8534400" cy="4525963"/>
          </a:xfrm>
        </p:spPr>
        <p:txBody>
          <a:bodyPr/>
          <a:lstStyle/>
          <a:p>
            <a:endParaRPr lang="en-US" dirty="0"/>
          </a:p>
          <a:p>
            <a:r>
              <a:rPr lang="en-US" dirty="0"/>
              <a:t>All departments, agencies, boards, etc. of the state, counties, municipalities, in the state of Georgia. </a:t>
            </a:r>
          </a:p>
          <a:p>
            <a:pPr marL="36576" indent="0">
              <a:buNone/>
            </a:pPr>
            <a:endParaRPr lang="en-US" dirty="0"/>
          </a:p>
          <a:p>
            <a:r>
              <a:rPr lang="en-US" dirty="0"/>
              <a:t>Non-profits that receive at least one-third of their funding from government.</a:t>
            </a:r>
          </a:p>
          <a:p>
            <a:pPr marL="36576" indent="0">
              <a:buNone/>
            </a:pPr>
            <a:endParaRPr lang="en-US" sz="1400" dirty="0"/>
          </a:p>
          <a:p>
            <a:pPr marL="36576" indent="0">
              <a:buNone/>
            </a:pPr>
            <a:endParaRPr lang="en-US" sz="1400" dirty="0"/>
          </a:p>
          <a:p>
            <a:pPr marL="36576" indent="0">
              <a:buNone/>
            </a:pPr>
            <a:r>
              <a:rPr lang="en-US" sz="1400" dirty="0"/>
              <a:t>Image: eastcobbnews.com</a:t>
            </a:r>
          </a:p>
          <a:p>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0"/>
            <a:ext cx="2133600"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43437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Exemptions</a:t>
            </a:r>
            <a:endParaRPr lang="en-US" dirty="0"/>
          </a:p>
        </p:txBody>
      </p:sp>
      <p:sp>
        <p:nvSpPr>
          <p:cNvPr id="3" name="Content Placeholder 2"/>
          <p:cNvSpPr>
            <a:spLocks noGrp="1"/>
          </p:cNvSpPr>
          <p:nvPr>
            <p:ph idx="1"/>
          </p:nvPr>
        </p:nvSpPr>
        <p:spPr>
          <a:xfrm>
            <a:off x="381000" y="1447800"/>
            <a:ext cx="8686800" cy="5105400"/>
          </a:xfrm>
        </p:spPr>
        <p:txBody>
          <a:bodyPr>
            <a:normAutofit fontScale="92500" lnSpcReduction="20000"/>
          </a:bodyPr>
          <a:lstStyle/>
          <a:p>
            <a:r>
              <a:rPr lang="en-US" dirty="0"/>
              <a:t>Georgia's Open Records Act lags behind FOIA, as it exempts a lot more information than the federal law.</a:t>
            </a:r>
          </a:p>
          <a:p>
            <a:pPr lvl="1"/>
            <a:r>
              <a:rPr lang="en-US" dirty="0"/>
              <a:t>Confidential documents</a:t>
            </a:r>
          </a:p>
          <a:p>
            <a:pPr lvl="1"/>
            <a:r>
              <a:rPr lang="en-US" dirty="0"/>
              <a:t>Medical documents</a:t>
            </a:r>
          </a:p>
          <a:p>
            <a:pPr lvl="1"/>
            <a:r>
              <a:rPr lang="en-US" dirty="0"/>
              <a:t>Moving vehicle accidents</a:t>
            </a:r>
          </a:p>
          <a:p>
            <a:pPr lvl="1"/>
            <a:r>
              <a:rPr lang="en-US" dirty="0"/>
              <a:t>Jury lists</a:t>
            </a:r>
          </a:p>
          <a:p>
            <a:pPr lvl="1"/>
            <a:r>
              <a:rPr lang="en-US" dirty="0"/>
              <a:t>Real estate appraisal and estimates</a:t>
            </a:r>
          </a:p>
          <a:p>
            <a:pPr lvl="1"/>
            <a:r>
              <a:rPr lang="en-US" dirty="0"/>
              <a:t>Information about candidates being considered for executive positions government agencies or UGS.</a:t>
            </a:r>
          </a:p>
          <a:p>
            <a:pPr lvl="1"/>
            <a:r>
              <a:rPr lang="en-US" dirty="0"/>
              <a:t>For a full list of all exemptions to guide your request, please visit </a:t>
            </a:r>
            <a:r>
              <a:rPr lang="en-US" dirty="0">
                <a:hlinkClick r:id="rId2"/>
              </a:rPr>
              <a:t>https://law.justia.com/codes/georgia/2014/title-50/chapter-18/article-4/section-50-18-72/</a:t>
            </a:r>
            <a:r>
              <a:rPr lang="en-US" dirty="0"/>
              <a:t> </a:t>
            </a:r>
          </a:p>
          <a:p>
            <a:endParaRPr lang="en-US" dirty="0"/>
          </a:p>
        </p:txBody>
      </p:sp>
    </p:spTree>
    <p:extLst>
      <p:ext uri="{BB962C8B-B14F-4D97-AF65-F5344CB8AC3E}">
        <p14:creationId xmlns:p14="http://schemas.microsoft.com/office/powerpoint/2010/main" val="36765367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Required Reading</a:t>
            </a:r>
            <a:endParaRPr lang="en-US" dirty="0"/>
          </a:p>
        </p:txBody>
      </p:sp>
      <p:sp>
        <p:nvSpPr>
          <p:cNvPr id="3" name="Content Placeholder 2"/>
          <p:cNvSpPr>
            <a:spLocks noGrp="1"/>
          </p:cNvSpPr>
          <p:nvPr>
            <p:ph idx="1"/>
          </p:nvPr>
        </p:nvSpPr>
        <p:spPr/>
        <p:txBody>
          <a:bodyPr>
            <a:normAutofit/>
          </a:bodyPr>
          <a:lstStyle/>
          <a:p>
            <a:r>
              <a:rPr lang="en-US" u="sng" dirty="0">
                <a:hlinkClick r:id="rId2"/>
              </a:rPr>
              <a:t>Department of Justice Guide to the Freedom of Information Act</a:t>
            </a:r>
            <a:endParaRPr lang="en-US" dirty="0"/>
          </a:p>
          <a:p>
            <a:r>
              <a:rPr lang="en-US" u="sng" dirty="0">
                <a:hlinkClick r:id="rId3"/>
              </a:rPr>
              <a:t>Georgia FOIA Laws</a:t>
            </a:r>
            <a:endParaRPr lang="en-US" dirty="0"/>
          </a:p>
          <a:p>
            <a:r>
              <a:rPr lang="en-US" u="sng" dirty="0">
                <a:hlinkClick r:id="rId4"/>
              </a:rPr>
              <a:t>Judicial Watch v. US </a:t>
            </a:r>
            <a:r>
              <a:rPr lang="en-US" u="sng" dirty="0" err="1">
                <a:hlinkClick r:id="rId4"/>
              </a:rPr>
              <a:t>Dept</a:t>
            </a:r>
            <a:r>
              <a:rPr lang="en-US" u="sng" dirty="0">
                <a:hlinkClick r:id="rId4"/>
              </a:rPr>
              <a:t> of Defense</a:t>
            </a:r>
            <a:endParaRPr lang="en-US" dirty="0"/>
          </a:p>
          <a:p>
            <a:endParaRPr lang="en-US" dirty="0"/>
          </a:p>
        </p:txBody>
      </p:sp>
    </p:spTree>
    <p:extLst>
      <p:ext uri="{BB962C8B-B14F-4D97-AF65-F5344CB8AC3E}">
        <p14:creationId xmlns:p14="http://schemas.microsoft.com/office/powerpoint/2010/main" val="16753032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Recommended reading</a:t>
            </a:r>
          </a:p>
        </p:txBody>
      </p:sp>
      <p:sp>
        <p:nvSpPr>
          <p:cNvPr id="3" name="Content Placeholder 2"/>
          <p:cNvSpPr>
            <a:spLocks noGrp="1"/>
          </p:cNvSpPr>
          <p:nvPr>
            <p:ph idx="1"/>
          </p:nvPr>
        </p:nvSpPr>
        <p:spPr>
          <a:xfrm>
            <a:off x="457200" y="1600200"/>
            <a:ext cx="8077200" cy="4525963"/>
          </a:xfrm>
        </p:spPr>
        <p:txBody>
          <a:bodyPr>
            <a:normAutofit/>
          </a:bodyPr>
          <a:lstStyle/>
          <a:p>
            <a:r>
              <a:rPr lang="en-US" u="sng" dirty="0">
                <a:hlinkClick r:id="rId2"/>
              </a:rPr>
              <a:t>The FCC backs down, releases emails related to </a:t>
            </a:r>
            <a:r>
              <a:rPr lang="en-US" u="sng" dirty="0" err="1">
                <a:hlinkClick r:id="rId2"/>
              </a:rPr>
              <a:t>Ajit</a:t>
            </a:r>
            <a:r>
              <a:rPr lang="en-US" u="sng" dirty="0">
                <a:hlinkClick r:id="rId2"/>
              </a:rPr>
              <a:t> </a:t>
            </a:r>
            <a:r>
              <a:rPr lang="en-US" u="sng" dirty="0" err="1">
                <a:hlinkClick r:id="rId2"/>
              </a:rPr>
              <a:t>Pai’s</a:t>
            </a:r>
            <a:r>
              <a:rPr lang="en-US" u="sng" dirty="0">
                <a:hlinkClick r:id="rId2"/>
              </a:rPr>
              <a:t> “Harlem Shake” video</a:t>
            </a:r>
            <a:endParaRPr lang="en-US" dirty="0"/>
          </a:p>
          <a:p>
            <a:pPr marL="36576" indent="0">
              <a:buNone/>
            </a:pPr>
            <a:endParaRPr lang="en-US" dirty="0"/>
          </a:p>
        </p:txBody>
      </p:sp>
    </p:spTree>
    <p:extLst>
      <p:ext uri="{BB962C8B-B14F-4D97-AF65-F5344CB8AC3E}">
        <p14:creationId xmlns:p14="http://schemas.microsoft.com/office/powerpoint/2010/main" val="2236103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argument </a:t>
            </a:r>
          </a:p>
        </p:txBody>
      </p:sp>
      <p:sp>
        <p:nvSpPr>
          <p:cNvPr id="3" name="Content Placeholder 2"/>
          <p:cNvSpPr>
            <a:spLocks noGrp="1"/>
          </p:cNvSpPr>
          <p:nvPr>
            <p:ph idx="1"/>
          </p:nvPr>
        </p:nvSpPr>
        <p:spPr>
          <a:xfrm>
            <a:off x="457200" y="1600200"/>
            <a:ext cx="8305800" cy="4525963"/>
          </a:xfrm>
        </p:spPr>
        <p:txBody>
          <a:bodyPr/>
          <a:lstStyle/>
          <a:p>
            <a:endParaRPr lang="en-US" dirty="0"/>
          </a:p>
          <a:p>
            <a:r>
              <a:rPr lang="en-US" dirty="0"/>
              <a:t>Oak Creek: The road block was set up  to prevent people from </a:t>
            </a:r>
            <a:r>
              <a:rPr lang="en-US" u="sng" dirty="0"/>
              <a:t>crowding the scene</a:t>
            </a:r>
            <a:r>
              <a:rPr lang="en-US" dirty="0"/>
              <a:t> to allow easier access to emergency vehicles and personnel (in other words, to save lives), which </a:t>
            </a:r>
            <a:r>
              <a:rPr lang="en-US" i="1" dirty="0"/>
              <a:t>is</a:t>
            </a:r>
            <a:r>
              <a:rPr lang="en-US" dirty="0"/>
              <a:t> a </a:t>
            </a:r>
            <a:r>
              <a:rPr lang="en-US" u="sng" dirty="0"/>
              <a:t>compelling interest</a:t>
            </a:r>
            <a:r>
              <a:rPr lang="en-US" dirty="0"/>
              <a:t>.</a:t>
            </a:r>
          </a:p>
          <a:p>
            <a:endParaRPr lang="en-US" dirty="0"/>
          </a:p>
          <a:p>
            <a:pPr marL="36576" indent="0">
              <a:buNone/>
            </a:pPr>
            <a:endParaRPr lang="en-US" sz="1400" dirty="0"/>
          </a:p>
          <a:p>
            <a:pPr marL="36576" indent="0">
              <a:buNone/>
            </a:pPr>
            <a:endParaRPr lang="en-US" sz="1400" dirty="0"/>
          </a:p>
          <a:p>
            <a:pPr marL="36576" indent="0">
              <a:buNone/>
            </a:pPr>
            <a:r>
              <a:rPr lang="en-US" sz="1400" dirty="0"/>
              <a:t>Image: fhwa.dot.gov</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2725" y="30192"/>
            <a:ext cx="272415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6624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addition….</a:t>
            </a:r>
          </a:p>
        </p:txBody>
      </p:sp>
      <p:sp>
        <p:nvSpPr>
          <p:cNvPr id="3" name="Content Placeholder 2"/>
          <p:cNvSpPr>
            <a:spLocks noGrp="1"/>
          </p:cNvSpPr>
          <p:nvPr>
            <p:ph idx="1"/>
          </p:nvPr>
        </p:nvSpPr>
        <p:spPr>
          <a:xfrm>
            <a:off x="457200" y="1676400"/>
            <a:ext cx="8839200" cy="4449763"/>
          </a:xfrm>
        </p:spPr>
        <p:txBody>
          <a:bodyPr>
            <a:normAutofit lnSpcReduction="10000"/>
          </a:bodyPr>
          <a:lstStyle/>
          <a:p>
            <a:r>
              <a:rPr lang="en-US" dirty="0"/>
              <a:t>Airports are considered non-public forums, where government can impose any restriction (both content-based and content-neutral) it wants.</a:t>
            </a:r>
          </a:p>
          <a:p>
            <a:r>
              <a:rPr lang="en-US" dirty="0"/>
              <a:t>So are government buildings and offices where government is conducting business. </a:t>
            </a:r>
          </a:p>
          <a:p>
            <a:r>
              <a:rPr lang="en-US" dirty="0"/>
              <a:t>Is there a conflict between access &amp; accountability??? </a:t>
            </a:r>
          </a:p>
          <a:p>
            <a:pPr marL="36576" indent="0">
              <a:buNone/>
            </a:pPr>
            <a:endParaRPr lang="en-US" dirty="0"/>
          </a:p>
          <a:p>
            <a:pPr marL="36576" indent="0">
              <a:buNone/>
            </a:pPr>
            <a:r>
              <a:rPr lang="en-US" sz="1500" dirty="0"/>
              <a:t>Image:abc7.com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7486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554162"/>
          </a:xfrm>
        </p:spPr>
        <p:txBody>
          <a:bodyPr>
            <a:noAutofit/>
          </a:bodyPr>
          <a:lstStyle/>
          <a:p>
            <a:r>
              <a:rPr lang="en-US" sz="3600" b="1" dirty="0"/>
              <a:t>The Government in the Sunshine Act</a:t>
            </a:r>
            <a:r>
              <a:rPr lang="en-US" sz="3600" dirty="0"/>
              <a:t/>
            </a:r>
            <a:br>
              <a:rPr lang="en-US" sz="3600" dirty="0"/>
            </a:br>
            <a:r>
              <a:rPr lang="en-US" sz="3600" b="1" dirty="0"/>
              <a:t>A.K.A. Federal Open Meetings law of 1979 </a:t>
            </a:r>
          </a:p>
        </p:txBody>
      </p:sp>
      <p:sp>
        <p:nvSpPr>
          <p:cNvPr id="3" name="Content Placeholder 2"/>
          <p:cNvSpPr>
            <a:spLocks noGrp="1"/>
          </p:cNvSpPr>
          <p:nvPr>
            <p:ph idx="1"/>
          </p:nvPr>
        </p:nvSpPr>
        <p:spPr>
          <a:xfrm>
            <a:off x="457200" y="2057400"/>
            <a:ext cx="7467600" cy="4068763"/>
          </a:xfrm>
        </p:spPr>
        <p:txBody>
          <a:bodyPr/>
          <a:lstStyle/>
          <a:p>
            <a:r>
              <a:rPr lang="en-US" dirty="0"/>
              <a:t>The public (Not exclusively the press) right to attend meetings held at the federal agencies, commissions and boards with some independent authority, whose board members are appointed by the president. </a:t>
            </a:r>
          </a:p>
        </p:txBody>
      </p:sp>
    </p:spTree>
    <p:extLst>
      <p:ext uri="{BB962C8B-B14F-4D97-AF65-F5344CB8AC3E}">
        <p14:creationId xmlns:p14="http://schemas.microsoft.com/office/powerpoint/2010/main" val="3516666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Sunshine Act</a:t>
            </a:r>
            <a:r>
              <a:rPr lang="en-US" sz="4800" dirty="0"/>
              <a:t/>
            </a:r>
            <a:br>
              <a:rPr lang="en-US" sz="4800" dirty="0"/>
            </a:br>
            <a:endParaRPr lang="en-US" dirty="0"/>
          </a:p>
        </p:txBody>
      </p:sp>
      <p:sp>
        <p:nvSpPr>
          <p:cNvPr id="3" name="Content Placeholder 2"/>
          <p:cNvSpPr>
            <a:spLocks noGrp="1"/>
          </p:cNvSpPr>
          <p:nvPr>
            <p:ph idx="1"/>
          </p:nvPr>
        </p:nvSpPr>
        <p:spPr>
          <a:xfrm>
            <a:off x="457200" y="1371600"/>
            <a:ext cx="8229600" cy="5105400"/>
          </a:xfrm>
        </p:spPr>
        <p:txBody>
          <a:bodyPr>
            <a:normAutofit/>
          </a:bodyPr>
          <a:lstStyle/>
          <a:p>
            <a:r>
              <a:rPr lang="en-US" dirty="0"/>
              <a:t>Not permitted: participation, recording, broadcasting, or photographing the meetings (you may obtain copies of minutes later.</a:t>
            </a:r>
          </a:p>
          <a:p>
            <a:pPr marL="36576" indent="0">
              <a:buNone/>
            </a:pPr>
            <a:r>
              <a:rPr lang="en-US" dirty="0"/>
              <a:t>HOWEVER </a:t>
            </a:r>
          </a:p>
          <a:p>
            <a:r>
              <a:rPr lang="en-US" dirty="0"/>
              <a:t> Agencies exercise discretion. </a:t>
            </a:r>
          </a:p>
          <a:p>
            <a:pPr lvl="1"/>
            <a:r>
              <a:rPr lang="en-US" dirty="0"/>
              <a:t>The Federal Communication Commission (FCC)allow audio recordings and non-flash photography. Some like Nuclear Regulatory Commission require prior permission for recording.) </a:t>
            </a:r>
          </a:p>
          <a:p>
            <a:pPr marL="448056" lvl="1" indent="0">
              <a:buNone/>
            </a:pPr>
            <a:r>
              <a:rPr lang="en-US" sz="1400" dirty="0"/>
              <a:t>Image: theverge.com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725" y="0"/>
            <a:ext cx="296227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8427909"/>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98FFA8-BCB6-4A5E-956A-C71FD53FFBD3}"/>
</file>

<file path=customXml/itemProps2.xml><?xml version="1.0" encoding="utf-8"?>
<ds:datastoreItem xmlns:ds="http://schemas.openxmlformats.org/officeDocument/2006/customXml" ds:itemID="{54B9080F-7C4C-4803-A4E3-D8E0384A9DDB}"/>
</file>

<file path=docProps/app.xml><?xml version="1.0" encoding="utf-8"?>
<Properties xmlns="http://schemas.openxmlformats.org/officeDocument/2006/extended-properties" xmlns:vt="http://schemas.openxmlformats.org/officeDocument/2006/docPropsVTypes">
  <Template>Technic</Template>
  <TotalTime>21297</TotalTime>
  <Words>2668</Words>
  <Application>Microsoft Office PowerPoint</Application>
  <PresentationFormat>On-screen Show (4:3)</PresentationFormat>
  <Paragraphs>301</Paragraphs>
  <Slides>58</Slides>
  <Notes>6</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Technic</vt:lpstr>
      <vt:lpstr>Access, Journalistic Privilege, FOIA, and Open Records </vt:lpstr>
      <vt:lpstr>Access</vt:lpstr>
      <vt:lpstr>The King case </vt:lpstr>
      <vt:lpstr>The King case </vt:lpstr>
      <vt:lpstr>Recall FA access  </vt:lpstr>
      <vt:lpstr>The argument </vt:lpstr>
      <vt:lpstr>In addition….</vt:lpstr>
      <vt:lpstr>The Government in the Sunshine Act A.K.A. Federal Open Meetings law of 1979 </vt:lpstr>
      <vt:lpstr>Sunshine Act </vt:lpstr>
      <vt:lpstr>Sunshine Act: Notice and Complaints  </vt:lpstr>
      <vt:lpstr>Exemptions: Sunshine Act </vt:lpstr>
      <vt:lpstr>Exemptions: Sunshine Act </vt:lpstr>
      <vt:lpstr>Note…</vt:lpstr>
      <vt:lpstr>Georgia Open Meetings Act </vt:lpstr>
      <vt:lpstr>Georgia Open Meetings Act </vt:lpstr>
      <vt:lpstr>Georgia Open Meetings Act </vt:lpstr>
      <vt:lpstr>Georgia Open Meetings Act </vt:lpstr>
      <vt:lpstr>The Freedom of Information Act (FOIA) of 1967 </vt:lpstr>
      <vt:lpstr>The Freedom of Information Act (FOIA) of 1967 </vt:lpstr>
      <vt:lpstr>The Freedom of Information Act (FOIA) of 1967 </vt:lpstr>
      <vt:lpstr>The Freedom of Information Act (FOIA) of 1967 </vt:lpstr>
      <vt:lpstr> Commercial Use Requests </vt:lpstr>
      <vt:lpstr>Educational Institution Requests </vt:lpstr>
      <vt:lpstr>Educational Institution Requests </vt:lpstr>
      <vt:lpstr>Educational Institution Requests </vt:lpstr>
      <vt:lpstr>Noncommercial Scientific Institution Requests </vt:lpstr>
      <vt:lpstr>Representatives of the News Media Requests </vt:lpstr>
      <vt:lpstr>Representatives of the News Media Requests </vt:lpstr>
      <vt:lpstr>Fee Waiver </vt:lpstr>
      <vt:lpstr>Fee Waiver </vt:lpstr>
      <vt:lpstr>Fee Waiver </vt:lpstr>
      <vt:lpstr>Fee Waiver </vt:lpstr>
      <vt:lpstr>Fee Waiver </vt:lpstr>
      <vt:lpstr>Fee Waiver </vt:lpstr>
      <vt:lpstr>Which Agencies Are Covered? </vt:lpstr>
      <vt:lpstr>Which Agencies Are Covered? </vt:lpstr>
      <vt:lpstr>Which Agencies Are Covered? </vt:lpstr>
      <vt:lpstr>Which Agencies Are NOT Covered? </vt:lpstr>
      <vt:lpstr>Which Agencies Are NOT Covered? </vt:lpstr>
      <vt:lpstr>Which Agencies Are NOT Covered? </vt:lpstr>
      <vt:lpstr>Which Agencies Are NOT Covered? </vt:lpstr>
      <vt:lpstr>Which Agencies Are NOT Covered? </vt:lpstr>
      <vt:lpstr>Which Agencies Are NOT Covered? </vt:lpstr>
      <vt:lpstr>Which Agencies Are NOT Covered? </vt:lpstr>
      <vt:lpstr>Who Can File a FOIA Request? </vt:lpstr>
      <vt:lpstr>Who Can File a FOIA Request? </vt:lpstr>
      <vt:lpstr>Who Can File a FOIA Request? </vt:lpstr>
      <vt:lpstr>Exemptions</vt:lpstr>
      <vt:lpstr>Exemptions</vt:lpstr>
      <vt:lpstr>Exemptions</vt:lpstr>
      <vt:lpstr>Exemptions</vt:lpstr>
      <vt:lpstr>Exemptions</vt:lpstr>
      <vt:lpstr>Exemptions</vt:lpstr>
      <vt:lpstr>Exemptions</vt:lpstr>
      <vt:lpstr>Georgia Open Records Act</vt:lpstr>
      <vt:lpstr>Exemptions</vt:lpstr>
      <vt:lpstr>Required Reading</vt:lpstr>
      <vt:lpstr>Recommended reading</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70</cp:revision>
  <dcterms:created xsi:type="dcterms:W3CDTF">2021-01-12T21:35:14Z</dcterms:created>
  <dcterms:modified xsi:type="dcterms:W3CDTF">2023-02-04T19:49:47Z</dcterms:modified>
</cp:coreProperties>
</file>