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0.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1.xml" ContentType="application/vnd.openxmlformats-officedocument.presentationml.slide+xml"/>
  <Override PartName="/ppt/slides/slide13.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4.xml" ContentType="application/vnd.openxmlformats-officedocument.presentationml.slide+xml"/>
  <Override PartName="/ppt/slideMasters/slideMaster1.xml" ContentType="application/vnd.openxmlformats-officedocument.presentationml.slideMaster+xml"/>
  <Override PartName="/ppt/notesSlides/notesSlide2.xml" ContentType="application/vnd.openxmlformats-officedocument.presentationml.notesSlide+xml"/>
  <Override PartName="/ppt/slideLayouts/slideLayout8.xml" ContentType="application/vnd.openxmlformats-officedocument.presentationml.slideLayout+xml"/>
  <Override PartName="/ppt/notesSlides/notesSlide3.xml" ContentType="application/vnd.openxmlformats-officedocument.presentationml.notes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slideLayouts/slideLayout7.xml" ContentType="application/vnd.openxmlformats-officedocument.presentationml.slideLayout+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6.xml" ContentType="application/vnd.openxmlformats-officedocument.presentationml.slideLayout+xml"/>
  <Override PartName="/ppt/slideLayouts/slideLayout2.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6"/>
  </p:notesMasterIdLst>
  <p:sldIdLst>
    <p:sldId id="258" r:id="rId2"/>
    <p:sldId id="279" r:id="rId3"/>
    <p:sldId id="262" r:id="rId4"/>
    <p:sldId id="276" r:id="rId5"/>
    <p:sldId id="266" r:id="rId6"/>
    <p:sldId id="277" r:id="rId7"/>
    <p:sldId id="267" r:id="rId8"/>
    <p:sldId id="278" r:id="rId9"/>
    <p:sldId id="263" r:id="rId10"/>
    <p:sldId id="284" r:id="rId11"/>
    <p:sldId id="268" r:id="rId12"/>
    <p:sldId id="264" r:id="rId13"/>
    <p:sldId id="275" r:id="rId14"/>
    <p:sldId id="269" r:id="rId15"/>
    <p:sldId id="265" r:id="rId16"/>
    <p:sldId id="270" r:id="rId17"/>
    <p:sldId id="271" r:id="rId18"/>
    <p:sldId id="272" r:id="rId19"/>
    <p:sldId id="273" r:id="rId20"/>
    <p:sldId id="274" r:id="rId21"/>
    <p:sldId id="285" r:id="rId22"/>
    <p:sldId id="282" r:id="rId23"/>
    <p:sldId id="283" r:id="rId24"/>
    <p:sldId id="281"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0" d="100"/>
          <a:sy n="110" d="100"/>
        </p:scale>
        <p:origin x="-1644"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6078EFB-95E6-4DF0-A574-F08CEDB58BA3}" type="datetimeFigureOut">
              <a:rPr lang="en-US" smtClean="0"/>
              <a:t>5/10/2023</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ADFA8C0-2EEC-4D78-B0DC-A4391390C3C0}" type="slidenum">
              <a:rPr lang="en-US" smtClean="0"/>
              <a:t>‹#›</a:t>
            </a:fld>
            <a:endParaRPr lang="en-US" dirty="0"/>
          </a:p>
        </p:txBody>
      </p:sp>
    </p:spTree>
    <p:extLst>
      <p:ext uri="{BB962C8B-B14F-4D97-AF65-F5344CB8AC3E}">
        <p14:creationId xmlns:p14="http://schemas.microsoft.com/office/powerpoint/2010/main" val="2711983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DFA8C0-2EEC-4D78-B0DC-A4391390C3C0}" type="slidenum">
              <a:rPr lang="en-US" smtClean="0"/>
              <a:t>1</a:t>
            </a:fld>
            <a:endParaRPr lang="en-US" dirty="0"/>
          </a:p>
        </p:txBody>
      </p:sp>
    </p:spTree>
    <p:extLst>
      <p:ext uri="{BB962C8B-B14F-4D97-AF65-F5344CB8AC3E}">
        <p14:creationId xmlns:p14="http://schemas.microsoft.com/office/powerpoint/2010/main" val="29183724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DFA8C0-2EEC-4D78-B0DC-A4391390C3C0}" type="slidenum">
              <a:rPr lang="en-US" smtClean="0"/>
              <a:t>3</a:t>
            </a:fld>
            <a:endParaRPr lang="en-US" dirty="0"/>
          </a:p>
        </p:txBody>
      </p:sp>
    </p:spTree>
    <p:extLst>
      <p:ext uri="{BB962C8B-B14F-4D97-AF65-F5344CB8AC3E}">
        <p14:creationId xmlns:p14="http://schemas.microsoft.com/office/powerpoint/2010/main" val="12614610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DFA8C0-2EEC-4D78-B0DC-A4391390C3C0}" type="slidenum">
              <a:rPr lang="en-US" smtClean="0"/>
              <a:t>14</a:t>
            </a:fld>
            <a:endParaRPr lang="en-US" dirty="0"/>
          </a:p>
        </p:txBody>
      </p:sp>
    </p:spTree>
    <p:extLst>
      <p:ext uri="{BB962C8B-B14F-4D97-AF65-F5344CB8AC3E}">
        <p14:creationId xmlns:p14="http://schemas.microsoft.com/office/powerpoint/2010/main" val="28983999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dirty="0"/>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dirty="0"/>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B69D15E2-1353-4955-BBE0-46D1AEF937E7}" type="datetimeFigureOut">
              <a:rPr lang="en-US" smtClean="0"/>
              <a:t>5/10/2023</a:t>
            </a:fld>
            <a:endParaRPr lang="en-US" dirty="0"/>
          </a:p>
        </p:txBody>
      </p:sp>
      <p:sp>
        <p:nvSpPr>
          <p:cNvPr id="19" name="Footer Placeholder 18"/>
          <p:cNvSpPr>
            <a:spLocks noGrp="1"/>
          </p:cNvSpPr>
          <p:nvPr>
            <p:ph type="ftr" sz="quarter" idx="11"/>
          </p:nvPr>
        </p:nvSpPr>
        <p:spPr/>
        <p:txBody>
          <a:bodyPr/>
          <a:lstStyle/>
          <a:p>
            <a:endParaRPr lang="en-US" dirty="0"/>
          </a:p>
        </p:txBody>
      </p:sp>
      <p:sp>
        <p:nvSpPr>
          <p:cNvPr id="27" name="Slide Number Placeholder 26"/>
          <p:cNvSpPr>
            <a:spLocks noGrp="1"/>
          </p:cNvSpPr>
          <p:nvPr>
            <p:ph type="sldNum" sz="quarter" idx="12"/>
          </p:nvPr>
        </p:nvSpPr>
        <p:spPr/>
        <p:txBody>
          <a:bodyPr/>
          <a:lstStyle/>
          <a:p>
            <a:fld id="{DBE2D33D-5E1E-4CCE-943A-D3B1C28E90E2}" type="slidenum">
              <a:rPr lang="en-US" smtClean="0"/>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69D15E2-1353-4955-BBE0-46D1AEF937E7}" type="datetimeFigureOut">
              <a:rPr lang="en-US" smtClean="0"/>
              <a:t>5/10/2023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69D15E2-1353-4955-BBE0-46D1AEF937E7}" type="datetimeFigureOut">
              <a:rPr lang="en-US" smtClean="0"/>
              <a:t>5/10/2023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69D15E2-1353-4955-BBE0-46D1AEF937E7}" type="datetimeFigureOut">
              <a:rPr lang="en-US" smtClean="0"/>
              <a:t>5/10/2023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dirty="0"/>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69D15E2-1353-4955-BBE0-46D1AEF937E7}" type="datetimeFigureOut">
              <a:rPr lang="en-US" smtClean="0"/>
              <a:t>5/10/2023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69D15E2-1353-4955-BBE0-46D1AEF937E7}" type="datetimeFigureOut">
              <a:rPr lang="en-US" smtClean="0"/>
              <a:t>5/10/2023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BE2D33D-5E1E-4CCE-943A-D3B1C28E90E2}" type="slidenum">
              <a:rPr lang="en-US" smtClean="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B69D15E2-1353-4955-BBE0-46D1AEF937E7}" type="datetimeFigureOut">
              <a:rPr lang="en-US" smtClean="0"/>
              <a:t>5/10/2023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BE2D33D-5E1E-4CCE-943A-D3B1C28E90E2}" type="slidenum">
              <a:rPr lang="en-US" smtClean="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B69D15E2-1353-4955-BBE0-46D1AEF937E7}" type="datetimeFigureOut">
              <a:rPr lang="en-US" smtClean="0"/>
              <a:t>5/10/2023</a:t>
            </a:fld>
            <a:endParaRPr lang="en-US" dirty="0"/>
          </a:p>
        </p:txBody>
      </p:sp>
      <p:sp>
        <p:nvSpPr>
          <p:cNvPr id="8" name="Slide Number Placeholder 7"/>
          <p:cNvSpPr>
            <a:spLocks noGrp="1"/>
          </p:cNvSpPr>
          <p:nvPr>
            <p:ph type="sldNum" sz="quarter" idx="11"/>
          </p:nvPr>
        </p:nvSpPr>
        <p:spPr/>
        <p:txBody>
          <a:bodyPr/>
          <a:lstStyle/>
          <a:p>
            <a:fld id="{DBE2D33D-5E1E-4CCE-943A-D3B1C28E90E2}" type="slidenum">
              <a:rPr lang="en-US" smtClean="0"/>
              <a:t>‹#›</a:t>
            </a:fld>
            <a:endParaRPr lang="en-US" dirty="0"/>
          </a:p>
        </p:txBody>
      </p:sp>
      <p:sp>
        <p:nvSpPr>
          <p:cNvPr id="9" name="Footer Placeholder 8"/>
          <p:cNvSpPr>
            <a:spLocks noGrp="1"/>
          </p:cNvSpPr>
          <p:nvPr>
            <p:ph type="ftr" sz="quarter" idx="12"/>
          </p:nvPr>
        </p:nvSpPr>
        <p:spPr/>
        <p:txBody>
          <a:bodyPr/>
          <a:lstStyle/>
          <a:p>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9D15E2-1353-4955-BBE0-46D1AEF937E7}" type="datetimeFigureOut">
              <a:rPr lang="en-US" smtClean="0"/>
              <a:t>5/10/2023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BE2D33D-5E1E-4CCE-943A-D3B1C28E90E2}"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69D15E2-1353-4955-BBE0-46D1AEF937E7}" type="datetimeFigureOut">
              <a:rPr lang="en-US" smtClean="0"/>
              <a:t>5/10/2023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8156448" y="6422064"/>
            <a:ext cx="762000" cy="365125"/>
          </a:xfrm>
        </p:spPr>
        <p:txBody>
          <a:bodyPr/>
          <a:lstStyle/>
          <a:p>
            <a:fld id="{DBE2D33D-5E1E-4CCE-943A-D3B1C28E90E2}" type="slidenum">
              <a:rPr lang="en-US" smtClean="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dirty="0"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B69D15E2-1353-4955-BBE0-46D1AEF937E7}" type="datetimeFigureOut">
              <a:rPr lang="en-US" smtClean="0"/>
              <a:t>5/10/2023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BE2D33D-5E1E-4CCE-943A-D3B1C28E90E2}" type="slidenum">
              <a:rPr lang="en-US" smtClean="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dirty="0"/>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dirty="0"/>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B69D15E2-1353-4955-BBE0-46D1AEF937E7}" type="datetimeFigureOut">
              <a:rPr lang="en-US" smtClean="0"/>
              <a:t>5/10/2023</a:t>
            </a:fld>
            <a:endParaRPr lang="en-US" dirty="0"/>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dirty="0"/>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DBE2D33D-5E1E-4CCE-943A-D3B1C28E90E2}" type="slidenum">
              <a:rPr lang="en-US" smtClean="0"/>
              <a:t>‹#›</a:t>
            </a:fld>
            <a:endParaRPr lang="en-US" dirty="0"/>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29064" y="3337560"/>
            <a:ext cx="7571936" cy="2301240"/>
          </a:xfrm>
        </p:spPr>
        <p:txBody>
          <a:bodyPr/>
          <a:lstStyle/>
          <a:p>
            <a:r>
              <a:rPr lang="en-US" dirty="0" smtClean="0"/>
              <a:t>Strategic Communication and advertising </a:t>
            </a:r>
            <a:endParaRPr lang="en-US" dirty="0"/>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1400" y="1143000"/>
            <a:ext cx="2362200" cy="1933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441893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dirty="0" smtClean="0"/>
              <a:t>Strategic Communication: Does Client Advocate Mean Consumer Adversary? Ch. 3   </a:t>
            </a:r>
            <a:endParaRPr lang="en-US" sz="3200" dirty="0"/>
          </a:p>
        </p:txBody>
      </p:sp>
      <p:sp>
        <p:nvSpPr>
          <p:cNvPr id="3" name="Content Placeholder 2"/>
          <p:cNvSpPr>
            <a:spLocks noGrp="1"/>
          </p:cNvSpPr>
          <p:nvPr>
            <p:ph idx="1"/>
          </p:nvPr>
        </p:nvSpPr>
        <p:spPr/>
        <p:txBody>
          <a:bodyPr/>
          <a:lstStyle/>
          <a:p>
            <a:r>
              <a:rPr lang="en-US" dirty="0" smtClean="0"/>
              <a:t>Strategic Comm has largely replaced PR and Advertising.  </a:t>
            </a:r>
          </a:p>
          <a:p>
            <a:r>
              <a:rPr lang="en-US" dirty="0" smtClean="0"/>
              <a:t>Behavioral targeting is pervasive.</a:t>
            </a:r>
          </a:p>
          <a:p>
            <a:pPr lvl="1"/>
            <a:r>
              <a:rPr lang="en-US" dirty="0" smtClean="0"/>
              <a:t>Every click is creates a footprint .</a:t>
            </a:r>
          </a:p>
          <a:p>
            <a:r>
              <a:rPr lang="en-US" dirty="0" smtClean="0"/>
              <a:t>Alternatives include </a:t>
            </a:r>
            <a:r>
              <a:rPr lang="en-US" dirty="0" err="1" smtClean="0"/>
              <a:t>Yelp..DuckDuckGo</a:t>
            </a:r>
            <a:r>
              <a:rPr lang="en-US" dirty="0" smtClean="0"/>
              <a:t>.</a:t>
            </a:r>
          </a:p>
          <a:p>
            <a:r>
              <a:rPr lang="en-US" dirty="0" smtClean="0"/>
              <a:t>Problems</a:t>
            </a:r>
          </a:p>
          <a:p>
            <a:pPr lvl="1"/>
            <a:r>
              <a:rPr lang="en-US" dirty="0" smtClean="0"/>
              <a:t>Fake ads-Russia (Google. Facebook, Twitter). </a:t>
            </a:r>
          </a:p>
          <a:p>
            <a:pPr lvl="1"/>
            <a:r>
              <a:rPr lang="en-US" dirty="0" smtClean="0"/>
              <a:t>Truth is compromised.     </a:t>
            </a:r>
            <a:endParaRPr lang="en-US" dirty="0"/>
          </a:p>
        </p:txBody>
      </p:sp>
    </p:spTree>
    <p:extLst>
      <p:ext uri="{BB962C8B-B14F-4D97-AF65-F5344CB8AC3E}">
        <p14:creationId xmlns:p14="http://schemas.microsoft.com/office/powerpoint/2010/main" val="35288276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Advertising Effects   </a:t>
            </a:r>
            <a:endParaRPr lang="en-US" dirty="0"/>
          </a:p>
        </p:txBody>
      </p:sp>
      <p:sp>
        <p:nvSpPr>
          <p:cNvPr id="3" name="Content Placeholder 2"/>
          <p:cNvSpPr>
            <a:spLocks noGrp="1"/>
          </p:cNvSpPr>
          <p:nvPr>
            <p:ph idx="1"/>
          </p:nvPr>
        </p:nvSpPr>
        <p:spPr>
          <a:xfrm>
            <a:off x="457200" y="1600200"/>
            <a:ext cx="7848600" cy="4525963"/>
          </a:xfrm>
        </p:spPr>
        <p:txBody>
          <a:bodyPr>
            <a:normAutofit fontScale="85000" lnSpcReduction="10000"/>
          </a:bodyPr>
          <a:lstStyle/>
          <a:p>
            <a:r>
              <a:rPr lang="en-US" dirty="0"/>
              <a:t>The issue of advertising effects has always been contentious. </a:t>
            </a:r>
            <a:endParaRPr lang="en-US" dirty="0" smtClean="0"/>
          </a:p>
          <a:p>
            <a:r>
              <a:rPr lang="en-US" dirty="0" smtClean="0"/>
              <a:t>Many </a:t>
            </a:r>
            <a:r>
              <a:rPr lang="en-US" dirty="0"/>
              <a:t>advertising executives take a “caveat emptor” attitude: let the buyer beware. </a:t>
            </a:r>
            <a:endParaRPr lang="en-US" dirty="0" smtClean="0"/>
          </a:p>
          <a:p>
            <a:pPr lvl="1"/>
            <a:r>
              <a:rPr lang="en-US" dirty="0" smtClean="0"/>
              <a:t>The assumption: consumers </a:t>
            </a:r>
            <a:r>
              <a:rPr lang="en-US" dirty="0"/>
              <a:t>are rational beings who are able to adequately evaluate information on their own. </a:t>
            </a:r>
            <a:endParaRPr lang="en-US" dirty="0" smtClean="0"/>
          </a:p>
          <a:p>
            <a:pPr lvl="1"/>
            <a:r>
              <a:rPr lang="en-US" dirty="0" smtClean="0"/>
              <a:t>They </a:t>
            </a:r>
            <a:r>
              <a:rPr lang="en-US" dirty="0"/>
              <a:t>are responsible for their reactions to advertising. </a:t>
            </a:r>
            <a:endParaRPr lang="en-US" dirty="0" smtClean="0"/>
          </a:p>
          <a:p>
            <a:pPr lvl="1"/>
            <a:r>
              <a:rPr lang="en-US" dirty="0" smtClean="0"/>
              <a:t>If </a:t>
            </a:r>
            <a:r>
              <a:rPr lang="en-US" dirty="0"/>
              <a:t>advertising persuades some people to live beyond their means, that’s their problem. </a:t>
            </a:r>
            <a:endParaRPr lang="en-US" dirty="0" smtClean="0"/>
          </a:p>
          <a:p>
            <a:pPr lvl="1"/>
            <a:r>
              <a:rPr lang="en-US" dirty="0" smtClean="0"/>
              <a:t>Advertisers </a:t>
            </a:r>
            <a:r>
              <a:rPr lang="en-US" dirty="0"/>
              <a:t>aren’t parents or babysitters. </a:t>
            </a:r>
            <a:endParaRPr lang="en-US" dirty="0" smtClean="0"/>
          </a:p>
          <a:p>
            <a:pPr lvl="2"/>
            <a:r>
              <a:rPr lang="en-US" dirty="0" smtClean="0"/>
              <a:t>Critiqued as unethical </a:t>
            </a:r>
            <a:r>
              <a:rPr lang="en-US" dirty="0"/>
              <a:t>and unprincipled</a:t>
            </a:r>
            <a:r>
              <a:rPr lang="en-US" dirty="0" smtClean="0"/>
              <a:t>.</a:t>
            </a:r>
          </a:p>
          <a:p>
            <a:pPr marL="164592" indent="0">
              <a:buNone/>
            </a:pPr>
            <a:r>
              <a:rPr lang="en-US" sz="1400" dirty="0" smtClean="0"/>
              <a:t>Image: qlik.com</a:t>
            </a:r>
            <a:endParaRPr lang="en-US" sz="1400" dirty="0"/>
          </a:p>
          <a:p>
            <a:endParaRPr lang="en-US" dirty="0"/>
          </a:p>
          <a:p>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91250" y="0"/>
            <a:ext cx="2952750" cy="1552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445274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Corporate Responsibility </a:t>
            </a:r>
            <a:endParaRPr lang="en-US" dirty="0"/>
          </a:p>
        </p:txBody>
      </p:sp>
      <p:sp>
        <p:nvSpPr>
          <p:cNvPr id="3" name="Content Placeholder 2"/>
          <p:cNvSpPr>
            <a:spLocks noGrp="1"/>
          </p:cNvSpPr>
          <p:nvPr>
            <p:ph idx="1"/>
          </p:nvPr>
        </p:nvSpPr>
        <p:spPr/>
        <p:txBody>
          <a:bodyPr>
            <a:normAutofit fontScale="92500" lnSpcReduction="20000"/>
          </a:bodyPr>
          <a:lstStyle/>
          <a:p>
            <a:r>
              <a:rPr lang="en-US" dirty="0"/>
              <a:t>An alternative approach to the role of advertising in society involves the idea of corporate responsibility, a system in which the role of advertising is to empower multiple stakeholders, including businesses and the public</a:t>
            </a:r>
            <a:r>
              <a:rPr lang="en-US" dirty="0" smtClean="0"/>
              <a:t>.</a:t>
            </a:r>
          </a:p>
          <a:p>
            <a:endParaRPr lang="en-US" dirty="0"/>
          </a:p>
          <a:p>
            <a:endParaRPr lang="en-US" dirty="0" smtClean="0"/>
          </a:p>
          <a:p>
            <a:endParaRPr lang="en-US" dirty="0" smtClean="0"/>
          </a:p>
          <a:p>
            <a:pPr marL="36576" indent="0">
              <a:buNone/>
            </a:pPr>
            <a:endParaRPr lang="en-US" dirty="0"/>
          </a:p>
          <a:p>
            <a:pPr marL="36576" indent="0">
              <a:buNone/>
            </a:pPr>
            <a:r>
              <a:rPr lang="en-US" sz="1300" dirty="0"/>
              <a:t>Image: corporate.target.com</a:t>
            </a:r>
          </a:p>
          <a:p>
            <a:pPr marL="36576" indent="0">
              <a:buNone/>
            </a:pPr>
            <a:r>
              <a:rPr lang="en-US" dirty="0" smtClean="0"/>
              <a:t> </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6600" y="4191000"/>
            <a:ext cx="3028950" cy="1514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33226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Corporate Responsibility </a:t>
            </a:r>
          </a:p>
        </p:txBody>
      </p:sp>
      <p:sp>
        <p:nvSpPr>
          <p:cNvPr id="3" name="Content Placeholder 2"/>
          <p:cNvSpPr>
            <a:spLocks noGrp="1"/>
          </p:cNvSpPr>
          <p:nvPr>
            <p:ph idx="1"/>
          </p:nvPr>
        </p:nvSpPr>
        <p:spPr/>
        <p:txBody>
          <a:bodyPr>
            <a:normAutofit/>
          </a:bodyPr>
          <a:lstStyle/>
          <a:p>
            <a:r>
              <a:rPr lang="en-US" dirty="0"/>
              <a:t>Under this approach, advertisers are not expected to ignore the needs of the business side, but they are expected to take into account the needs of the consumer. </a:t>
            </a:r>
          </a:p>
          <a:p>
            <a:endParaRPr lang="en-US" dirty="0" smtClean="0"/>
          </a:p>
          <a:p>
            <a:pPr marL="36576" indent="0">
              <a:buNone/>
            </a:pPr>
            <a:endParaRPr lang="en-US" dirty="0" smtClean="0"/>
          </a:p>
          <a:p>
            <a:pPr marL="36576" indent="0">
              <a:buNone/>
            </a:pPr>
            <a:endParaRPr lang="en-US" dirty="0"/>
          </a:p>
          <a:p>
            <a:pPr marL="36576" indent="0">
              <a:buNone/>
            </a:pPr>
            <a:r>
              <a:rPr lang="en-US" sz="1200" dirty="0" smtClean="0"/>
              <a:t>Image: corporate.target.com</a:t>
            </a:r>
            <a:endParaRPr lang="en-US" sz="1200"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0" y="3657600"/>
            <a:ext cx="2828925" cy="1619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45032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Corporate Responsibility </a:t>
            </a:r>
          </a:p>
        </p:txBody>
      </p:sp>
      <p:sp>
        <p:nvSpPr>
          <p:cNvPr id="3" name="Content Placeholder 2"/>
          <p:cNvSpPr>
            <a:spLocks noGrp="1"/>
          </p:cNvSpPr>
          <p:nvPr>
            <p:ph idx="1"/>
          </p:nvPr>
        </p:nvSpPr>
        <p:spPr/>
        <p:txBody>
          <a:bodyPr>
            <a:normAutofit fontScale="92500"/>
          </a:bodyPr>
          <a:lstStyle/>
          <a:p>
            <a:r>
              <a:rPr lang="en-US" dirty="0"/>
              <a:t>Proponents of the corporate responsibility philosophy of advertising assume that advertising can be a </a:t>
            </a:r>
            <a:r>
              <a:rPr lang="en-US" i="1" dirty="0"/>
              <a:t>positive social force </a:t>
            </a:r>
            <a:r>
              <a:rPr lang="en-US" dirty="0"/>
              <a:t>that fosters </a:t>
            </a:r>
            <a:r>
              <a:rPr lang="en-US" i="1" dirty="0"/>
              <a:t>community</a:t>
            </a:r>
            <a:r>
              <a:rPr lang="en-US" dirty="0"/>
              <a:t>. </a:t>
            </a:r>
            <a:endParaRPr lang="en-US" dirty="0" smtClean="0"/>
          </a:p>
          <a:p>
            <a:endParaRPr lang="en-US" dirty="0"/>
          </a:p>
          <a:p>
            <a:r>
              <a:rPr lang="en-US" dirty="0" smtClean="0"/>
              <a:t>Instead </a:t>
            </a:r>
            <a:r>
              <a:rPr lang="en-US" dirty="0"/>
              <a:t>of leaving the underserved behind, advertising can work to reflect diverse voices and improve their lot. </a:t>
            </a:r>
            <a:endParaRPr lang="en-US" dirty="0" smtClean="0"/>
          </a:p>
          <a:p>
            <a:pPr lvl="1"/>
            <a:r>
              <a:rPr lang="en-US" dirty="0" smtClean="0"/>
              <a:t>Critique: unrealistic </a:t>
            </a:r>
            <a:r>
              <a:rPr lang="en-US" dirty="0"/>
              <a:t>and overly burdensome for advertisers.</a:t>
            </a:r>
          </a:p>
          <a:p>
            <a:endParaRPr lang="en-US" dirty="0"/>
          </a:p>
          <a:p>
            <a:endParaRPr lang="en-US" dirty="0"/>
          </a:p>
          <a:p>
            <a:endParaRPr lang="en-US" dirty="0"/>
          </a:p>
        </p:txBody>
      </p:sp>
    </p:spTree>
    <p:extLst>
      <p:ext uri="{BB962C8B-B14F-4D97-AF65-F5344CB8AC3E}">
        <p14:creationId xmlns:p14="http://schemas.microsoft.com/office/powerpoint/2010/main" val="35945267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TARES Test</a:t>
            </a:r>
            <a:endParaRPr lang="en-US" dirty="0"/>
          </a:p>
        </p:txBody>
      </p:sp>
      <p:sp>
        <p:nvSpPr>
          <p:cNvPr id="3" name="Content Placeholder 2"/>
          <p:cNvSpPr>
            <a:spLocks noGrp="1"/>
          </p:cNvSpPr>
          <p:nvPr>
            <p:ph idx="1"/>
          </p:nvPr>
        </p:nvSpPr>
        <p:spPr/>
        <p:txBody>
          <a:bodyPr>
            <a:normAutofit fontScale="85000" lnSpcReduction="10000"/>
          </a:bodyPr>
          <a:lstStyle/>
          <a:p>
            <a:r>
              <a:rPr lang="en-US" dirty="0"/>
              <a:t>The TARES test was developed by proponents of the corporate responsibility approach to advertising. </a:t>
            </a:r>
            <a:endParaRPr lang="en-US" dirty="0" smtClean="0"/>
          </a:p>
          <a:p>
            <a:endParaRPr lang="en-US" dirty="0"/>
          </a:p>
          <a:p>
            <a:r>
              <a:rPr lang="en-US" dirty="0" smtClean="0"/>
              <a:t>It </a:t>
            </a:r>
            <a:r>
              <a:rPr lang="en-US" dirty="0"/>
              <a:t>is an “ethical test” for advertisements that can also be used to evaluate any persuasive message used in strategic communication. </a:t>
            </a:r>
            <a:endParaRPr lang="en-US" dirty="0" smtClean="0"/>
          </a:p>
          <a:p>
            <a:endParaRPr lang="en-US" dirty="0"/>
          </a:p>
          <a:p>
            <a:r>
              <a:rPr lang="en-US" dirty="0" smtClean="0"/>
              <a:t>It </a:t>
            </a:r>
            <a:r>
              <a:rPr lang="en-US" dirty="0"/>
              <a:t>includes a series of questions; if the answer to each one is “yes,” then the persuasive message passes the test. </a:t>
            </a:r>
          </a:p>
        </p:txBody>
      </p:sp>
    </p:spTree>
    <p:extLst>
      <p:ext uri="{BB962C8B-B14F-4D97-AF65-F5344CB8AC3E}">
        <p14:creationId xmlns:p14="http://schemas.microsoft.com/office/powerpoint/2010/main" val="32887469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TARES </a:t>
            </a:r>
            <a:r>
              <a:rPr lang="en-US" dirty="0" smtClean="0"/>
              <a:t>Test Indicators  </a:t>
            </a:r>
            <a:endParaRPr lang="en-US" dirty="0"/>
          </a:p>
        </p:txBody>
      </p:sp>
      <p:sp>
        <p:nvSpPr>
          <p:cNvPr id="3" name="Content Placeholder 2"/>
          <p:cNvSpPr>
            <a:spLocks noGrp="1"/>
          </p:cNvSpPr>
          <p:nvPr>
            <p:ph idx="1"/>
          </p:nvPr>
        </p:nvSpPr>
        <p:spPr>
          <a:xfrm>
            <a:off x="457200" y="1447800"/>
            <a:ext cx="7467600" cy="4678363"/>
          </a:xfrm>
        </p:spPr>
        <p:txBody>
          <a:bodyPr>
            <a:normAutofit fontScale="25000" lnSpcReduction="20000"/>
          </a:bodyPr>
          <a:lstStyle/>
          <a:p>
            <a:r>
              <a:rPr lang="en-US" sz="12800" b="1" dirty="0" smtClean="0"/>
              <a:t>T= truthfulness</a:t>
            </a:r>
          </a:p>
          <a:p>
            <a:pPr lvl="1"/>
            <a:endParaRPr lang="en-US" dirty="0"/>
          </a:p>
          <a:p>
            <a:pPr lvl="1"/>
            <a:r>
              <a:rPr lang="en-US" sz="7400" dirty="0" smtClean="0"/>
              <a:t> </a:t>
            </a:r>
            <a:r>
              <a:rPr lang="en-US" sz="9600" dirty="0"/>
              <a:t>Are the message's claims, both verbal and visual, completely truthful? </a:t>
            </a:r>
            <a:endParaRPr lang="en-US" sz="9600" dirty="0" smtClean="0"/>
          </a:p>
          <a:p>
            <a:pPr lvl="1"/>
            <a:endParaRPr lang="en-US" dirty="0" smtClean="0"/>
          </a:p>
          <a:p>
            <a:pPr lvl="1"/>
            <a:endParaRPr lang="en-US" dirty="0" smtClean="0"/>
          </a:p>
          <a:p>
            <a:pPr lvl="1"/>
            <a:endParaRPr lang="en-US" dirty="0" smtClean="0"/>
          </a:p>
          <a:p>
            <a:pPr lvl="1"/>
            <a:endParaRPr lang="en-US" dirty="0"/>
          </a:p>
          <a:p>
            <a:pPr lvl="1"/>
            <a:endParaRPr lang="en-US" dirty="0" smtClean="0"/>
          </a:p>
          <a:p>
            <a:pPr lvl="1"/>
            <a:endParaRPr lang="en-US" dirty="0" smtClean="0"/>
          </a:p>
          <a:p>
            <a:pPr lvl="1"/>
            <a:endParaRPr lang="en-US" dirty="0" smtClean="0"/>
          </a:p>
          <a:p>
            <a:pPr lvl="1"/>
            <a:endParaRPr lang="en-US" dirty="0" smtClean="0"/>
          </a:p>
          <a:p>
            <a:pPr lvl="1"/>
            <a:endParaRPr lang="en-US" dirty="0"/>
          </a:p>
          <a:p>
            <a:pPr lvl="1"/>
            <a:endParaRPr lang="en-US" dirty="0" smtClean="0"/>
          </a:p>
          <a:p>
            <a:pPr lvl="1"/>
            <a:endParaRPr lang="en-US" dirty="0"/>
          </a:p>
          <a:p>
            <a:pPr lvl="1"/>
            <a:endParaRPr lang="en-US" dirty="0" smtClean="0"/>
          </a:p>
          <a:p>
            <a:pPr lvl="1"/>
            <a:endParaRPr lang="en-US" dirty="0"/>
          </a:p>
          <a:p>
            <a:pPr lvl="1"/>
            <a:endParaRPr lang="en-US" dirty="0"/>
          </a:p>
          <a:p>
            <a:pPr lvl="1"/>
            <a:endParaRPr lang="en-US" dirty="0"/>
          </a:p>
          <a:p>
            <a:pPr lvl="1"/>
            <a:endParaRPr lang="en-US" sz="4500" dirty="0" smtClean="0"/>
          </a:p>
          <a:p>
            <a:pPr lvl="1"/>
            <a:endParaRPr lang="en-US" sz="9600" dirty="0" smtClean="0"/>
          </a:p>
          <a:p>
            <a:pPr lvl="1"/>
            <a:r>
              <a:rPr lang="en-US" sz="9600" dirty="0" smtClean="0"/>
              <a:t>Is </a:t>
            </a:r>
            <a:r>
              <a:rPr lang="en-US" sz="9600" dirty="0"/>
              <a:t>the message free from any omissions that could be deceptive?</a:t>
            </a:r>
          </a:p>
          <a:p>
            <a:pPr marL="36576" indent="0">
              <a:buNone/>
            </a:pPr>
            <a:endParaRPr lang="en-US" sz="4800" dirty="0" smtClean="0"/>
          </a:p>
          <a:p>
            <a:pPr marL="36576" indent="0">
              <a:buNone/>
            </a:pPr>
            <a:r>
              <a:rPr lang="en-US" sz="4800" dirty="0" smtClean="0"/>
              <a:t>pinterest.com</a:t>
            </a:r>
            <a:endParaRPr lang="en-US" sz="4800" dirty="0"/>
          </a:p>
          <a:p>
            <a:endParaRPr lang="en-US" dirty="0"/>
          </a:p>
          <a:p>
            <a:pPr marL="36576" indent="0">
              <a:buNone/>
            </a:pPr>
            <a:endParaRPr lang="en-US"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23276" y="2667000"/>
            <a:ext cx="2247900" cy="1866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597125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TARES </a:t>
            </a:r>
            <a:r>
              <a:rPr lang="en-US" dirty="0" smtClean="0"/>
              <a:t>Test </a:t>
            </a:r>
            <a:r>
              <a:rPr lang="en-US" dirty="0"/>
              <a:t>Indicators </a:t>
            </a:r>
          </a:p>
        </p:txBody>
      </p:sp>
      <p:sp>
        <p:nvSpPr>
          <p:cNvPr id="3" name="Content Placeholder 2"/>
          <p:cNvSpPr>
            <a:spLocks noGrp="1"/>
          </p:cNvSpPr>
          <p:nvPr>
            <p:ph idx="1"/>
          </p:nvPr>
        </p:nvSpPr>
        <p:spPr>
          <a:xfrm>
            <a:off x="457200" y="1600200"/>
            <a:ext cx="8610600" cy="5029200"/>
          </a:xfrm>
        </p:spPr>
        <p:txBody>
          <a:bodyPr>
            <a:normAutofit/>
          </a:bodyPr>
          <a:lstStyle/>
          <a:p>
            <a:r>
              <a:rPr lang="en-US" b="1" dirty="0"/>
              <a:t>A =</a:t>
            </a:r>
            <a:r>
              <a:rPr lang="en-US" b="1" dirty="0" smtClean="0"/>
              <a:t>authenticity</a:t>
            </a:r>
          </a:p>
          <a:p>
            <a:pPr lvl="1"/>
            <a:r>
              <a:rPr lang="en-US" dirty="0" smtClean="0"/>
              <a:t> </a:t>
            </a:r>
            <a:r>
              <a:rPr lang="en-US" dirty="0"/>
              <a:t>Do the appeals in the message authentically reflect the reality of the intended audience? </a:t>
            </a:r>
            <a:endParaRPr lang="en-US" dirty="0" smtClean="0"/>
          </a:p>
          <a:p>
            <a:pPr lvl="1"/>
            <a:endParaRPr lang="en-US" dirty="0"/>
          </a:p>
          <a:p>
            <a:pPr lvl="1"/>
            <a:r>
              <a:rPr lang="en-US" dirty="0" smtClean="0"/>
              <a:t>Is </a:t>
            </a:r>
            <a:r>
              <a:rPr lang="en-US" dirty="0"/>
              <a:t>the message free from stereotypical and insulting images</a:t>
            </a:r>
            <a:r>
              <a:rPr lang="en-US" dirty="0" smtClean="0"/>
              <a:t>?</a:t>
            </a:r>
          </a:p>
          <a:p>
            <a:pPr lvl="1"/>
            <a:endParaRPr lang="en-US" dirty="0"/>
          </a:p>
          <a:p>
            <a:pPr lvl="1"/>
            <a:endParaRPr lang="en-US" dirty="0" smtClean="0"/>
          </a:p>
          <a:p>
            <a:pPr marL="448056" lvl="1" indent="0">
              <a:buNone/>
            </a:pPr>
            <a:endParaRPr lang="en-US" sz="1200" dirty="0" smtClean="0"/>
          </a:p>
          <a:p>
            <a:pPr marL="448056" lvl="1" indent="0">
              <a:buNone/>
            </a:pPr>
            <a:endParaRPr lang="en-US" sz="1200" dirty="0" smtClean="0"/>
          </a:p>
          <a:p>
            <a:pPr marL="448056" lvl="1" indent="0">
              <a:buNone/>
            </a:pPr>
            <a:endParaRPr lang="en-US" sz="1200" dirty="0" smtClean="0"/>
          </a:p>
          <a:p>
            <a:pPr marL="448056" lvl="1" indent="0">
              <a:buNone/>
            </a:pPr>
            <a:endParaRPr lang="en-US" sz="1200" dirty="0"/>
          </a:p>
          <a:p>
            <a:pPr marL="448056" lvl="1" indent="0">
              <a:buNone/>
            </a:pPr>
            <a:r>
              <a:rPr lang="en-US" sz="1200" dirty="0" smtClean="0"/>
              <a:t>Image: thenewsminute.com</a:t>
            </a:r>
            <a:endParaRPr lang="en-US" dirty="0"/>
          </a:p>
          <a:p>
            <a:endParaRPr 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5200" y="4370177"/>
            <a:ext cx="2619375" cy="1743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669138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TARES </a:t>
            </a:r>
            <a:r>
              <a:rPr lang="en-US" dirty="0" smtClean="0"/>
              <a:t>Test </a:t>
            </a:r>
            <a:r>
              <a:rPr lang="en-US" dirty="0"/>
              <a:t>Indicators </a:t>
            </a:r>
          </a:p>
        </p:txBody>
      </p:sp>
      <p:sp>
        <p:nvSpPr>
          <p:cNvPr id="3" name="Content Placeholder 2"/>
          <p:cNvSpPr>
            <a:spLocks noGrp="1"/>
          </p:cNvSpPr>
          <p:nvPr>
            <p:ph idx="1"/>
          </p:nvPr>
        </p:nvSpPr>
        <p:spPr>
          <a:xfrm>
            <a:off x="457200" y="1600200"/>
            <a:ext cx="8077200" cy="4525963"/>
          </a:xfrm>
        </p:spPr>
        <p:txBody>
          <a:bodyPr>
            <a:normAutofit/>
          </a:bodyPr>
          <a:lstStyle/>
          <a:p>
            <a:r>
              <a:rPr lang="en-US" b="1" dirty="0" smtClean="0"/>
              <a:t>R=respect</a:t>
            </a:r>
          </a:p>
          <a:p>
            <a:pPr lvl="1"/>
            <a:r>
              <a:rPr lang="en-US" dirty="0" smtClean="0"/>
              <a:t> </a:t>
            </a:r>
            <a:r>
              <a:rPr lang="en-US" dirty="0"/>
              <a:t>Does the message show respect for those for whom it is intended? </a:t>
            </a:r>
            <a:endParaRPr lang="en-US" dirty="0" smtClean="0"/>
          </a:p>
          <a:p>
            <a:pPr marL="448056" lvl="1" indent="0">
              <a:buNone/>
            </a:pPr>
            <a:endParaRPr lang="en-US" dirty="0" smtClean="0"/>
          </a:p>
          <a:p>
            <a:pPr lvl="1"/>
            <a:r>
              <a:rPr lang="en-US" dirty="0" smtClean="0"/>
              <a:t>Does </a:t>
            </a:r>
            <a:r>
              <a:rPr lang="en-US" dirty="0"/>
              <a:t>the communicator respect the receiver enough to take full, open and public responsibility for the content of the message</a:t>
            </a:r>
            <a:r>
              <a:rPr lang="en-US" dirty="0" smtClean="0"/>
              <a:t>?</a:t>
            </a:r>
          </a:p>
          <a:p>
            <a:pPr lvl="1"/>
            <a:endParaRPr lang="en-US" dirty="0" smtClean="0"/>
          </a:p>
          <a:p>
            <a:pPr marL="448056" lvl="1" indent="0">
              <a:buNone/>
            </a:pPr>
            <a:endParaRPr lang="en-US" dirty="0"/>
          </a:p>
          <a:p>
            <a:pPr marL="448056" lvl="1" indent="0">
              <a:buNone/>
            </a:pPr>
            <a:r>
              <a:rPr lang="en-US" sz="1200" dirty="0" smtClean="0"/>
              <a:t>Image: dw.com</a:t>
            </a:r>
            <a:endParaRPr lang="en-US" sz="1200" dirty="0"/>
          </a:p>
          <a:p>
            <a:pPr lvl="1"/>
            <a:endParaRPr lang="en-US" dirty="0" smtClean="0"/>
          </a:p>
          <a:p>
            <a:pPr lvl="1"/>
            <a:endParaRPr lang="en-US" dirty="0"/>
          </a:p>
          <a:p>
            <a:pPr marL="448056" lvl="1" indent="0">
              <a:buNone/>
            </a:pPr>
            <a:endParaRPr lang="en-US" dirty="0"/>
          </a:p>
          <a:p>
            <a:endParaRPr lang="en-US"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34200" y="18691"/>
            <a:ext cx="2209800" cy="1695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927620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TARES </a:t>
            </a:r>
            <a:r>
              <a:rPr lang="en-US" dirty="0" smtClean="0"/>
              <a:t>Test </a:t>
            </a:r>
            <a:r>
              <a:rPr lang="en-US" dirty="0"/>
              <a:t>Indicators </a:t>
            </a:r>
          </a:p>
        </p:txBody>
      </p:sp>
      <p:sp>
        <p:nvSpPr>
          <p:cNvPr id="3" name="Content Placeholder 2"/>
          <p:cNvSpPr>
            <a:spLocks noGrp="1"/>
          </p:cNvSpPr>
          <p:nvPr>
            <p:ph idx="1"/>
          </p:nvPr>
        </p:nvSpPr>
        <p:spPr>
          <a:xfrm>
            <a:off x="457200" y="1600200"/>
            <a:ext cx="8229600" cy="4525963"/>
          </a:xfrm>
        </p:spPr>
        <p:txBody>
          <a:bodyPr>
            <a:normAutofit/>
          </a:bodyPr>
          <a:lstStyle/>
          <a:p>
            <a:r>
              <a:rPr lang="en-US" b="1" dirty="0" smtClean="0"/>
              <a:t>E=equity</a:t>
            </a:r>
          </a:p>
          <a:p>
            <a:pPr lvl="1"/>
            <a:r>
              <a:rPr lang="en-US" dirty="0" smtClean="0"/>
              <a:t>Is </a:t>
            </a:r>
            <a:r>
              <a:rPr lang="en-US" dirty="0"/>
              <a:t>the recipient of the message on the same level playing field as the message’s creator? </a:t>
            </a:r>
            <a:endParaRPr lang="en-US" dirty="0" smtClean="0"/>
          </a:p>
          <a:p>
            <a:pPr lvl="1"/>
            <a:endParaRPr lang="en-US" dirty="0"/>
          </a:p>
          <a:p>
            <a:pPr lvl="1"/>
            <a:r>
              <a:rPr lang="en-US" dirty="0" smtClean="0"/>
              <a:t>Will </a:t>
            </a:r>
            <a:r>
              <a:rPr lang="en-US" dirty="0"/>
              <a:t>the average receiver be able to correctly interpret the message</a:t>
            </a:r>
            <a:r>
              <a:rPr lang="en-US" dirty="0" smtClean="0"/>
              <a:t>?</a:t>
            </a:r>
          </a:p>
          <a:p>
            <a:pPr lvl="1"/>
            <a:endParaRPr lang="en-US" dirty="0"/>
          </a:p>
          <a:p>
            <a:pPr marL="448056" lvl="1" indent="0">
              <a:buNone/>
            </a:pPr>
            <a:endParaRPr lang="en-US" dirty="0" smtClean="0"/>
          </a:p>
          <a:p>
            <a:pPr marL="448056" lvl="1" indent="0">
              <a:buNone/>
            </a:pPr>
            <a:endParaRPr lang="en-US" dirty="0"/>
          </a:p>
          <a:p>
            <a:pPr marL="448056" lvl="1" indent="0">
              <a:buNone/>
            </a:pPr>
            <a:r>
              <a:rPr lang="en-US" sz="1200" dirty="0" smtClean="0"/>
              <a:t>Image: aph.gov.au</a:t>
            </a:r>
            <a:endParaRPr lang="en-US" sz="1200" dirty="0"/>
          </a:p>
          <a:p>
            <a:endParaRPr lang="en-US" sz="1200"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4419600"/>
            <a:ext cx="2419350" cy="1885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360866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Today’s Readings </a:t>
            </a:r>
            <a:endParaRPr lang="en-US" dirty="0"/>
          </a:p>
        </p:txBody>
      </p:sp>
      <p:sp>
        <p:nvSpPr>
          <p:cNvPr id="3" name="Content Placeholder 2"/>
          <p:cNvSpPr>
            <a:spLocks noGrp="1"/>
          </p:cNvSpPr>
          <p:nvPr>
            <p:ph idx="1"/>
          </p:nvPr>
        </p:nvSpPr>
        <p:spPr/>
        <p:txBody>
          <a:bodyPr/>
          <a:lstStyle/>
          <a:p>
            <a:r>
              <a:rPr lang="en-US" dirty="0" smtClean="0"/>
              <a:t>1. Media </a:t>
            </a:r>
            <a:r>
              <a:rPr lang="en-US" dirty="0"/>
              <a:t>Ethics: Issues and Cases, "Chapter 3: Strategic Communication," (8th edition, pp. 51-64; 9th edition pp. 64-79)</a:t>
            </a:r>
          </a:p>
          <a:p>
            <a:endParaRPr lang="en-US" dirty="0"/>
          </a:p>
          <a:p>
            <a:r>
              <a:rPr lang="en-US" dirty="0"/>
              <a:t>2.American Advertising Federation Code of Ethics</a:t>
            </a:r>
          </a:p>
          <a:p>
            <a:endParaRPr lang="en-US" dirty="0"/>
          </a:p>
          <a:p>
            <a:endParaRPr lang="en-US" dirty="0"/>
          </a:p>
        </p:txBody>
      </p:sp>
    </p:spTree>
    <p:extLst>
      <p:ext uri="{BB962C8B-B14F-4D97-AF65-F5344CB8AC3E}">
        <p14:creationId xmlns:p14="http://schemas.microsoft.com/office/powerpoint/2010/main" val="586352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TARES </a:t>
            </a:r>
            <a:r>
              <a:rPr lang="en-US" dirty="0" smtClean="0"/>
              <a:t>Test </a:t>
            </a:r>
            <a:r>
              <a:rPr lang="en-US" dirty="0"/>
              <a:t>Indicators </a:t>
            </a:r>
          </a:p>
        </p:txBody>
      </p:sp>
      <p:sp>
        <p:nvSpPr>
          <p:cNvPr id="3" name="Content Placeholder 2"/>
          <p:cNvSpPr>
            <a:spLocks noGrp="1"/>
          </p:cNvSpPr>
          <p:nvPr>
            <p:ph idx="1"/>
          </p:nvPr>
        </p:nvSpPr>
        <p:spPr/>
        <p:txBody>
          <a:bodyPr/>
          <a:lstStyle/>
          <a:p>
            <a:r>
              <a:rPr lang="en-US" b="1" dirty="0"/>
              <a:t>S=socially </a:t>
            </a:r>
            <a:r>
              <a:rPr lang="en-US" b="1" dirty="0" smtClean="0"/>
              <a:t>responsible</a:t>
            </a:r>
          </a:p>
          <a:p>
            <a:pPr lvl="1"/>
            <a:r>
              <a:rPr lang="en-US" dirty="0" smtClean="0"/>
              <a:t> </a:t>
            </a:r>
            <a:r>
              <a:rPr lang="en-US" dirty="0"/>
              <a:t>If everyone who is financially able to purchase this product or service did so and used it, would society as a whole be improved</a:t>
            </a:r>
            <a:r>
              <a:rPr lang="en-US" dirty="0" smtClean="0"/>
              <a:t>?</a:t>
            </a:r>
          </a:p>
          <a:p>
            <a:pPr lvl="1"/>
            <a:endParaRPr lang="en-US" dirty="0"/>
          </a:p>
          <a:p>
            <a:pPr lvl="1"/>
            <a:endParaRPr lang="en-US" dirty="0" smtClean="0"/>
          </a:p>
          <a:p>
            <a:pPr lvl="1"/>
            <a:endParaRPr lang="en-US" sz="1200" dirty="0"/>
          </a:p>
          <a:p>
            <a:pPr lvl="1"/>
            <a:endParaRPr lang="en-US" sz="1200" dirty="0" smtClean="0"/>
          </a:p>
          <a:p>
            <a:pPr lvl="1"/>
            <a:endParaRPr lang="en-US" sz="1200" dirty="0"/>
          </a:p>
          <a:p>
            <a:pPr lvl="1"/>
            <a:endParaRPr lang="en-US" sz="1200" dirty="0"/>
          </a:p>
          <a:p>
            <a:pPr marL="448056" lvl="1" indent="0">
              <a:buNone/>
            </a:pPr>
            <a:r>
              <a:rPr lang="en-US" sz="1200" dirty="0" smtClean="0"/>
              <a:t>Image: indistar.com</a:t>
            </a:r>
            <a:endParaRPr lang="en-US" sz="1200" dirty="0"/>
          </a:p>
          <a:p>
            <a:pPr marL="36576" indent="0">
              <a:buNone/>
            </a:pPr>
            <a:endParaRPr lang="en-US" dirty="0"/>
          </a:p>
          <a:p>
            <a:pPr marL="36576" indent="0">
              <a:buNone/>
            </a:pPr>
            <a:endParaRPr lang="en-US" dirty="0"/>
          </a:p>
          <a:p>
            <a:endParaRPr lang="en-US" dirty="0"/>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1800" y="3810000"/>
            <a:ext cx="2847975" cy="1609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252300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Persuasion and Responsibility according to Hodges (1986)</a:t>
            </a:r>
            <a:endParaRPr lang="en-US" dirty="0"/>
          </a:p>
        </p:txBody>
      </p:sp>
      <p:sp>
        <p:nvSpPr>
          <p:cNvPr id="3" name="Content Placeholder 2"/>
          <p:cNvSpPr>
            <a:spLocks noGrp="1"/>
          </p:cNvSpPr>
          <p:nvPr>
            <p:ph idx="1"/>
          </p:nvPr>
        </p:nvSpPr>
        <p:spPr/>
        <p:txBody>
          <a:bodyPr/>
          <a:lstStyle/>
          <a:p>
            <a:r>
              <a:rPr lang="en-US" dirty="0" smtClean="0"/>
              <a:t>Sources of Responsibility:</a:t>
            </a:r>
          </a:p>
          <a:p>
            <a:pPr lvl="1"/>
            <a:r>
              <a:rPr lang="en-US" dirty="0" smtClean="0"/>
              <a:t>Assigned</a:t>
            </a:r>
          </a:p>
          <a:p>
            <a:pPr lvl="2"/>
            <a:r>
              <a:rPr lang="en-US" dirty="0" smtClean="0"/>
              <a:t>Employee-employer </a:t>
            </a:r>
          </a:p>
          <a:p>
            <a:pPr lvl="1"/>
            <a:r>
              <a:rPr lang="en-US" dirty="0" smtClean="0"/>
              <a:t>Contracted </a:t>
            </a:r>
          </a:p>
          <a:p>
            <a:pPr lvl="2"/>
            <a:r>
              <a:rPr lang="en-US" dirty="0" smtClean="0"/>
              <a:t>Based on agreement </a:t>
            </a:r>
          </a:p>
          <a:p>
            <a:pPr lvl="1"/>
            <a:r>
              <a:rPr lang="en-US" dirty="0" smtClean="0"/>
              <a:t>Self-imposed   </a:t>
            </a:r>
          </a:p>
          <a:p>
            <a:pPr lvl="2"/>
            <a:r>
              <a:rPr lang="en-US" dirty="0" smtClean="0"/>
              <a:t>Morally defined</a:t>
            </a:r>
            <a:endParaRPr lang="en-US" dirty="0"/>
          </a:p>
        </p:txBody>
      </p:sp>
    </p:spTree>
    <p:extLst>
      <p:ext uri="{BB962C8B-B14F-4D97-AF65-F5344CB8AC3E}">
        <p14:creationId xmlns:p14="http://schemas.microsoft.com/office/powerpoint/2010/main" val="16550023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AAA Code of Ethics </a:t>
            </a:r>
          </a:p>
        </p:txBody>
      </p:sp>
      <p:sp>
        <p:nvSpPr>
          <p:cNvPr id="3" name="Content Placeholder 2"/>
          <p:cNvSpPr>
            <a:spLocks noGrp="1"/>
          </p:cNvSpPr>
          <p:nvPr>
            <p:ph idx="1"/>
          </p:nvPr>
        </p:nvSpPr>
        <p:spPr/>
        <p:txBody>
          <a:bodyPr>
            <a:normAutofit fontScale="92500" lnSpcReduction="10000"/>
          </a:bodyPr>
          <a:lstStyle/>
          <a:p>
            <a:pPr marL="36576" indent="0">
              <a:buNone/>
            </a:pPr>
            <a:r>
              <a:rPr lang="en-US" b="1" dirty="0"/>
              <a:t>Principle 1</a:t>
            </a:r>
          </a:p>
          <a:p>
            <a:pPr marL="338328" lvl="1" indent="0">
              <a:buNone/>
            </a:pPr>
            <a:r>
              <a:rPr lang="en-US" i="1" dirty="0" smtClean="0"/>
              <a:t>Advertising</a:t>
            </a:r>
            <a:r>
              <a:rPr lang="en-US" i="1" dirty="0"/>
              <a:t>, public relations, marketing communications, news, and editorial all share a common objective of truth and high ethical standards in serving the public</a:t>
            </a:r>
            <a:r>
              <a:rPr lang="en-US" i="1" dirty="0" smtClean="0"/>
              <a:t>.</a:t>
            </a:r>
          </a:p>
          <a:p>
            <a:pPr marL="550926" indent="-514350">
              <a:buFont typeface="+mj-lt"/>
              <a:buAutoNum type="arabicPeriod"/>
            </a:pPr>
            <a:endParaRPr lang="en-US" i="1" dirty="0"/>
          </a:p>
          <a:p>
            <a:pPr marL="36576" indent="0">
              <a:buNone/>
            </a:pPr>
            <a:r>
              <a:rPr lang="en-US" b="1" dirty="0"/>
              <a:t>Principle 2</a:t>
            </a:r>
            <a:endParaRPr lang="en-US" dirty="0"/>
          </a:p>
          <a:p>
            <a:pPr marL="338328" lvl="1" indent="0">
              <a:buNone/>
            </a:pPr>
            <a:r>
              <a:rPr lang="en-US" i="1" dirty="0" smtClean="0"/>
              <a:t>Advertising </a:t>
            </a:r>
            <a:r>
              <a:rPr lang="en-US" i="1" dirty="0"/>
              <a:t>public relations, and all marketing communications professionals have an obligation to exercise the highest personal ethics in the creation and dissemination of commercial information to consumers.</a:t>
            </a:r>
            <a:endParaRPr lang="en-US" dirty="0"/>
          </a:p>
        </p:txBody>
      </p:sp>
    </p:spTree>
    <p:extLst>
      <p:ext uri="{BB962C8B-B14F-4D97-AF65-F5344CB8AC3E}">
        <p14:creationId xmlns:p14="http://schemas.microsoft.com/office/powerpoint/2010/main" val="23698442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AAA Code of Ethics </a:t>
            </a:r>
          </a:p>
        </p:txBody>
      </p:sp>
      <p:sp>
        <p:nvSpPr>
          <p:cNvPr id="3" name="Content Placeholder 2"/>
          <p:cNvSpPr>
            <a:spLocks noGrp="1"/>
          </p:cNvSpPr>
          <p:nvPr>
            <p:ph idx="1"/>
          </p:nvPr>
        </p:nvSpPr>
        <p:spPr/>
        <p:txBody>
          <a:bodyPr>
            <a:normAutofit fontScale="85000" lnSpcReduction="10000"/>
          </a:bodyPr>
          <a:lstStyle/>
          <a:p>
            <a:r>
              <a:rPr lang="en-US" b="1" dirty="0"/>
              <a:t>Principle 6</a:t>
            </a:r>
          </a:p>
          <a:p>
            <a:pPr lvl="1"/>
            <a:r>
              <a:rPr lang="en-US" i="1" dirty="0"/>
              <a:t>Advertisers should never compromise consumers’ personal privacy in marketing communications, and their choices as to whether to participate in providing their information should be transparent and easily made.</a:t>
            </a:r>
            <a:endParaRPr lang="en-US" dirty="0"/>
          </a:p>
          <a:p>
            <a:endParaRPr lang="en-US" dirty="0" smtClean="0"/>
          </a:p>
          <a:p>
            <a:r>
              <a:rPr lang="en-US" b="1" dirty="0" smtClean="0"/>
              <a:t>Principle </a:t>
            </a:r>
            <a:r>
              <a:rPr lang="en-US" b="1" dirty="0"/>
              <a:t>8</a:t>
            </a:r>
          </a:p>
          <a:p>
            <a:pPr lvl="1"/>
            <a:r>
              <a:rPr lang="en-US" i="1" dirty="0"/>
              <a:t>Advertisers and their agencies, and online and offline media, should discuss privately potential ethical concerns, and members of the team creating ads should be given permission to express internally their ethical concerns</a:t>
            </a:r>
            <a:r>
              <a:rPr lang="en-US" i="1" dirty="0" smtClean="0"/>
              <a:t>.</a:t>
            </a:r>
          </a:p>
          <a:p>
            <a:pPr lvl="1"/>
            <a:endParaRPr lang="en-US" dirty="0"/>
          </a:p>
          <a:p>
            <a:pPr lvl="1"/>
            <a:endParaRPr lang="en-US" dirty="0"/>
          </a:p>
        </p:txBody>
      </p:sp>
    </p:spTree>
    <p:extLst>
      <p:ext uri="{BB962C8B-B14F-4D97-AF65-F5344CB8AC3E}">
        <p14:creationId xmlns:p14="http://schemas.microsoft.com/office/powerpoint/2010/main" val="21586158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AAA Code of Ethics </a:t>
            </a:r>
            <a:endParaRPr lang="en-US" dirty="0"/>
          </a:p>
        </p:txBody>
      </p:sp>
      <p:sp>
        <p:nvSpPr>
          <p:cNvPr id="3" name="Content Placeholder 2"/>
          <p:cNvSpPr>
            <a:spLocks noGrp="1"/>
          </p:cNvSpPr>
          <p:nvPr>
            <p:ph idx="1"/>
          </p:nvPr>
        </p:nvSpPr>
        <p:spPr/>
        <p:txBody>
          <a:bodyPr/>
          <a:lstStyle/>
          <a:p>
            <a:r>
              <a:rPr lang="en-US" dirty="0" smtClean="0"/>
              <a:t>Go to  </a:t>
            </a:r>
            <a:r>
              <a:rPr lang="en-US" dirty="0"/>
              <a:t>https://</a:t>
            </a:r>
            <a:r>
              <a:rPr lang="en-US" dirty="0" smtClean="0"/>
              <a:t>instituteforadvertisingethics.org/principles-practices </a:t>
            </a:r>
          </a:p>
          <a:p>
            <a:pPr marL="36576" indent="0">
              <a:buNone/>
            </a:pPr>
            <a:r>
              <a:rPr lang="en-US" dirty="0" smtClean="0"/>
              <a:t>for the full list of ethical principles. </a:t>
            </a:r>
            <a:endParaRPr lang="en-US" dirty="0"/>
          </a:p>
        </p:txBody>
      </p:sp>
    </p:spTree>
    <p:extLst>
      <p:ext uri="{BB962C8B-B14F-4D97-AF65-F5344CB8AC3E}">
        <p14:creationId xmlns:p14="http://schemas.microsoft.com/office/powerpoint/2010/main" val="10161698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The </a:t>
            </a:r>
            <a:r>
              <a:rPr lang="en-US" dirty="0" smtClean="0"/>
              <a:t>Ethics </a:t>
            </a:r>
            <a:r>
              <a:rPr lang="en-US" dirty="0"/>
              <a:t>of </a:t>
            </a:r>
            <a:r>
              <a:rPr lang="en-US" dirty="0" smtClean="0"/>
              <a:t>Persuasive Communication</a:t>
            </a:r>
            <a:endParaRPr lang="en-US" dirty="0"/>
          </a:p>
        </p:txBody>
      </p:sp>
      <p:sp>
        <p:nvSpPr>
          <p:cNvPr id="3" name="Content Placeholder 2"/>
          <p:cNvSpPr>
            <a:spLocks noGrp="1"/>
          </p:cNvSpPr>
          <p:nvPr>
            <p:ph idx="1"/>
          </p:nvPr>
        </p:nvSpPr>
        <p:spPr>
          <a:xfrm>
            <a:off x="457200" y="1600200"/>
            <a:ext cx="8001000" cy="4525963"/>
          </a:xfrm>
        </p:spPr>
        <p:txBody>
          <a:bodyPr>
            <a:normAutofit/>
          </a:bodyPr>
          <a:lstStyle/>
          <a:p>
            <a:r>
              <a:rPr lang="en-US" dirty="0" smtClean="0"/>
              <a:t>Prior focus: </a:t>
            </a:r>
          </a:p>
          <a:p>
            <a:pPr lvl="1"/>
            <a:r>
              <a:rPr lang="en-US" sz="3600" dirty="0" smtClean="0"/>
              <a:t>The </a:t>
            </a:r>
            <a:r>
              <a:rPr lang="en-US" sz="3600" dirty="0"/>
              <a:t>ethics of informational </a:t>
            </a:r>
            <a:r>
              <a:rPr lang="en-US" sz="3600" dirty="0" smtClean="0"/>
              <a:t>communication</a:t>
            </a:r>
          </a:p>
          <a:p>
            <a:pPr lvl="1"/>
            <a:r>
              <a:rPr lang="en-US" sz="3600" dirty="0" smtClean="0"/>
              <a:t>The </a:t>
            </a:r>
            <a:r>
              <a:rPr lang="en-US" sz="3600" dirty="0"/>
              <a:t>primary role of the news media, whether in print, broadcast or online news. </a:t>
            </a:r>
            <a:endParaRPr lang="en-US" sz="3600" dirty="0" smtClean="0"/>
          </a:p>
          <a:p>
            <a:pPr marL="36576" indent="0">
              <a:buNone/>
            </a:pPr>
            <a:endParaRPr lang="en-US" sz="3600" dirty="0" smtClean="0"/>
          </a:p>
          <a:p>
            <a:pPr marL="36576" indent="0">
              <a:buNone/>
            </a:pPr>
            <a:r>
              <a:rPr lang="en-US" sz="1300" dirty="0" smtClean="0"/>
              <a:t>Cover image: bmsg.org</a:t>
            </a:r>
            <a:endParaRPr lang="en-US" sz="1300" dirty="0"/>
          </a:p>
          <a:p>
            <a:endParaRPr lang="en-US" dirty="0"/>
          </a:p>
          <a:p>
            <a:endParaRPr lang="en-US" dirty="0"/>
          </a:p>
        </p:txBody>
      </p:sp>
    </p:spTree>
    <p:extLst>
      <p:ext uri="{BB962C8B-B14F-4D97-AF65-F5344CB8AC3E}">
        <p14:creationId xmlns:p14="http://schemas.microsoft.com/office/powerpoint/2010/main" val="7494541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Persuasion </a:t>
            </a:r>
          </a:p>
        </p:txBody>
      </p:sp>
      <p:sp>
        <p:nvSpPr>
          <p:cNvPr id="3" name="Content Placeholder 2"/>
          <p:cNvSpPr>
            <a:spLocks noGrp="1"/>
          </p:cNvSpPr>
          <p:nvPr>
            <p:ph idx="1"/>
          </p:nvPr>
        </p:nvSpPr>
        <p:spPr/>
        <p:txBody>
          <a:bodyPr/>
          <a:lstStyle/>
          <a:p>
            <a:r>
              <a:rPr lang="en-US" dirty="0"/>
              <a:t>Advertising and Public Relations draw on persuasive </a:t>
            </a:r>
            <a:r>
              <a:rPr lang="en-US" dirty="0" smtClean="0"/>
              <a:t>messages.</a:t>
            </a:r>
            <a:endParaRPr lang="en-US" dirty="0"/>
          </a:p>
          <a:p>
            <a:r>
              <a:rPr lang="en-US" dirty="0"/>
              <a:t>The ethical standards and assumptions are different from those in the news business.  </a:t>
            </a:r>
          </a:p>
          <a:p>
            <a:r>
              <a:rPr lang="en-US" dirty="0"/>
              <a:t>Chapter 3 in your textbook talks about both advertising and public relations.  We'll focus on advertising first.</a:t>
            </a:r>
          </a:p>
          <a:p>
            <a:endParaRPr lang="en-US" dirty="0"/>
          </a:p>
        </p:txBody>
      </p:sp>
    </p:spTree>
    <p:extLst>
      <p:ext uri="{BB962C8B-B14F-4D97-AF65-F5344CB8AC3E}">
        <p14:creationId xmlns:p14="http://schemas.microsoft.com/office/powerpoint/2010/main" val="7798153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Persuasion </a:t>
            </a:r>
            <a:endParaRPr lang="en-US" dirty="0"/>
          </a:p>
        </p:txBody>
      </p:sp>
      <p:sp>
        <p:nvSpPr>
          <p:cNvPr id="3" name="Content Placeholder 2"/>
          <p:cNvSpPr>
            <a:spLocks noGrp="1"/>
          </p:cNvSpPr>
          <p:nvPr>
            <p:ph idx="1"/>
          </p:nvPr>
        </p:nvSpPr>
        <p:spPr>
          <a:xfrm>
            <a:off x="457200" y="1600200"/>
            <a:ext cx="8305800" cy="4525963"/>
          </a:xfrm>
        </p:spPr>
        <p:txBody>
          <a:bodyPr>
            <a:normAutofit/>
          </a:bodyPr>
          <a:lstStyle/>
          <a:p>
            <a:pPr marL="420624" lvl="1" indent="-384048">
              <a:buSzPct val="80000"/>
              <a:buFont typeface="Wingdings 2"/>
              <a:buChar char=""/>
            </a:pPr>
            <a:r>
              <a:rPr lang="en-US" dirty="0" smtClean="0"/>
              <a:t>Persuasion </a:t>
            </a:r>
            <a:r>
              <a:rPr lang="en-US" dirty="0"/>
              <a:t>is as old as communication itself. </a:t>
            </a:r>
            <a:r>
              <a:rPr lang="en-US" dirty="0" smtClean="0"/>
              <a:t>		</a:t>
            </a:r>
            <a:r>
              <a:rPr lang="en-US" dirty="0"/>
              <a:t>	</a:t>
            </a:r>
            <a:r>
              <a:rPr lang="en-US" dirty="0" smtClean="0"/>
              <a:t>			E-</a:t>
            </a:r>
            <a:r>
              <a:rPr lang="en-US" sz="1400" dirty="0" smtClean="0"/>
              <a:t>Credibility , </a:t>
            </a:r>
            <a:r>
              <a:rPr lang="en-US" sz="3200" dirty="0" err="1" smtClean="0"/>
              <a:t>P</a:t>
            </a:r>
            <a:r>
              <a:rPr lang="en-US" sz="1400" dirty="0" err="1" smtClean="0"/>
              <a:t>Emotion</a:t>
            </a:r>
            <a:r>
              <a:rPr lang="en-US" sz="1400" dirty="0" smtClean="0"/>
              <a:t>,</a:t>
            </a:r>
            <a:r>
              <a:rPr lang="en-US" sz="1000" dirty="0"/>
              <a:t> </a:t>
            </a:r>
            <a:r>
              <a:rPr lang="en-US" sz="3200" dirty="0" smtClean="0"/>
              <a:t>L</a:t>
            </a:r>
            <a:r>
              <a:rPr lang="en-US" sz="1000" dirty="0" smtClean="0"/>
              <a:t> </a:t>
            </a:r>
            <a:r>
              <a:rPr lang="en-US" sz="1400" dirty="0" smtClean="0"/>
              <a:t>logic </a:t>
            </a:r>
            <a:endParaRPr lang="en-US" sz="1400" dirty="0"/>
          </a:p>
          <a:p>
            <a:endParaRPr lang="en-US" sz="1400" dirty="0" smtClean="0"/>
          </a:p>
          <a:p>
            <a:pPr marL="36576" indent="0">
              <a:buNone/>
            </a:pPr>
            <a:endParaRPr lang="en-US" dirty="0"/>
          </a:p>
          <a:p>
            <a:endParaRPr lang="en-US" dirty="0" smtClean="0"/>
          </a:p>
          <a:p>
            <a:endParaRPr lang="en-US" dirty="0" smtClean="0"/>
          </a:p>
          <a:p>
            <a:endParaRPr lang="en-US" dirty="0" smtClean="0"/>
          </a:p>
          <a:p>
            <a:pPr marL="36576" indent="0">
              <a:buNone/>
            </a:pPr>
            <a:endParaRPr lang="en-US" sz="1200" dirty="0" smtClean="0"/>
          </a:p>
          <a:p>
            <a:pPr marL="36576" indent="0">
              <a:buNone/>
            </a:pPr>
            <a:endParaRPr lang="en-US" sz="1200" dirty="0"/>
          </a:p>
          <a:p>
            <a:pPr marL="36576" indent="0">
              <a:buNone/>
            </a:pPr>
            <a:endParaRPr lang="en-US" sz="1200" dirty="0" smtClean="0"/>
          </a:p>
          <a:p>
            <a:pPr marL="36576" indent="0">
              <a:buNone/>
            </a:pPr>
            <a:endParaRPr lang="en-US" sz="1200" dirty="0"/>
          </a:p>
          <a:p>
            <a:pPr marL="36576" indent="0">
              <a:buNone/>
            </a:pPr>
            <a:r>
              <a:rPr lang="en-US" sz="1200" dirty="0" smtClean="0"/>
              <a:t>Images: Top-slideplayer.com, bottom-boords.com</a:t>
            </a:r>
            <a:endParaRPr lang="en-US" sz="1200"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7400" y="2286000"/>
            <a:ext cx="2695575" cy="20190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52975" y="3733800"/>
            <a:ext cx="2514600" cy="19351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226518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Persuasion grounds Advertising </a:t>
            </a:r>
            <a:endParaRPr lang="en-US" dirty="0"/>
          </a:p>
        </p:txBody>
      </p:sp>
      <p:sp>
        <p:nvSpPr>
          <p:cNvPr id="3" name="Content Placeholder 2"/>
          <p:cNvSpPr>
            <a:spLocks noGrp="1"/>
          </p:cNvSpPr>
          <p:nvPr>
            <p:ph idx="1"/>
          </p:nvPr>
        </p:nvSpPr>
        <p:spPr>
          <a:xfrm>
            <a:off x="457200" y="1600200"/>
            <a:ext cx="8153400" cy="4724400"/>
          </a:xfrm>
        </p:spPr>
        <p:txBody>
          <a:bodyPr>
            <a:normAutofit lnSpcReduction="10000"/>
          </a:bodyPr>
          <a:lstStyle/>
          <a:p>
            <a:r>
              <a:rPr lang="en-US" dirty="0"/>
              <a:t>Advertising is the foundation of our capitalistic, democratic society</a:t>
            </a:r>
            <a:r>
              <a:rPr lang="en-US" dirty="0" smtClean="0"/>
              <a:t>.</a:t>
            </a:r>
          </a:p>
          <a:p>
            <a:endParaRPr lang="en-US" dirty="0"/>
          </a:p>
          <a:p>
            <a:endParaRPr lang="en-US" dirty="0" smtClean="0"/>
          </a:p>
          <a:p>
            <a:endParaRPr lang="en-US" dirty="0"/>
          </a:p>
          <a:p>
            <a:endParaRPr lang="en-US" dirty="0" smtClean="0"/>
          </a:p>
          <a:p>
            <a:endParaRPr lang="en-US" dirty="0"/>
          </a:p>
          <a:p>
            <a:endParaRPr lang="en-US" dirty="0" smtClean="0"/>
          </a:p>
          <a:p>
            <a:endParaRPr lang="en-US" sz="1200" dirty="0" smtClean="0"/>
          </a:p>
          <a:p>
            <a:pPr marL="36576" indent="0">
              <a:buNone/>
            </a:pPr>
            <a:r>
              <a:rPr lang="en-US" sz="1200" dirty="0" smtClean="0"/>
              <a:t>Images: L-R wvnstv.com; theconversation.com; wpri.com</a:t>
            </a:r>
            <a:r>
              <a:rPr lang="en-US" dirty="0" smtClean="0"/>
              <a:t> </a:t>
            </a:r>
            <a:endParaRPr lang="en-US"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90026" y="2590800"/>
            <a:ext cx="2143125" cy="18095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33151" y="4400370"/>
            <a:ext cx="2344049" cy="16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4196301"/>
            <a:ext cx="2429773" cy="1743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590652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The functions of Advertising </a:t>
            </a:r>
            <a:endParaRPr lang="en-US" dirty="0"/>
          </a:p>
        </p:txBody>
      </p:sp>
      <p:sp>
        <p:nvSpPr>
          <p:cNvPr id="3" name="Content Placeholder 2"/>
          <p:cNvSpPr>
            <a:spLocks noGrp="1"/>
          </p:cNvSpPr>
          <p:nvPr>
            <p:ph idx="1"/>
          </p:nvPr>
        </p:nvSpPr>
        <p:spPr/>
        <p:txBody>
          <a:bodyPr/>
          <a:lstStyle/>
          <a:p>
            <a:r>
              <a:rPr lang="en-US" dirty="0"/>
              <a:t>Advertising fulfills a number of important functions: </a:t>
            </a:r>
            <a:endParaRPr lang="en-US" dirty="0" smtClean="0"/>
          </a:p>
          <a:p>
            <a:pPr lvl="1"/>
            <a:r>
              <a:rPr lang="en-US" dirty="0" smtClean="0"/>
              <a:t>(</a:t>
            </a:r>
            <a:r>
              <a:rPr lang="en-US" dirty="0"/>
              <a:t>1) It provides information about goods and services, </a:t>
            </a:r>
            <a:endParaRPr lang="en-US" dirty="0" smtClean="0"/>
          </a:p>
          <a:p>
            <a:pPr lvl="1"/>
            <a:r>
              <a:rPr lang="en-US" dirty="0" smtClean="0"/>
              <a:t>(</a:t>
            </a:r>
            <a:r>
              <a:rPr lang="en-US" dirty="0"/>
              <a:t>2) It promotes business, which supports the economy, and </a:t>
            </a:r>
            <a:endParaRPr lang="en-US" dirty="0" smtClean="0"/>
          </a:p>
          <a:p>
            <a:pPr lvl="1"/>
            <a:r>
              <a:rPr lang="en-US" dirty="0" smtClean="0"/>
              <a:t>(</a:t>
            </a:r>
            <a:r>
              <a:rPr lang="en-US" dirty="0"/>
              <a:t>3) It helps to fund news and entertainment media.</a:t>
            </a:r>
          </a:p>
          <a:p>
            <a:endParaRPr lang="en-US" dirty="0"/>
          </a:p>
        </p:txBody>
      </p:sp>
    </p:spTree>
    <p:extLst>
      <p:ext uri="{BB962C8B-B14F-4D97-AF65-F5344CB8AC3E}">
        <p14:creationId xmlns:p14="http://schemas.microsoft.com/office/powerpoint/2010/main" val="25544715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functions of Advertising </a:t>
            </a:r>
          </a:p>
        </p:txBody>
      </p:sp>
      <p:pic>
        <p:nvPicPr>
          <p:cNvPr id="10244" name="Picture 4"/>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2056332"/>
            <a:ext cx="7467600" cy="36136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225257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Critics of Advertising  </a:t>
            </a:r>
            <a:endParaRPr lang="en-US" dirty="0"/>
          </a:p>
        </p:txBody>
      </p:sp>
      <p:sp>
        <p:nvSpPr>
          <p:cNvPr id="3" name="Content Placeholder 2"/>
          <p:cNvSpPr>
            <a:spLocks noGrp="1"/>
          </p:cNvSpPr>
          <p:nvPr>
            <p:ph idx="1"/>
          </p:nvPr>
        </p:nvSpPr>
        <p:spPr>
          <a:xfrm>
            <a:off x="457200" y="1600200"/>
            <a:ext cx="7772400" cy="4525963"/>
          </a:xfrm>
        </p:spPr>
        <p:txBody>
          <a:bodyPr>
            <a:normAutofit lnSpcReduction="10000"/>
          </a:bodyPr>
          <a:lstStyle/>
          <a:p>
            <a:r>
              <a:rPr lang="en-US" dirty="0" smtClean="0"/>
              <a:t>It is seen as unethical </a:t>
            </a:r>
            <a:r>
              <a:rPr lang="en-US" dirty="0"/>
              <a:t>and </a:t>
            </a:r>
            <a:r>
              <a:rPr lang="en-US" dirty="0" smtClean="0"/>
              <a:t>exploitative.</a:t>
            </a:r>
          </a:p>
          <a:p>
            <a:pPr marL="36576" indent="0">
              <a:buNone/>
            </a:pPr>
            <a:endParaRPr lang="en-US" dirty="0" smtClean="0"/>
          </a:p>
          <a:p>
            <a:pPr lvl="1"/>
            <a:r>
              <a:rPr lang="en-US" dirty="0" smtClean="0"/>
              <a:t>It </a:t>
            </a:r>
            <a:r>
              <a:rPr lang="en-US" dirty="0"/>
              <a:t>relies too much on </a:t>
            </a:r>
            <a:r>
              <a:rPr lang="en-US" dirty="0" smtClean="0"/>
              <a:t>stereotypes</a:t>
            </a:r>
          </a:p>
          <a:p>
            <a:pPr lvl="1"/>
            <a:r>
              <a:rPr lang="en-US" dirty="0" smtClean="0"/>
              <a:t>It glorifies consumerism</a:t>
            </a:r>
          </a:p>
          <a:p>
            <a:pPr lvl="1"/>
            <a:r>
              <a:rPr lang="en-US" dirty="0" smtClean="0"/>
              <a:t>It neglects communities</a:t>
            </a:r>
          </a:p>
          <a:p>
            <a:pPr lvl="1"/>
            <a:r>
              <a:rPr lang="en-US" dirty="0" smtClean="0"/>
              <a:t>It refuses </a:t>
            </a:r>
            <a:r>
              <a:rPr lang="en-US" dirty="0"/>
              <a:t>to take responsibility for its effects on individuals, especially children.</a:t>
            </a:r>
          </a:p>
          <a:p>
            <a:pPr marL="338328" lvl="1" indent="0">
              <a:buNone/>
            </a:pPr>
            <a:endParaRPr lang="en-US" dirty="0" smtClean="0"/>
          </a:p>
          <a:p>
            <a:pPr marL="338328" lvl="1" indent="0">
              <a:buNone/>
            </a:pPr>
            <a:endParaRPr lang="en-US" dirty="0" smtClean="0"/>
          </a:p>
          <a:p>
            <a:pPr marL="338328" lvl="1" indent="0">
              <a:buNone/>
            </a:pPr>
            <a:r>
              <a:rPr lang="en-US" sz="1200" dirty="0" smtClean="0"/>
              <a:t>Images: top-apa.org; bottom: landerapp.com</a:t>
            </a:r>
            <a:endParaRPr lang="en-US" sz="1200" dirty="0"/>
          </a:p>
        </p:txBody>
      </p:sp>
      <p:pic>
        <p:nvPicPr>
          <p:cNvPr id="307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62650" y="0"/>
            <a:ext cx="3181350" cy="1438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5600" y="4343400"/>
            <a:ext cx="2314575" cy="1971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67116640"/>
      </p:ext>
    </p:extLst>
  </p:cSld>
  <p:clrMapOvr>
    <a:masterClrMapping/>
  </p:clrMapOvr>
</p:sld>
</file>

<file path=ppt/theme/theme1.xml><?xml version="1.0" encoding="utf-8"?>
<a:theme xmlns:a="http://schemas.openxmlformats.org/drawingml/2006/main" name="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D6F214C-B809-43B3-B06E-F79BE0F84870}"/>
</file>

<file path=customXml/itemProps2.xml><?xml version="1.0" encoding="utf-8"?>
<ds:datastoreItem xmlns:ds="http://schemas.openxmlformats.org/officeDocument/2006/customXml" ds:itemID="{35B290F9-F5C6-46AF-8200-9603474709A6}"/>
</file>

<file path=docProps/app.xml><?xml version="1.0" encoding="utf-8"?>
<Properties xmlns="http://schemas.openxmlformats.org/officeDocument/2006/extended-properties" xmlns:vt="http://schemas.openxmlformats.org/officeDocument/2006/docPropsVTypes">
  <Template>Technic</Template>
  <TotalTime>4954</TotalTime>
  <Words>951</Words>
  <Application>Microsoft Office PowerPoint</Application>
  <PresentationFormat>On-screen Show (4:3)</PresentationFormat>
  <Paragraphs>188</Paragraphs>
  <Slides>24</Slides>
  <Notes>3</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Technic</vt:lpstr>
      <vt:lpstr>Strategic Communication and advertising </vt:lpstr>
      <vt:lpstr>Today’s Readings </vt:lpstr>
      <vt:lpstr>The Ethics of Persuasive Communication</vt:lpstr>
      <vt:lpstr>Persuasion </vt:lpstr>
      <vt:lpstr>Persuasion </vt:lpstr>
      <vt:lpstr>Persuasion grounds Advertising </vt:lpstr>
      <vt:lpstr>The functions of Advertising </vt:lpstr>
      <vt:lpstr>The functions of Advertising </vt:lpstr>
      <vt:lpstr>Critics of Advertising  </vt:lpstr>
      <vt:lpstr>Strategic Communication: Does Client Advocate Mean Consumer Adversary? Ch. 3   </vt:lpstr>
      <vt:lpstr>Advertising Effects   </vt:lpstr>
      <vt:lpstr>Corporate Responsibility </vt:lpstr>
      <vt:lpstr>Corporate Responsibility </vt:lpstr>
      <vt:lpstr>Corporate Responsibility </vt:lpstr>
      <vt:lpstr>The TARES Test</vt:lpstr>
      <vt:lpstr>The TARES Test Indicators  </vt:lpstr>
      <vt:lpstr>The TARES Test Indicators </vt:lpstr>
      <vt:lpstr>The TARES Test Indicators </vt:lpstr>
      <vt:lpstr>The TARES Test Indicators </vt:lpstr>
      <vt:lpstr>The TARES Test Indicators </vt:lpstr>
      <vt:lpstr>Persuasion and Responsibility according to Hodges (1986)</vt:lpstr>
      <vt:lpstr>AAA Code of Ethics </vt:lpstr>
      <vt:lpstr>AAA Code of Ethics </vt:lpstr>
      <vt:lpstr>AAA Code of Ethics </vt:lpstr>
    </vt:vector>
  </TitlesOfParts>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law is made and Judicial Review</dc:title>
  <dc:creator>HP</dc:creator>
  <cp:lastModifiedBy>HP</cp:lastModifiedBy>
  <cp:revision>60</cp:revision>
  <dcterms:created xsi:type="dcterms:W3CDTF">2021-01-12T21:35:14Z</dcterms:created>
  <dcterms:modified xsi:type="dcterms:W3CDTF">2023-05-10T19:03:13Z</dcterms:modified>
</cp:coreProperties>
</file>