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0.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25.xml" ContentType="application/vnd.openxmlformats-officedocument.presentationml.slide+xml"/>
  <Override PartName="/ppt/slides/slide21.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4.xml" ContentType="application/vnd.openxmlformats-officedocument.presentationml.slide+xml"/>
  <Override PartName="/ppt/slides/slide2.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6.xml" ContentType="application/vnd.openxmlformats-officedocument.presentationml.slideLayout+xml"/>
  <Override PartName="/ppt/notesSlides/notesSlide3.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2.xml" ContentType="application/vnd.openxmlformats-officedocument.presentationml.notesSlide+xml"/>
  <Override PartName="/ppt/slideLayouts/slideLayout10.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7"/>
  </p:notesMasterIdLst>
  <p:sldIdLst>
    <p:sldId id="258" r:id="rId2"/>
    <p:sldId id="264" r:id="rId3"/>
    <p:sldId id="289" r:id="rId4"/>
    <p:sldId id="290" r:id="rId5"/>
    <p:sldId id="291" r:id="rId6"/>
    <p:sldId id="265" r:id="rId7"/>
    <p:sldId id="266" r:id="rId8"/>
    <p:sldId id="292" r:id="rId9"/>
    <p:sldId id="268" r:id="rId10"/>
    <p:sldId id="294" r:id="rId11"/>
    <p:sldId id="293" r:id="rId12"/>
    <p:sldId id="282" r:id="rId13"/>
    <p:sldId id="270" r:id="rId14"/>
    <p:sldId id="269" r:id="rId15"/>
    <p:sldId id="299" r:id="rId16"/>
    <p:sldId id="300" r:id="rId17"/>
    <p:sldId id="296" r:id="rId18"/>
    <p:sldId id="297" r:id="rId19"/>
    <p:sldId id="283" r:id="rId20"/>
    <p:sldId id="284" r:id="rId21"/>
    <p:sldId id="285" r:id="rId22"/>
    <p:sldId id="286" r:id="rId23"/>
    <p:sldId id="287" r:id="rId24"/>
    <p:sldId id="288" r:id="rId25"/>
    <p:sldId id="301"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17D1FF-A3AD-04BA-396E-E6605F4EB995}" v="83" dt="2021-02-01T13:58:15.8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18" d="100"/>
          <a:sy n="118" d="100"/>
        </p:scale>
        <p:origin x="-1434" y="19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47"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49"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 Id="rId48" Type="http://schemas.openxmlformats.org/officeDocument/2006/relationships/customXml" Target="../customXml/item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078EFB-95E6-4DF0-A574-F08CEDB58BA3}" type="datetimeFigureOut">
              <a:rPr lang="en-US" smtClean="0"/>
              <a:t>5/10/2023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DFA8C0-2EEC-4D78-B0DC-A4391390C3C0}" type="slidenum">
              <a:rPr lang="en-US" smtClean="0"/>
              <a:t>‹#›</a:t>
            </a:fld>
            <a:endParaRPr lang="en-US"/>
          </a:p>
        </p:txBody>
      </p:sp>
    </p:spTree>
    <p:extLst>
      <p:ext uri="{BB962C8B-B14F-4D97-AF65-F5344CB8AC3E}">
        <p14:creationId xmlns:p14="http://schemas.microsoft.com/office/powerpoint/2010/main" val="271198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8</a:t>
            </a:fld>
            <a:endParaRPr lang="en-US"/>
          </a:p>
        </p:txBody>
      </p:sp>
    </p:spTree>
    <p:extLst>
      <p:ext uri="{BB962C8B-B14F-4D97-AF65-F5344CB8AC3E}">
        <p14:creationId xmlns:p14="http://schemas.microsoft.com/office/powerpoint/2010/main" val="2124320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15</a:t>
            </a:fld>
            <a:endParaRPr lang="en-US"/>
          </a:p>
        </p:txBody>
      </p:sp>
    </p:spTree>
    <p:extLst>
      <p:ext uri="{BB962C8B-B14F-4D97-AF65-F5344CB8AC3E}">
        <p14:creationId xmlns:p14="http://schemas.microsoft.com/office/powerpoint/2010/main" val="209674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24</a:t>
            </a:fld>
            <a:endParaRPr lang="en-US"/>
          </a:p>
        </p:txBody>
      </p:sp>
    </p:spTree>
    <p:extLst>
      <p:ext uri="{BB962C8B-B14F-4D97-AF65-F5344CB8AC3E}">
        <p14:creationId xmlns:p14="http://schemas.microsoft.com/office/powerpoint/2010/main" val="2410374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a:t>Click to edit Master title style</a:t>
            </a:r>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B69D15E2-1353-4955-BBE0-46D1AEF937E7}" type="datetimeFigureOut">
              <a:rPr lang="en-US" smtClean="0"/>
              <a:t>5/10/2023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DBE2D33D-5E1E-4CCE-943A-D3B1C28E90E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5/10/2023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5/10/2023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5/10/2023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a:t>Click to edit Master title style</a:t>
            </a:r>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B69D15E2-1353-4955-BBE0-46D1AEF937E7}" type="datetimeFigureOut">
              <a:rPr lang="en-US" smtClean="0"/>
              <a:t>5/10/2023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5/10/2023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B69D15E2-1353-4955-BBE0-46D1AEF937E7}" type="datetimeFigureOut">
              <a:rPr lang="en-US" smtClean="0"/>
              <a:t>5/10/2023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a:t>Click to edit Master title style</a:t>
            </a:r>
          </a:p>
        </p:txBody>
      </p:sp>
      <p:sp>
        <p:nvSpPr>
          <p:cNvPr id="7" name="Date Placeholder 6"/>
          <p:cNvSpPr>
            <a:spLocks noGrp="1"/>
          </p:cNvSpPr>
          <p:nvPr>
            <p:ph type="dt" sz="half" idx="10"/>
          </p:nvPr>
        </p:nvSpPr>
        <p:spPr/>
        <p:txBody>
          <a:bodyPr/>
          <a:lstStyle/>
          <a:p>
            <a:fld id="{B69D15E2-1353-4955-BBE0-46D1AEF937E7}" type="datetimeFigureOut">
              <a:rPr lang="en-US" smtClean="0"/>
              <a:t>5/10/2023</a:t>
            </a:fld>
            <a:endParaRPr lang="en-US"/>
          </a:p>
        </p:txBody>
      </p:sp>
      <p:sp>
        <p:nvSpPr>
          <p:cNvPr id="8" name="Slide Number Placeholder 7"/>
          <p:cNvSpPr>
            <a:spLocks noGrp="1"/>
          </p:cNvSpPr>
          <p:nvPr>
            <p:ph type="sldNum" sz="quarter" idx="11"/>
          </p:nvPr>
        </p:nvSpPr>
        <p:spPr/>
        <p:txBody>
          <a:bodyPr/>
          <a:lstStyle/>
          <a:p>
            <a:fld id="{DBE2D33D-5E1E-4CCE-943A-D3B1C28E90E2}"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9D15E2-1353-4955-BBE0-46D1AEF937E7}" type="datetimeFigureOut">
              <a:rPr lang="en-US" smtClean="0"/>
              <a:t>5/10/2023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a:t>Click to edit Master title style</a:t>
            </a:r>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5/10/2023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DBE2D33D-5E1E-4CCE-943A-D3B1C28E90E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a:t>Click to edit Master title style</a:t>
            </a:r>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B69D15E2-1353-4955-BBE0-46D1AEF937E7}" type="datetimeFigureOut">
              <a:rPr lang="en-US" smtClean="0"/>
              <a:t>5/10/2023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a:t>Click to edit Master title style</a:t>
            </a:r>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B69D15E2-1353-4955-BBE0-46D1AEF937E7}" type="datetimeFigureOut">
              <a:rPr lang="en-US" smtClean="0"/>
              <a:t>5/10/2023</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DBE2D33D-5E1E-4CCE-943A-D3B1C28E90E2}"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youtube.com/watch?v=KtpMzGN9uWc"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29064" y="3337560"/>
            <a:ext cx="7571936" cy="2301240"/>
          </a:xfrm>
        </p:spPr>
        <p:txBody>
          <a:bodyPr/>
          <a:lstStyle/>
          <a:p>
            <a:r>
              <a:rPr lang="en-US" dirty="0" smtClean="0"/>
              <a:t>Photo journalism </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1431152"/>
            <a:ext cx="2619375"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450202"/>
            <a:ext cx="2647950" cy="1724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41893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dirty="0"/>
              <a:t>The Ethics of Photo &amp; Video  Journalism </a:t>
            </a:r>
            <a:endParaRPr lang="en-US" dirty="0"/>
          </a:p>
        </p:txBody>
      </p:sp>
      <p:sp>
        <p:nvSpPr>
          <p:cNvPr id="4" name="Content Placeholder 3"/>
          <p:cNvSpPr>
            <a:spLocks noGrp="1"/>
          </p:cNvSpPr>
          <p:nvPr>
            <p:ph idx="1"/>
          </p:nvPr>
        </p:nvSpPr>
        <p:spPr>
          <a:xfrm>
            <a:off x="457200" y="1600200"/>
            <a:ext cx="8001000" cy="4525963"/>
          </a:xfrm>
        </p:spPr>
        <p:txBody>
          <a:bodyPr>
            <a:normAutofit fontScale="85000" lnSpcReduction="10000"/>
          </a:bodyPr>
          <a:lstStyle/>
          <a:p>
            <a:r>
              <a:rPr lang="en-US" dirty="0"/>
              <a:t>Visual images can also be seen as a “mirror,” where anything can be manipulated as long as the photographer or videographer is attempting to subjectively “recreate” the setting</a:t>
            </a:r>
            <a:r>
              <a:rPr lang="en-US" dirty="0" smtClean="0"/>
              <a:t>.</a:t>
            </a:r>
          </a:p>
          <a:p>
            <a:endParaRPr lang="en-US" dirty="0"/>
          </a:p>
          <a:p>
            <a:endParaRPr lang="en-US" dirty="0" smtClean="0"/>
          </a:p>
          <a:p>
            <a:endParaRPr lang="en-US" dirty="0" smtClean="0"/>
          </a:p>
          <a:p>
            <a:endParaRPr lang="en-US" dirty="0"/>
          </a:p>
          <a:p>
            <a:endParaRPr lang="en-US" dirty="0" smtClean="0"/>
          </a:p>
          <a:p>
            <a:endParaRPr lang="en-US" dirty="0"/>
          </a:p>
          <a:p>
            <a:pPr marL="36576" lvl="1" indent="0">
              <a:buSzPct val="80000"/>
              <a:buNone/>
            </a:pPr>
            <a:r>
              <a:rPr lang="en-US" sz="1400" dirty="0" smtClean="0"/>
              <a:t>Images : </a:t>
            </a:r>
            <a:r>
              <a:rPr lang="en-US" sz="1200" dirty="0" smtClean="0"/>
              <a:t>Image:boredpanda.com; koreaboo.com</a:t>
            </a:r>
            <a:endParaRPr lang="en-US" sz="1200" dirty="0"/>
          </a:p>
          <a:p>
            <a:pPr marL="36576" indent="0">
              <a:buNone/>
            </a:pPr>
            <a:endParaRPr lang="en-US" dirty="0"/>
          </a:p>
          <a:p>
            <a:pPr marL="36576" indent="0">
              <a:buNone/>
            </a:pPr>
            <a:endParaRPr lang="en-US" dirty="0"/>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0910" y="3462956"/>
            <a:ext cx="2952750" cy="1552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2533" y="3429000"/>
            <a:ext cx="2951163" cy="155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7663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The Ethics of Photo &amp; Video  Journalism </a:t>
            </a:r>
          </a:p>
        </p:txBody>
      </p:sp>
      <p:sp>
        <p:nvSpPr>
          <p:cNvPr id="3" name="Content Placeholder 2"/>
          <p:cNvSpPr>
            <a:spLocks noGrp="1"/>
          </p:cNvSpPr>
          <p:nvPr>
            <p:ph idx="1"/>
          </p:nvPr>
        </p:nvSpPr>
        <p:spPr/>
        <p:txBody>
          <a:bodyPr>
            <a:normAutofit/>
          </a:bodyPr>
          <a:lstStyle/>
          <a:p>
            <a:endParaRPr lang="en-US" dirty="0"/>
          </a:p>
          <a:p>
            <a:r>
              <a:rPr lang="en-US" dirty="0" smtClean="0"/>
              <a:t>It </a:t>
            </a:r>
            <a:r>
              <a:rPr lang="en-US" dirty="0"/>
              <a:t>has been assumed in the past that news photographs and video footage, especially those in daily newspapers and on network news, were “windows.” </a:t>
            </a:r>
          </a:p>
          <a:p>
            <a:endParaRPr lang="en-US" dirty="0"/>
          </a:p>
          <a:p>
            <a:endParaRPr lang="en-US" dirty="0"/>
          </a:p>
        </p:txBody>
      </p:sp>
    </p:spTree>
    <p:extLst>
      <p:ext uri="{BB962C8B-B14F-4D97-AF65-F5344CB8AC3E}">
        <p14:creationId xmlns:p14="http://schemas.microsoft.com/office/powerpoint/2010/main" val="10531442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The Ethics of Photo &amp; Video  Journalism </a:t>
            </a:r>
          </a:p>
        </p:txBody>
      </p:sp>
      <p:sp>
        <p:nvSpPr>
          <p:cNvPr id="3" name="Content Placeholder 2"/>
          <p:cNvSpPr>
            <a:spLocks noGrp="1"/>
          </p:cNvSpPr>
          <p:nvPr>
            <p:ph idx="1"/>
          </p:nvPr>
        </p:nvSpPr>
        <p:spPr/>
        <p:txBody>
          <a:bodyPr>
            <a:normAutofit lnSpcReduction="10000"/>
          </a:bodyPr>
          <a:lstStyle/>
          <a:p>
            <a:r>
              <a:rPr lang="en-US" dirty="0"/>
              <a:t>News magazine photos were also assumed to be “windows,” although there were some exceptions. </a:t>
            </a:r>
            <a:endParaRPr lang="en-US" dirty="0" smtClean="0"/>
          </a:p>
          <a:p>
            <a:endParaRPr lang="en-US" dirty="0"/>
          </a:p>
          <a:p>
            <a:r>
              <a:rPr lang="en-US" dirty="0" smtClean="0"/>
              <a:t>Feature/entertainment </a:t>
            </a:r>
            <a:r>
              <a:rPr lang="en-US" dirty="0"/>
              <a:t>magazine photos were often more of the “mirror” variety, while advertising photos were definitely “mirrors</a:t>
            </a:r>
            <a:r>
              <a:rPr lang="en-US" dirty="0" smtClean="0"/>
              <a:t>.”</a:t>
            </a:r>
          </a:p>
          <a:p>
            <a:r>
              <a:rPr lang="en-US" dirty="0" smtClean="0"/>
              <a:t>News example  </a:t>
            </a:r>
          </a:p>
          <a:p>
            <a:pPr marL="36576" indent="0">
              <a:buNone/>
            </a:pPr>
            <a:r>
              <a:rPr lang="en-US" sz="1200" dirty="0" smtClean="0"/>
              <a:t>Image: prodeo.com </a:t>
            </a:r>
            <a:endParaRPr lang="en-US" sz="1200" dirty="0"/>
          </a:p>
          <a:p>
            <a:endParaRPr lang="en-U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5874" y="5395"/>
            <a:ext cx="1828800" cy="2495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882496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The Ethics of Photo &amp; Video  Journalism </a:t>
            </a:r>
          </a:p>
        </p:txBody>
      </p:sp>
      <p:sp>
        <p:nvSpPr>
          <p:cNvPr id="3" name="Content Placeholder 2"/>
          <p:cNvSpPr>
            <a:spLocks noGrp="1"/>
          </p:cNvSpPr>
          <p:nvPr>
            <p:ph idx="1"/>
          </p:nvPr>
        </p:nvSpPr>
        <p:spPr>
          <a:xfrm>
            <a:off x="457200" y="1600200"/>
            <a:ext cx="7467600" cy="5062538"/>
          </a:xfrm>
        </p:spPr>
        <p:txBody>
          <a:bodyPr>
            <a:normAutofit/>
          </a:bodyPr>
          <a:lstStyle/>
          <a:p>
            <a:r>
              <a:rPr lang="en-US" dirty="0"/>
              <a:t>Digital manipulation is also an ethical issue for those in visual communication fields. </a:t>
            </a:r>
            <a:endParaRPr lang="en-US" dirty="0" smtClean="0"/>
          </a:p>
          <a:p>
            <a:r>
              <a:rPr lang="en-US" dirty="0" smtClean="0"/>
              <a:t>Photographic manipulation is not new, and includes</a:t>
            </a:r>
          </a:p>
          <a:p>
            <a:pPr lvl="1"/>
            <a:r>
              <a:rPr lang="en-US" dirty="0" smtClean="0"/>
              <a:t>cropping</a:t>
            </a:r>
            <a:r>
              <a:rPr lang="en-US" dirty="0"/>
              <a:t>, burning, dodging and airbrushing </a:t>
            </a:r>
            <a:r>
              <a:rPr lang="en-US" dirty="0" smtClean="0"/>
              <a:t> </a:t>
            </a:r>
          </a:p>
          <a:p>
            <a:r>
              <a:rPr lang="en-US" dirty="0" smtClean="0"/>
              <a:t>Today images move </a:t>
            </a:r>
            <a:r>
              <a:rPr lang="en-US" dirty="0"/>
              <a:t>seamlessly into </a:t>
            </a:r>
            <a:r>
              <a:rPr lang="en-US" dirty="0" smtClean="0"/>
              <a:t>each other to </a:t>
            </a:r>
            <a:r>
              <a:rPr lang="en-US" dirty="0"/>
              <a:t>create a realistic but totally false visual </a:t>
            </a:r>
            <a:r>
              <a:rPr lang="en-US" dirty="0" smtClean="0"/>
              <a:t>image.</a:t>
            </a:r>
          </a:p>
          <a:p>
            <a:pPr marL="36576" indent="0">
              <a:buNone/>
            </a:pPr>
            <a:r>
              <a:rPr lang="en-US" sz="1400" dirty="0" smtClean="0"/>
              <a:t>Images: top- pinterest.ca;bottom-design.tutsplus.com</a:t>
            </a:r>
            <a:endParaRPr lang="en-US" sz="1400"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5200" y="304800"/>
            <a:ext cx="1828800" cy="1023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2300" y="5553834"/>
            <a:ext cx="217170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864224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The Ethics of Photo &amp; Video  Journalism </a:t>
            </a:r>
          </a:p>
        </p:txBody>
      </p:sp>
      <p:sp>
        <p:nvSpPr>
          <p:cNvPr id="3" name="Content Placeholder 2"/>
          <p:cNvSpPr>
            <a:spLocks noGrp="1"/>
          </p:cNvSpPr>
          <p:nvPr>
            <p:ph idx="1"/>
          </p:nvPr>
        </p:nvSpPr>
        <p:spPr/>
        <p:txBody>
          <a:bodyPr>
            <a:normAutofit fontScale="85000" lnSpcReduction="20000"/>
          </a:bodyPr>
          <a:lstStyle/>
          <a:p>
            <a:r>
              <a:rPr lang="en-US" dirty="0" smtClean="0"/>
              <a:t>The </a:t>
            </a:r>
            <a:r>
              <a:rPr lang="en-US" dirty="0"/>
              <a:t>window/mirror distinction is </a:t>
            </a:r>
            <a:r>
              <a:rPr lang="en-US" dirty="0" smtClean="0"/>
              <a:t>often blurred</a:t>
            </a:r>
            <a:r>
              <a:rPr lang="en-US" dirty="0"/>
              <a:t>. </a:t>
            </a:r>
            <a:endParaRPr lang="en-US" dirty="0" smtClean="0"/>
          </a:p>
          <a:p>
            <a:endParaRPr lang="en-US" dirty="0" smtClean="0"/>
          </a:p>
          <a:p>
            <a:r>
              <a:rPr lang="en-US" dirty="0" smtClean="0"/>
              <a:t>Here’s an example of NBC news misrepresentation and </a:t>
            </a:r>
            <a:r>
              <a:rPr lang="en-US" dirty="0"/>
              <a:t>apology. </a:t>
            </a:r>
            <a:r>
              <a:rPr lang="en-US" dirty="0">
                <a:hlinkClick r:id="rId2"/>
              </a:rPr>
              <a:t>https://</a:t>
            </a:r>
            <a:r>
              <a:rPr lang="en-US" dirty="0" smtClean="0">
                <a:hlinkClick r:id="rId2"/>
              </a:rPr>
              <a:t>www.youtube.com/watch?v=KtpMzGN9uWc</a:t>
            </a:r>
            <a:endParaRPr lang="en-US" dirty="0" smtClean="0"/>
          </a:p>
          <a:p>
            <a:pPr marL="36576" indent="0">
              <a:buNone/>
            </a:pPr>
            <a:endParaRPr lang="en-US" dirty="0" smtClean="0"/>
          </a:p>
          <a:p>
            <a:pPr marL="36576" indent="0">
              <a:buNone/>
            </a:pPr>
            <a:r>
              <a:rPr lang="en-US" dirty="0" smtClean="0"/>
              <a:t> </a:t>
            </a:r>
            <a:endParaRPr lang="en-US" dirty="0"/>
          </a:p>
          <a:p>
            <a:r>
              <a:rPr lang="en-US" dirty="0" smtClean="0"/>
              <a:t>Today’s reading (9</a:t>
            </a:r>
            <a:r>
              <a:rPr lang="en-US" baseline="30000" dirty="0" smtClean="0"/>
              <a:t>th</a:t>
            </a:r>
            <a:r>
              <a:rPr lang="en-US" dirty="0" smtClean="0"/>
              <a:t> edition) describes </a:t>
            </a:r>
            <a:r>
              <a:rPr lang="en-US" dirty="0"/>
              <a:t>one example </a:t>
            </a:r>
            <a:r>
              <a:rPr lang="en-US" dirty="0" smtClean="0"/>
              <a:t>of electronic manipulation by </a:t>
            </a:r>
            <a:r>
              <a:rPr lang="en-US" i="1" dirty="0" smtClean="0"/>
              <a:t>Di Tzeitung</a:t>
            </a:r>
            <a:r>
              <a:rPr lang="en-US" dirty="0" smtClean="0"/>
              <a:t>, a Brooklyn-based Jewish newspaper.</a:t>
            </a:r>
          </a:p>
          <a:p>
            <a:endParaRPr lang="en-US" dirty="0"/>
          </a:p>
          <a:p>
            <a:endParaRPr lang="en-US" dirty="0" smtClean="0"/>
          </a:p>
        </p:txBody>
      </p:sp>
    </p:spTree>
    <p:extLst>
      <p:ext uri="{BB962C8B-B14F-4D97-AF65-F5344CB8AC3E}">
        <p14:creationId xmlns:p14="http://schemas.microsoft.com/office/powerpoint/2010/main" val="17645733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Electronic Manipulation </a:t>
            </a:r>
            <a:endParaRPr lang="en-US" dirty="0"/>
          </a:p>
        </p:txBody>
      </p:sp>
      <p:sp>
        <p:nvSpPr>
          <p:cNvPr id="3" name="Content Placeholder 2"/>
          <p:cNvSpPr>
            <a:spLocks noGrp="1"/>
          </p:cNvSpPr>
          <p:nvPr>
            <p:ph idx="1"/>
          </p:nvPr>
        </p:nvSpPr>
        <p:spPr>
          <a:xfrm>
            <a:off x="457200" y="1600200"/>
            <a:ext cx="8153400" cy="4525963"/>
          </a:xfrm>
        </p:spPr>
        <p:txBody>
          <a:bodyPr>
            <a:normAutofit fontScale="62500" lnSpcReduction="20000"/>
          </a:bodyPr>
          <a:lstStyle/>
          <a:p>
            <a:r>
              <a:rPr lang="en-US" i="1" dirty="0"/>
              <a:t>Di Tzeitung </a:t>
            </a:r>
            <a:r>
              <a:rPr lang="en-US" dirty="0" smtClean="0"/>
              <a:t>removed</a:t>
            </a:r>
            <a:r>
              <a:rPr lang="en-US" i="1" dirty="0" smtClean="0"/>
              <a:t> </a:t>
            </a:r>
            <a:r>
              <a:rPr lang="en-US" dirty="0" smtClean="0"/>
              <a:t>Secretary </a:t>
            </a:r>
            <a:r>
              <a:rPr lang="en-US" dirty="0"/>
              <a:t>Clinton’s image from the situation room during the Bin Laden killing due to religious beliefs (p.259).  </a:t>
            </a:r>
          </a:p>
          <a:p>
            <a:endParaRPr lang="en-US" dirty="0" smtClean="0"/>
          </a:p>
          <a:p>
            <a:endParaRPr lang="en-US" dirty="0"/>
          </a:p>
          <a:p>
            <a:endParaRPr lang="en-US" dirty="0" smtClean="0"/>
          </a:p>
          <a:p>
            <a:endParaRPr lang="en-US" dirty="0" smtClean="0"/>
          </a:p>
          <a:p>
            <a:endParaRPr lang="en-US" dirty="0" smtClean="0"/>
          </a:p>
          <a:p>
            <a:endParaRPr lang="en-US" dirty="0"/>
          </a:p>
          <a:p>
            <a:r>
              <a:rPr lang="en-US" dirty="0" smtClean="0"/>
              <a:t>The </a:t>
            </a:r>
            <a:r>
              <a:rPr lang="en-US" dirty="0"/>
              <a:t>newspaper issued a disclaimer for Hilary Clinton’s disappearance</a:t>
            </a:r>
            <a:r>
              <a:rPr lang="en-US" dirty="0" smtClean="0"/>
              <a:t>.</a:t>
            </a:r>
          </a:p>
          <a:p>
            <a:endParaRPr lang="en-US" dirty="0" smtClean="0"/>
          </a:p>
          <a:p>
            <a:r>
              <a:rPr lang="en-US" dirty="0" smtClean="0"/>
              <a:t>Then there’s </a:t>
            </a:r>
            <a:r>
              <a:rPr lang="en-US" dirty="0" err="1" smtClean="0"/>
              <a:t>Deepfakes</a:t>
            </a:r>
            <a:r>
              <a:rPr lang="en-US" dirty="0" smtClean="0"/>
              <a:t>..</a:t>
            </a:r>
            <a:r>
              <a:rPr lang="en-US" dirty="0"/>
              <a:t>let’s watch </a:t>
            </a:r>
            <a:endParaRPr lang="en-US" dirty="0" smtClean="0"/>
          </a:p>
          <a:p>
            <a:pPr marL="36576" indent="0">
              <a:buNone/>
            </a:pPr>
            <a:endParaRPr lang="en-US" dirty="0"/>
          </a:p>
          <a:p>
            <a:pPr marL="36576" indent="0">
              <a:buNone/>
            </a:pPr>
            <a:r>
              <a:rPr lang="en-US" dirty="0" smtClean="0"/>
              <a:t>https</a:t>
            </a:r>
            <a:r>
              <a:rPr lang="en-US" dirty="0"/>
              <a:t>://</a:t>
            </a:r>
            <a:r>
              <a:rPr lang="en-US" dirty="0" smtClean="0"/>
              <a:t>www.wired.com/story/prepare-deepfake-era-web-video</a:t>
            </a:r>
          </a:p>
          <a:p>
            <a:pPr marL="36576" indent="0">
              <a:buNone/>
            </a:pPr>
            <a:r>
              <a:rPr lang="en-US" dirty="0" smtClean="0"/>
              <a:t> </a:t>
            </a:r>
          </a:p>
          <a:p>
            <a:pPr marL="36576" indent="0">
              <a:buNone/>
            </a:pPr>
            <a:endParaRPr lang="en-US" dirty="0" smtClean="0"/>
          </a:p>
          <a:p>
            <a:pPr marL="36576" indent="0">
              <a:buNone/>
            </a:pPr>
            <a:r>
              <a:rPr lang="en-US" sz="1300" dirty="0" smtClean="0"/>
              <a:t>Image: abcnews.go.com ; thedailybeast.com</a:t>
            </a:r>
            <a:endParaRPr lang="en-US" sz="1300" dirty="0"/>
          </a:p>
          <a:p>
            <a:endParaRPr lang="en-US" dirty="0"/>
          </a:p>
        </p:txBody>
      </p:sp>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2209800"/>
            <a:ext cx="2133600" cy="1628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2201034"/>
            <a:ext cx="2400961" cy="1628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507054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Eyewash, Aesthetics &amp; Ethics </a:t>
            </a:r>
            <a:endParaRPr lang="en-US" dirty="0"/>
          </a:p>
        </p:txBody>
      </p:sp>
      <p:sp>
        <p:nvSpPr>
          <p:cNvPr id="3" name="Content Placeholder 2"/>
          <p:cNvSpPr>
            <a:spLocks noGrp="1"/>
          </p:cNvSpPr>
          <p:nvPr>
            <p:ph idx="1"/>
          </p:nvPr>
        </p:nvSpPr>
        <p:spPr/>
        <p:txBody>
          <a:bodyPr>
            <a:normAutofit lnSpcReduction="10000"/>
          </a:bodyPr>
          <a:lstStyle/>
          <a:p>
            <a:r>
              <a:rPr lang="en-US" dirty="0" smtClean="0"/>
              <a:t>Eyewash-visuals with no association to context.</a:t>
            </a:r>
          </a:p>
          <a:p>
            <a:r>
              <a:rPr lang="en-US" dirty="0"/>
              <a:t>Aesthetics &amp; Ethics </a:t>
            </a:r>
            <a:r>
              <a:rPr lang="en-US" dirty="0" smtClean="0"/>
              <a:t>Philosophies </a:t>
            </a:r>
          </a:p>
          <a:p>
            <a:pPr lvl="1"/>
            <a:r>
              <a:rPr lang="en-US" dirty="0" smtClean="0"/>
              <a:t>Hodges (1997)</a:t>
            </a:r>
          </a:p>
          <a:p>
            <a:pPr lvl="2"/>
            <a:r>
              <a:rPr lang="en-US" dirty="0" smtClean="0"/>
              <a:t>–visuals are based on opinion and create “ethical” clashes.</a:t>
            </a:r>
          </a:p>
          <a:p>
            <a:pPr lvl="2"/>
            <a:r>
              <a:rPr lang="en-US" dirty="0" smtClean="0"/>
              <a:t>Truth and good are easier to present.</a:t>
            </a:r>
          </a:p>
          <a:p>
            <a:pPr lvl="1"/>
            <a:r>
              <a:rPr lang="en-US" dirty="0" smtClean="0"/>
              <a:t>Duncan  (1970) </a:t>
            </a:r>
          </a:p>
          <a:p>
            <a:pPr lvl="2"/>
            <a:r>
              <a:rPr lang="en-US" dirty="0" smtClean="0"/>
              <a:t>“Good” and “bad” are subjective concepts that lead to naturalistic fallacies (p.264).   </a:t>
            </a:r>
            <a:endParaRPr lang="en-US" dirty="0"/>
          </a:p>
        </p:txBody>
      </p:sp>
    </p:spTree>
    <p:extLst>
      <p:ext uri="{BB962C8B-B14F-4D97-AF65-F5344CB8AC3E}">
        <p14:creationId xmlns:p14="http://schemas.microsoft.com/office/powerpoint/2010/main" val="18600328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Bryant’s Checklist p.256</a:t>
            </a:r>
            <a:endParaRPr lang="en-US" dirty="0"/>
          </a:p>
        </p:txBody>
      </p:sp>
      <p:sp>
        <p:nvSpPr>
          <p:cNvPr id="3" name="Content Placeholder 2"/>
          <p:cNvSpPr>
            <a:spLocks noGrp="1"/>
          </p:cNvSpPr>
          <p:nvPr>
            <p:ph idx="1"/>
          </p:nvPr>
        </p:nvSpPr>
        <p:spPr/>
        <p:txBody>
          <a:bodyPr/>
          <a:lstStyle/>
          <a:p>
            <a:r>
              <a:rPr lang="en-US" dirty="0" smtClean="0"/>
              <a:t>To check for intrusive or revealing photos, ask the following:</a:t>
            </a:r>
          </a:p>
          <a:p>
            <a:pPr lvl="1"/>
            <a:r>
              <a:rPr lang="en-US" dirty="0" smtClean="0"/>
              <a:t>Should the moment be made public?</a:t>
            </a:r>
          </a:p>
          <a:p>
            <a:pPr lvl="1"/>
            <a:r>
              <a:rPr lang="en-US" dirty="0" smtClean="0"/>
              <a:t>Will subjects be exposed to further trauma? </a:t>
            </a:r>
          </a:p>
          <a:p>
            <a:pPr lvl="1"/>
            <a:r>
              <a:rPr lang="en-US" dirty="0" smtClean="0"/>
              <a:t>Am I at the least obtrusive distance possible?</a:t>
            </a:r>
          </a:p>
          <a:p>
            <a:pPr lvl="1"/>
            <a:r>
              <a:rPr lang="en-US" dirty="0" smtClean="0"/>
              <a:t>Am I acting with compassion and  sensitivity?       </a:t>
            </a:r>
            <a:endParaRPr lang="en-US" dirty="0"/>
          </a:p>
        </p:txBody>
      </p:sp>
    </p:spTree>
    <p:extLst>
      <p:ext uri="{BB962C8B-B14F-4D97-AF65-F5344CB8AC3E}">
        <p14:creationId xmlns:p14="http://schemas.microsoft.com/office/powerpoint/2010/main" val="28332409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Bovee’s six Means&gt;Ends questions (p.258) </a:t>
            </a:r>
            <a:endParaRPr lang="en-US" dirty="0"/>
          </a:p>
        </p:txBody>
      </p:sp>
      <p:sp>
        <p:nvSpPr>
          <p:cNvPr id="3" name="Content Placeholder 2"/>
          <p:cNvSpPr>
            <a:spLocks noGrp="1"/>
          </p:cNvSpPr>
          <p:nvPr>
            <p:ph idx="1"/>
          </p:nvPr>
        </p:nvSpPr>
        <p:spPr/>
        <p:txBody>
          <a:bodyPr>
            <a:normAutofit fontScale="92500"/>
          </a:bodyPr>
          <a:lstStyle/>
          <a:p>
            <a:pPr marL="550926" indent="-514350">
              <a:buFont typeface="+mj-lt"/>
              <a:buAutoNum type="arabicPeriod"/>
            </a:pPr>
            <a:r>
              <a:rPr lang="en-US" dirty="0" smtClean="0"/>
              <a:t>Are the means morally evil or distasteful?</a:t>
            </a:r>
          </a:p>
          <a:p>
            <a:pPr marL="550926" indent="-514350">
              <a:buFont typeface="+mj-lt"/>
              <a:buAutoNum type="arabicPeriod"/>
            </a:pPr>
            <a:r>
              <a:rPr lang="en-US" dirty="0" smtClean="0"/>
              <a:t>Is the end really or apparently good? </a:t>
            </a:r>
          </a:p>
          <a:p>
            <a:pPr marL="550926" indent="-514350">
              <a:buFont typeface="+mj-lt"/>
              <a:buAutoNum type="arabicPeriod"/>
            </a:pPr>
            <a:r>
              <a:rPr lang="en-US" dirty="0" smtClean="0"/>
              <a:t>Will the means achieve the end?</a:t>
            </a:r>
          </a:p>
          <a:p>
            <a:pPr marL="550926" indent="-514350">
              <a:buFont typeface="+mj-lt"/>
              <a:buAutoNum type="arabicPeriod"/>
            </a:pPr>
            <a:r>
              <a:rPr lang="en-US" dirty="0" smtClean="0"/>
              <a:t>Is the same good possible using other means? Is the bad means a shortcut..</a:t>
            </a:r>
          </a:p>
          <a:p>
            <a:pPr marL="550926" indent="-514350">
              <a:buFont typeface="+mj-lt"/>
              <a:buAutoNum type="arabicPeriod"/>
            </a:pPr>
            <a:r>
              <a:rPr lang="en-US" dirty="0" smtClean="0"/>
              <a:t> is the good end greater than any evil means used to attain it?</a:t>
            </a:r>
          </a:p>
          <a:p>
            <a:pPr marL="550926" indent="-514350">
              <a:buFont typeface="+mj-lt"/>
              <a:buAutoNum type="arabicPeriod"/>
            </a:pPr>
            <a:r>
              <a:rPr lang="en-US" dirty="0" smtClean="0"/>
              <a:t>Will the means used to attain the end withstand the test of publicity?  </a:t>
            </a:r>
            <a:endParaRPr lang="en-US" dirty="0"/>
          </a:p>
        </p:txBody>
      </p:sp>
    </p:spTree>
    <p:extLst>
      <p:ext uri="{BB962C8B-B14F-4D97-AF65-F5344CB8AC3E}">
        <p14:creationId xmlns:p14="http://schemas.microsoft.com/office/powerpoint/2010/main" val="7344773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NPAA Code of Ethics </a:t>
            </a:r>
            <a:endParaRPr lang="en-US" dirty="0"/>
          </a:p>
        </p:txBody>
      </p:sp>
      <p:sp>
        <p:nvSpPr>
          <p:cNvPr id="3" name="Content Placeholder 2"/>
          <p:cNvSpPr>
            <a:spLocks noGrp="1"/>
          </p:cNvSpPr>
          <p:nvPr>
            <p:ph idx="1"/>
          </p:nvPr>
        </p:nvSpPr>
        <p:spPr>
          <a:xfrm>
            <a:off x="304800" y="1295400"/>
            <a:ext cx="8153400" cy="5181600"/>
          </a:xfrm>
        </p:spPr>
        <p:txBody>
          <a:bodyPr>
            <a:noAutofit/>
          </a:bodyPr>
          <a:lstStyle/>
          <a:p>
            <a:r>
              <a:rPr lang="en-US" sz="2400" dirty="0" smtClean="0"/>
              <a:t>Visual </a:t>
            </a:r>
            <a:r>
              <a:rPr lang="en-US" sz="2400" dirty="0"/>
              <a:t>journalists and those who manage visual news productions are accountable for upholding the following standards in their daily work:</a:t>
            </a:r>
          </a:p>
          <a:p>
            <a:pPr marL="550926" indent="-514350">
              <a:buFont typeface="+mj-lt"/>
              <a:buAutoNum type="arabicPeriod"/>
            </a:pPr>
            <a:r>
              <a:rPr lang="en-US" sz="2400" dirty="0" smtClean="0"/>
              <a:t>Be </a:t>
            </a:r>
            <a:r>
              <a:rPr lang="en-US" sz="2400" dirty="0"/>
              <a:t>accurate and comprehensive in the representation of subjects.</a:t>
            </a:r>
          </a:p>
          <a:p>
            <a:pPr marL="550926" indent="-514350">
              <a:buFont typeface="+mj-lt"/>
              <a:buAutoNum type="arabicPeriod"/>
            </a:pPr>
            <a:r>
              <a:rPr lang="en-US" sz="2400" dirty="0"/>
              <a:t>Resist being manipulated by staged photo opportunities.</a:t>
            </a:r>
          </a:p>
          <a:p>
            <a:pPr marL="550926" indent="-514350">
              <a:buFont typeface="+mj-lt"/>
              <a:buAutoNum type="arabicPeriod"/>
            </a:pPr>
            <a:r>
              <a:rPr lang="en-US" sz="2400" dirty="0"/>
              <a:t>Be complete and provide context when photographing or recording subjects. Avoid stereotyping individuals and groups. Recognize and work to avoid presenting one's own biases in the work</a:t>
            </a:r>
            <a:r>
              <a:rPr lang="en-US" sz="2400" dirty="0" smtClean="0"/>
              <a:t>.</a:t>
            </a:r>
          </a:p>
          <a:p>
            <a:pPr marL="36576" indent="0">
              <a:buNone/>
            </a:pPr>
            <a:endParaRPr lang="en-US" sz="1200" dirty="0" smtClean="0"/>
          </a:p>
          <a:p>
            <a:pPr marL="36576" indent="0">
              <a:buNone/>
            </a:pPr>
            <a:r>
              <a:rPr lang="en-US" sz="1200" dirty="0" smtClean="0"/>
              <a:t>Image: theconversation.com</a:t>
            </a: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74177"/>
            <a:ext cx="2667000" cy="12974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0748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Readings </a:t>
            </a:r>
            <a:endParaRPr lang="en-US" dirty="0"/>
          </a:p>
        </p:txBody>
      </p:sp>
      <p:sp>
        <p:nvSpPr>
          <p:cNvPr id="3" name="Content Placeholder 2"/>
          <p:cNvSpPr>
            <a:spLocks noGrp="1"/>
          </p:cNvSpPr>
          <p:nvPr>
            <p:ph idx="1"/>
          </p:nvPr>
        </p:nvSpPr>
        <p:spPr>
          <a:xfrm>
            <a:off x="457200" y="1600200"/>
            <a:ext cx="8001000" cy="4876800"/>
          </a:xfrm>
        </p:spPr>
        <p:txBody>
          <a:bodyPr>
            <a:normAutofit/>
          </a:bodyPr>
          <a:lstStyle/>
          <a:p>
            <a:r>
              <a:rPr lang="en-US" sz="3200" dirty="0"/>
              <a:t>1. Chapter 8, "Picture This: The Ethics of Photo and Video Journalism," (8th edition, pp. 187-198; 9th edition pp.251-264</a:t>
            </a:r>
            <a:r>
              <a:rPr lang="en-US" sz="3200" dirty="0" smtClean="0"/>
              <a:t>)</a:t>
            </a:r>
          </a:p>
          <a:p>
            <a:pPr marL="36576" indent="0">
              <a:buNone/>
            </a:pPr>
            <a:endParaRPr lang="en-US" sz="3200" dirty="0"/>
          </a:p>
          <a:p>
            <a:r>
              <a:rPr lang="en-US" sz="3200" dirty="0"/>
              <a:t>2. https://nppa.org/code_of_ethics (NPPA Code of Ethics</a:t>
            </a:r>
            <a:r>
              <a:rPr lang="en-US" sz="3200" dirty="0" smtClean="0"/>
              <a:t>)</a:t>
            </a:r>
          </a:p>
          <a:p>
            <a:pPr marL="36576" indent="0">
              <a:buNone/>
            </a:pPr>
            <a:endParaRPr lang="en-US" sz="3200" dirty="0" smtClean="0"/>
          </a:p>
          <a:p>
            <a:pPr marL="36576" indent="0">
              <a:buNone/>
            </a:pPr>
            <a:r>
              <a:rPr lang="en-US" sz="1200" dirty="0" smtClean="0"/>
              <a:t>Cover images: tinktankphoto.com; press.gettyimages.com</a:t>
            </a:r>
            <a:endParaRPr lang="en-US" sz="1200" dirty="0"/>
          </a:p>
          <a:p>
            <a:endParaRPr lang="en-US" sz="1200" dirty="0"/>
          </a:p>
        </p:txBody>
      </p:sp>
    </p:spTree>
    <p:extLst>
      <p:ext uri="{BB962C8B-B14F-4D97-AF65-F5344CB8AC3E}">
        <p14:creationId xmlns:p14="http://schemas.microsoft.com/office/powerpoint/2010/main" val="32861040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NPAA Code of Ethics  </a:t>
            </a:r>
            <a:endParaRPr lang="en-US" dirty="0"/>
          </a:p>
        </p:txBody>
      </p:sp>
      <p:sp>
        <p:nvSpPr>
          <p:cNvPr id="3" name="Content Placeholder 2"/>
          <p:cNvSpPr>
            <a:spLocks noGrp="1"/>
          </p:cNvSpPr>
          <p:nvPr>
            <p:ph idx="1"/>
          </p:nvPr>
        </p:nvSpPr>
        <p:spPr>
          <a:xfrm>
            <a:off x="381000" y="1600200"/>
            <a:ext cx="7543800" cy="4724400"/>
          </a:xfrm>
        </p:spPr>
        <p:txBody>
          <a:bodyPr>
            <a:normAutofit fontScale="92500" lnSpcReduction="10000"/>
          </a:bodyPr>
          <a:lstStyle/>
          <a:p>
            <a:pPr marL="550926" indent="-514350">
              <a:buFont typeface="+mj-lt"/>
              <a:buAutoNum type="arabicPeriod" startAt="4"/>
            </a:pPr>
            <a:r>
              <a:rPr lang="en-US" dirty="0"/>
              <a:t>Treat all subjects with respect and dignity. </a:t>
            </a:r>
            <a:r>
              <a:rPr lang="en-US" dirty="0" smtClean="0"/>
              <a:t>Give </a:t>
            </a:r>
            <a:r>
              <a:rPr lang="en-US" dirty="0"/>
              <a:t>special consideration to </a:t>
            </a:r>
            <a:r>
              <a:rPr lang="en-US" b="1" i="1" dirty="0"/>
              <a:t>vulnerable subjects and compassion to victims of crime or tragedy</a:t>
            </a:r>
            <a:r>
              <a:rPr lang="en-US" dirty="0"/>
              <a:t>. Intrude on private moments of grief </a:t>
            </a:r>
            <a:r>
              <a:rPr lang="en-US" b="1" i="1" dirty="0"/>
              <a:t>only when the public has an overriding and justifiable need to see</a:t>
            </a:r>
            <a:r>
              <a:rPr lang="en-US" dirty="0" smtClean="0"/>
              <a:t>.</a:t>
            </a:r>
          </a:p>
          <a:p>
            <a:pPr marL="550926" indent="-514350">
              <a:buFont typeface="+mj-lt"/>
              <a:buAutoNum type="arabicPeriod" startAt="4"/>
            </a:pPr>
            <a:endParaRPr lang="en-US" dirty="0"/>
          </a:p>
          <a:p>
            <a:pPr marL="550926" indent="-514350">
              <a:buFont typeface="+mj-lt"/>
              <a:buAutoNum type="arabicPeriod" startAt="4"/>
            </a:pPr>
            <a:r>
              <a:rPr lang="en-US" dirty="0" smtClean="0"/>
              <a:t>While </a:t>
            </a:r>
            <a:r>
              <a:rPr lang="en-US" dirty="0"/>
              <a:t>photographing subjects do not intentionally contribute to, alter, or seek to alter or influence events</a:t>
            </a:r>
            <a:r>
              <a:rPr lang="en-US" dirty="0" smtClean="0"/>
              <a:t>.</a:t>
            </a:r>
          </a:p>
          <a:p>
            <a:pPr marL="379476" indent="-342900">
              <a:buFont typeface="+mj-lt"/>
              <a:buAutoNum type="arabicPeriod" startAt="4"/>
            </a:pPr>
            <a:r>
              <a:rPr lang="en-US" sz="1300" dirty="0"/>
              <a:t>Image: streetbounty.com</a:t>
            </a:r>
          </a:p>
          <a:p>
            <a:pPr marL="550926" indent="-514350">
              <a:buFont typeface="+mj-lt"/>
              <a:buAutoNum type="arabicPeriod" startAt="4"/>
            </a:pPr>
            <a:endParaRPr lang="en-US" dirty="0" smtClean="0"/>
          </a:p>
          <a:p>
            <a:pPr marL="550926" indent="-514350">
              <a:buFont typeface="+mj-lt"/>
              <a:buAutoNum type="arabicPeriod" startAt="4"/>
            </a:pPr>
            <a:endParaRPr lang="en-US" dirty="0"/>
          </a:p>
          <a:p>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152400"/>
            <a:ext cx="2457450" cy="139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97885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NPAA Code of Ethics </a:t>
            </a:r>
            <a:endParaRPr lang="en-US" dirty="0"/>
          </a:p>
        </p:txBody>
      </p:sp>
      <p:sp>
        <p:nvSpPr>
          <p:cNvPr id="3" name="Content Placeholder 2"/>
          <p:cNvSpPr>
            <a:spLocks noGrp="1"/>
          </p:cNvSpPr>
          <p:nvPr>
            <p:ph idx="1"/>
          </p:nvPr>
        </p:nvSpPr>
        <p:spPr/>
        <p:txBody>
          <a:bodyPr>
            <a:normAutofit/>
          </a:bodyPr>
          <a:lstStyle/>
          <a:p>
            <a:pPr marL="550926" indent="-514350">
              <a:buFont typeface="+mj-lt"/>
              <a:buAutoNum type="arabicPeriod" startAt="6"/>
            </a:pPr>
            <a:r>
              <a:rPr lang="en-US" dirty="0"/>
              <a:t>Editing should maintain the integrity of the photographic images' content and context. Do not manipulate images or add or alter sound in any way that can mislead viewers or misrepresent subjects.</a:t>
            </a:r>
          </a:p>
          <a:p>
            <a:pPr marL="550926" indent="-514350">
              <a:buFont typeface="+mj-lt"/>
              <a:buAutoNum type="arabicPeriod" startAt="6"/>
            </a:pPr>
            <a:r>
              <a:rPr lang="en-US" dirty="0"/>
              <a:t>Do not pay sources or subjects or reward them materially for information or participation</a:t>
            </a:r>
            <a:r>
              <a:rPr lang="en-US" dirty="0" smtClean="0"/>
              <a:t>.</a:t>
            </a:r>
          </a:p>
          <a:p>
            <a:pPr marL="550926" indent="-514350">
              <a:buFont typeface="+mj-lt"/>
              <a:buAutoNum type="arabicPeriod" startAt="6"/>
            </a:pPr>
            <a:endParaRPr lang="en-US" dirty="0"/>
          </a:p>
        </p:txBody>
      </p:sp>
    </p:spTree>
    <p:extLst>
      <p:ext uri="{BB962C8B-B14F-4D97-AF65-F5344CB8AC3E}">
        <p14:creationId xmlns:p14="http://schemas.microsoft.com/office/powerpoint/2010/main" val="158765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NPA Code of Ethics </a:t>
            </a:r>
            <a:endParaRPr lang="en-US" dirty="0"/>
          </a:p>
        </p:txBody>
      </p:sp>
      <p:sp>
        <p:nvSpPr>
          <p:cNvPr id="3" name="Content Placeholder 2"/>
          <p:cNvSpPr>
            <a:spLocks noGrp="1"/>
          </p:cNvSpPr>
          <p:nvPr>
            <p:ph idx="1"/>
          </p:nvPr>
        </p:nvSpPr>
        <p:spPr/>
        <p:txBody>
          <a:bodyPr/>
          <a:lstStyle/>
          <a:p>
            <a:pPr marL="550926" indent="-514350">
              <a:buFont typeface="+mj-lt"/>
              <a:buAutoNum type="arabicPeriod" startAt="8"/>
            </a:pPr>
            <a:r>
              <a:rPr lang="en-US" dirty="0"/>
              <a:t>Do not accept gifts, favors, or compensation from those who might seek to influence coverage.</a:t>
            </a:r>
          </a:p>
          <a:p>
            <a:pPr marL="550926" indent="-514350">
              <a:buFont typeface="+mj-lt"/>
              <a:buAutoNum type="arabicPeriod" startAt="8"/>
            </a:pPr>
            <a:r>
              <a:rPr lang="en-US" dirty="0"/>
              <a:t>Do not intentionally sabotage the efforts of other journalists.</a:t>
            </a:r>
          </a:p>
          <a:p>
            <a:pPr marL="550926" indent="-514350">
              <a:buFont typeface="+mj-lt"/>
              <a:buAutoNum type="arabicPeriod" startAt="8"/>
            </a:pPr>
            <a:r>
              <a:rPr lang="en-US" dirty="0"/>
              <a:t>Do not engage in harassing behavior of colleagues, subordinates or subjects and maintain the highest standards of behavior in all professional interactions</a:t>
            </a:r>
          </a:p>
          <a:p>
            <a:endParaRPr lang="en-US" dirty="0"/>
          </a:p>
        </p:txBody>
      </p:sp>
    </p:spTree>
    <p:extLst>
      <p:ext uri="{BB962C8B-B14F-4D97-AF65-F5344CB8AC3E}">
        <p14:creationId xmlns:p14="http://schemas.microsoft.com/office/powerpoint/2010/main" val="7024643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Ideally, visual journalists should:</a:t>
            </a:r>
            <a:br>
              <a:rPr lang="en-US" sz="3600" dirty="0"/>
            </a:br>
            <a:endParaRPr lang="en-US" sz="3600" dirty="0"/>
          </a:p>
        </p:txBody>
      </p:sp>
      <p:sp>
        <p:nvSpPr>
          <p:cNvPr id="3" name="Content Placeholder 2"/>
          <p:cNvSpPr>
            <a:spLocks noGrp="1"/>
          </p:cNvSpPr>
          <p:nvPr>
            <p:ph idx="1"/>
          </p:nvPr>
        </p:nvSpPr>
        <p:spPr>
          <a:xfrm>
            <a:off x="457200" y="1371600"/>
            <a:ext cx="7848600" cy="4754563"/>
          </a:xfrm>
        </p:spPr>
        <p:txBody>
          <a:bodyPr>
            <a:normAutofit fontScale="77500" lnSpcReduction="20000"/>
          </a:bodyPr>
          <a:lstStyle/>
          <a:p>
            <a:endParaRPr lang="en-US" dirty="0"/>
          </a:p>
          <a:p>
            <a:pPr marL="550926" indent="-514350">
              <a:buFont typeface="+mj-lt"/>
              <a:buAutoNum type="arabicPeriod"/>
            </a:pPr>
            <a:r>
              <a:rPr lang="en-US" dirty="0"/>
              <a:t>Strive to ensure that the public's business is conducted in public. Defend the rights of access for all journalists.</a:t>
            </a:r>
          </a:p>
          <a:p>
            <a:pPr marL="550926" indent="-514350">
              <a:buFont typeface="+mj-lt"/>
              <a:buAutoNum type="arabicPeriod"/>
            </a:pPr>
            <a:r>
              <a:rPr lang="en-US" dirty="0"/>
              <a:t>Think proactively, as a student of psychology, sociology, politics and art to develop a unique vision and presentation. Work with a voracious appetite for current events and contemporary visual media.</a:t>
            </a:r>
          </a:p>
          <a:p>
            <a:pPr marL="550926" indent="-514350">
              <a:buFont typeface="+mj-lt"/>
              <a:buAutoNum type="arabicPeriod"/>
            </a:pPr>
            <a:r>
              <a:rPr lang="en-US" dirty="0"/>
              <a:t>Strive for total and unrestricted access to subjects, recommend alternatives to shallow or rushed opportunities, seek a diversity of viewpoints, and work to show unpopular or unnoticed points of view.</a:t>
            </a:r>
          </a:p>
          <a:p>
            <a:pPr marL="550926" indent="-514350">
              <a:buFont typeface="+mj-lt"/>
              <a:buAutoNum type="arabicPeriod"/>
            </a:pPr>
            <a:r>
              <a:rPr lang="en-US" dirty="0"/>
              <a:t>Avoid political, civic and business involvements or other employment that compromise or give the appearance of compromising one's own journalistic independence</a:t>
            </a:r>
            <a:r>
              <a:rPr lang="en-US" dirty="0" smtClean="0"/>
              <a:t>.</a:t>
            </a:r>
            <a:endParaRPr lang="en-US" dirty="0"/>
          </a:p>
        </p:txBody>
      </p:sp>
    </p:spTree>
    <p:extLst>
      <p:ext uri="{BB962C8B-B14F-4D97-AF65-F5344CB8AC3E}">
        <p14:creationId xmlns:p14="http://schemas.microsoft.com/office/powerpoint/2010/main" val="25414845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Ideally, visual journalists should:</a:t>
            </a:r>
            <a:br>
              <a:rPr lang="en-US" sz="2800" dirty="0"/>
            </a:br>
            <a:endParaRPr lang="en-US" sz="2800" dirty="0"/>
          </a:p>
        </p:txBody>
      </p:sp>
      <p:sp>
        <p:nvSpPr>
          <p:cNvPr id="3" name="Content Placeholder 2"/>
          <p:cNvSpPr>
            <a:spLocks noGrp="1"/>
          </p:cNvSpPr>
          <p:nvPr>
            <p:ph idx="1"/>
          </p:nvPr>
        </p:nvSpPr>
        <p:spPr/>
        <p:txBody>
          <a:bodyPr>
            <a:normAutofit fontScale="77500" lnSpcReduction="20000"/>
          </a:bodyPr>
          <a:lstStyle/>
          <a:p>
            <a:pPr marL="550926" indent="-514350">
              <a:buFont typeface="+mj-lt"/>
              <a:buAutoNum type="arabicPeriod" startAt="5"/>
            </a:pPr>
            <a:r>
              <a:rPr lang="en-US" dirty="0"/>
              <a:t>Strive to be unobtrusive and humble in dealing with subjects</a:t>
            </a:r>
            <a:r>
              <a:rPr lang="en-US" dirty="0" smtClean="0"/>
              <a:t>.</a:t>
            </a:r>
          </a:p>
          <a:p>
            <a:pPr marL="36576" indent="0">
              <a:buNone/>
            </a:pPr>
            <a:endParaRPr lang="en-US" dirty="0"/>
          </a:p>
          <a:p>
            <a:pPr marL="550926" indent="-514350">
              <a:buFont typeface="+mj-lt"/>
              <a:buAutoNum type="arabicPeriod" startAt="5"/>
            </a:pPr>
            <a:r>
              <a:rPr lang="en-US" dirty="0"/>
              <a:t>Respect the integrity of the photographic moment.</a:t>
            </a:r>
          </a:p>
          <a:p>
            <a:pPr marL="550926" indent="-514350">
              <a:buFont typeface="+mj-lt"/>
              <a:buAutoNum type="arabicPeriod" startAt="5"/>
            </a:pPr>
            <a:endParaRPr lang="en-US" dirty="0" smtClean="0"/>
          </a:p>
          <a:p>
            <a:pPr marL="550926" indent="-514350">
              <a:buFont typeface="+mj-lt"/>
              <a:buAutoNum type="arabicPeriod" startAt="5"/>
            </a:pPr>
            <a:r>
              <a:rPr lang="en-US" dirty="0" smtClean="0"/>
              <a:t>Strive </a:t>
            </a:r>
            <a:r>
              <a:rPr lang="en-US" dirty="0"/>
              <a:t>by example and influence to maintain the spirit and high standards expressed in this code. When confronted with situations in which the proper action is not clear, seek the counsel of those who exhibit the highest standards of the profession. Visual journalists should continuously study their craft and the ethics that guide it.</a:t>
            </a:r>
          </a:p>
          <a:p>
            <a:pPr marL="36576" indent="0">
              <a:buNone/>
            </a:pPr>
            <a:endParaRPr lang="en-US" dirty="0" smtClean="0"/>
          </a:p>
          <a:p>
            <a:pPr marL="36576" indent="0">
              <a:buNone/>
            </a:pPr>
            <a:r>
              <a:rPr lang="en-US" dirty="0" smtClean="0"/>
              <a:t>See preamble and </a:t>
            </a:r>
            <a:r>
              <a:rPr lang="en-US" dirty="0"/>
              <a:t>code at https://nppa.org/code-ethics  </a:t>
            </a:r>
          </a:p>
          <a:p>
            <a:endParaRPr lang="en-US" dirty="0"/>
          </a:p>
          <a:p>
            <a:endParaRPr lang="en-US" dirty="0"/>
          </a:p>
        </p:txBody>
      </p:sp>
    </p:spTree>
    <p:extLst>
      <p:ext uri="{BB962C8B-B14F-4D97-AF65-F5344CB8AC3E}">
        <p14:creationId xmlns:p14="http://schemas.microsoft.com/office/powerpoint/2010/main" val="36309194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638"/>
            <a:ext cx="7467600" cy="1143000"/>
          </a:xfrm>
        </p:spPr>
        <p:txBody>
          <a:bodyPr>
            <a:normAutofit fontScale="90000"/>
          </a:bodyPr>
          <a:lstStyle/>
          <a:p>
            <a:pPr algn="ct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solidFill>
                  <a:schemeClr val="accent2"/>
                </a:solidFill>
              </a:rPr>
              <a:t>EITN Presentation</a:t>
            </a:r>
            <a:endParaRPr lang="en-US" dirty="0">
              <a:solidFill>
                <a:schemeClr val="accent2"/>
              </a:solidFill>
            </a:endParaRPr>
          </a:p>
        </p:txBody>
      </p:sp>
    </p:spTree>
    <p:extLst>
      <p:ext uri="{BB962C8B-B14F-4D97-AF65-F5344CB8AC3E}">
        <p14:creationId xmlns:p14="http://schemas.microsoft.com/office/powerpoint/2010/main" val="1995313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Ethics of Photo and Video </a:t>
            </a:r>
            <a:r>
              <a:rPr lang="en-US" dirty="0" smtClean="0"/>
              <a:t>Journalism: History and evolution  </a:t>
            </a:r>
            <a:endParaRPr lang="en-US" dirty="0"/>
          </a:p>
        </p:txBody>
      </p:sp>
      <p:sp>
        <p:nvSpPr>
          <p:cNvPr id="3" name="Content Placeholder 2"/>
          <p:cNvSpPr>
            <a:spLocks noGrp="1"/>
          </p:cNvSpPr>
          <p:nvPr>
            <p:ph idx="1"/>
          </p:nvPr>
        </p:nvSpPr>
        <p:spPr>
          <a:xfrm>
            <a:off x="304800" y="1600200"/>
            <a:ext cx="7620000" cy="5257800"/>
          </a:xfrm>
        </p:spPr>
        <p:txBody>
          <a:bodyPr/>
          <a:lstStyle/>
          <a:p>
            <a:r>
              <a:rPr lang="en-US" dirty="0" smtClean="0"/>
              <a:t>Civil War imagery -1860s</a:t>
            </a:r>
          </a:p>
          <a:p>
            <a:pPr lvl="1"/>
            <a:r>
              <a:rPr lang="en-US" dirty="0" smtClean="0"/>
              <a:t>Exercise of First Amendment</a:t>
            </a:r>
          </a:p>
          <a:p>
            <a:pPr lvl="1"/>
            <a:r>
              <a:rPr lang="en-US" dirty="0" smtClean="0"/>
              <a:t>Stolen images/yellow journalism &amp; the Right to Privacy debate-19</a:t>
            </a:r>
            <a:r>
              <a:rPr lang="en-US" baseline="30000" dirty="0" smtClean="0"/>
              <a:t>th</a:t>
            </a:r>
            <a:r>
              <a:rPr lang="en-US" dirty="0" smtClean="0"/>
              <a:t> century</a:t>
            </a:r>
          </a:p>
          <a:p>
            <a:pPr lvl="2"/>
            <a:r>
              <a:rPr lang="en-US" dirty="0" smtClean="0"/>
              <a:t>Misappropriation suits </a:t>
            </a:r>
          </a:p>
          <a:p>
            <a:pPr lvl="1"/>
            <a:r>
              <a:rPr lang="en-US" dirty="0" smtClean="0"/>
              <a:t>McLuhan (1964)-Technology can be regarded as weapons  </a:t>
            </a:r>
          </a:p>
          <a:p>
            <a:pPr lvl="1"/>
            <a:endParaRPr lang="en-US" dirty="0" smtClean="0"/>
          </a:p>
          <a:p>
            <a:pPr marL="448056" lvl="1" indent="0">
              <a:buNone/>
            </a:pPr>
            <a:endParaRPr lang="en-US" dirty="0" smtClean="0"/>
          </a:p>
          <a:p>
            <a:endParaRPr lang="en-US" dirty="0" smtClean="0"/>
          </a:p>
          <a:p>
            <a:r>
              <a:rPr lang="en-US" sz="1200" dirty="0" smtClean="0"/>
              <a:t>L: Abc.net.au</a:t>
            </a:r>
          </a:p>
          <a:p>
            <a:r>
              <a:rPr lang="en-US" sz="1200" dirty="0" smtClean="0"/>
              <a:t>R: theguardian.com</a:t>
            </a:r>
            <a:endParaRPr lang="en-US" sz="1200"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2623" y="4825297"/>
            <a:ext cx="1847850" cy="1933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799" y="4819228"/>
            <a:ext cx="1838325" cy="19396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867465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Citizens as photojournalists  </a:t>
            </a:r>
            <a:endParaRPr lang="en-US" dirty="0"/>
          </a:p>
        </p:txBody>
      </p:sp>
      <p:sp>
        <p:nvSpPr>
          <p:cNvPr id="3" name="Content Placeholder 2"/>
          <p:cNvSpPr>
            <a:spLocks noGrp="1"/>
          </p:cNvSpPr>
          <p:nvPr>
            <p:ph idx="1"/>
          </p:nvPr>
        </p:nvSpPr>
        <p:spPr>
          <a:xfrm>
            <a:off x="457200" y="1600200"/>
            <a:ext cx="8077200" cy="4953000"/>
          </a:xfrm>
        </p:spPr>
        <p:txBody>
          <a:bodyPr>
            <a:normAutofit fontScale="92500" lnSpcReduction="20000"/>
          </a:bodyPr>
          <a:lstStyle/>
          <a:p>
            <a:r>
              <a:rPr lang="en-US" dirty="0" smtClean="0"/>
              <a:t>Citizen journalists are widespread </a:t>
            </a:r>
          </a:p>
          <a:p>
            <a:r>
              <a:rPr lang="en-US" dirty="0" smtClean="0"/>
              <a:t>Cell phone photography and social media have provided rapid news.</a:t>
            </a:r>
          </a:p>
          <a:p>
            <a:r>
              <a:rPr lang="en-US" dirty="0" smtClean="0"/>
              <a:t>Questions: shoot&gt;post-go live-trust</a:t>
            </a:r>
          </a:p>
          <a:p>
            <a:r>
              <a:rPr lang="en-US" dirty="0" smtClean="0"/>
              <a:t>The Rodney King beating was captured on amateur video and set off riots in LA and citizen recordings.  </a:t>
            </a:r>
          </a:p>
          <a:p>
            <a:endParaRPr lang="en-US" dirty="0"/>
          </a:p>
          <a:p>
            <a:endParaRPr lang="en-US" dirty="0" smtClean="0"/>
          </a:p>
          <a:p>
            <a:endParaRPr lang="en-US" dirty="0"/>
          </a:p>
          <a:p>
            <a:endParaRPr lang="en-US" dirty="0" smtClean="0"/>
          </a:p>
          <a:p>
            <a:pPr marL="36576" indent="0">
              <a:buNone/>
            </a:pPr>
            <a:r>
              <a:rPr lang="en-US" sz="1200" dirty="0" smtClean="0"/>
              <a:t>Images: abc7.com; latimes.com</a:t>
            </a:r>
            <a:endParaRPr lang="en-US" sz="1200"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4343400"/>
            <a:ext cx="2847975"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4327890"/>
            <a:ext cx="28575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100189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Citizens as photojournalists </a:t>
            </a:r>
          </a:p>
        </p:txBody>
      </p:sp>
      <p:sp>
        <p:nvSpPr>
          <p:cNvPr id="3" name="Content Placeholder 2"/>
          <p:cNvSpPr>
            <a:spLocks noGrp="1"/>
          </p:cNvSpPr>
          <p:nvPr>
            <p:ph idx="1"/>
          </p:nvPr>
        </p:nvSpPr>
        <p:spPr/>
        <p:txBody>
          <a:bodyPr>
            <a:normAutofit lnSpcReduction="10000"/>
          </a:bodyPr>
          <a:lstStyle/>
          <a:p>
            <a:r>
              <a:rPr lang="en-US" dirty="0" smtClean="0"/>
              <a:t>London bombings-2005</a:t>
            </a:r>
          </a:p>
          <a:p>
            <a:endParaRPr lang="en-US" dirty="0"/>
          </a:p>
          <a:p>
            <a:endParaRPr lang="en-US" dirty="0" smtClean="0"/>
          </a:p>
          <a:p>
            <a:endParaRPr lang="en-US" dirty="0"/>
          </a:p>
          <a:p>
            <a:endParaRPr lang="en-US" dirty="0" smtClean="0"/>
          </a:p>
          <a:p>
            <a:r>
              <a:rPr lang="en-US" dirty="0" smtClean="0"/>
              <a:t>Open source journalism emerged.</a:t>
            </a:r>
          </a:p>
          <a:p>
            <a:endParaRPr lang="en-US" dirty="0" smtClean="0"/>
          </a:p>
          <a:p>
            <a:endParaRPr lang="en-US" dirty="0"/>
          </a:p>
          <a:p>
            <a:pPr marL="36576" indent="0">
              <a:buNone/>
            </a:pPr>
            <a:r>
              <a:rPr lang="en-US" sz="1200" dirty="0" smtClean="0"/>
              <a:t>Images: bbc.com; theconversation.com</a:t>
            </a:r>
          </a:p>
          <a:p>
            <a:pPr marL="36576" indent="0">
              <a:buNone/>
            </a:pPr>
            <a:endParaRPr lang="en-US"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1913" y="2507857"/>
            <a:ext cx="28575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431657"/>
            <a:ext cx="2609850"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513063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Ethics of Photo and Video Journalism </a:t>
            </a:r>
            <a:endParaRPr lang="en-US" dirty="0"/>
          </a:p>
        </p:txBody>
      </p:sp>
      <p:sp>
        <p:nvSpPr>
          <p:cNvPr id="3" name="Content Placeholder 2"/>
          <p:cNvSpPr>
            <a:spLocks noGrp="1"/>
          </p:cNvSpPr>
          <p:nvPr>
            <p:ph idx="1"/>
          </p:nvPr>
        </p:nvSpPr>
        <p:spPr>
          <a:xfrm>
            <a:off x="457200" y="1600200"/>
            <a:ext cx="8229600" cy="4525963"/>
          </a:xfrm>
        </p:spPr>
        <p:txBody>
          <a:bodyPr>
            <a:normAutofit lnSpcReduction="10000"/>
          </a:bodyPr>
          <a:lstStyle/>
          <a:p>
            <a:r>
              <a:rPr lang="en-US" dirty="0" smtClean="0"/>
              <a:t>Ethical </a:t>
            </a:r>
            <a:r>
              <a:rPr lang="en-US" dirty="0"/>
              <a:t>issues </a:t>
            </a:r>
            <a:r>
              <a:rPr lang="en-US" dirty="0" smtClean="0"/>
              <a:t>affect </a:t>
            </a:r>
            <a:r>
              <a:rPr lang="en-US" dirty="0"/>
              <a:t>professionals in visual communication fields. </a:t>
            </a:r>
            <a:endParaRPr lang="en-US" dirty="0" smtClean="0"/>
          </a:p>
          <a:p>
            <a:endParaRPr lang="en-US" dirty="0"/>
          </a:p>
          <a:p>
            <a:r>
              <a:rPr lang="en-US" dirty="0" smtClean="0"/>
              <a:t>New </a:t>
            </a:r>
            <a:r>
              <a:rPr lang="en-US" dirty="0"/>
              <a:t>technology </a:t>
            </a:r>
            <a:r>
              <a:rPr lang="en-US" dirty="0" smtClean="0"/>
              <a:t>influences news </a:t>
            </a:r>
            <a:r>
              <a:rPr lang="en-US" dirty="0"/>
              <a:t>photographers and graphic designers. </a:t>
            </a:r>
            <a:endParaRPr lang="en-US" dirty="0" smtClean="0"/>
          </a:p>
          <a:p>
            <a:pPr marL="36576" indent="0">
              <a:buNone/>
            </a:pPr>
            <a:endParaRPr lang="en-US" dirty="0" smtClean="0"/>
          </a:p>
          <a:p>
            <a:r>
              <a:rPr lang="en-US" dirty="0" smtClean="0"/>
              <a:t>Do different standards </a:t>
            </a:r>
            <a:r>
              <a:rPr lang="en-US" dirty="0"/>
              <a:t>and assumptions </a:t>
            </a:r>
            <a:r>
              <a:rPr lang="en-US" dirty="0" smtClean="0"/>
              <a:t>in </a:t>
            </a:r>
            <a:r>
              <a:rPr lang="en-US" dirty="0"/>
              <a:t>the news business </a:t>
            </a:r>
            <a:r>
              <a:rPr lang="en-US" dirty="0" smtClean="0"/>
              <a:t>apply to those </a:t>
            </a:r>
            <a:r>
              <a:rPr lang="en-US" dirty="0"/>
              <a:t>in advertising or public </a:t>
            </a:r>
            <a:r>
              <a:rPr lang="en-US" dirty="0" smtClean="0"/>
              <a:t>relations?</a:t>
            </a:r>
          </a:p>
          <a:p>
            <a:pPr marL="36576" indent="0">
              <a:buNone/>
            </a:pPr>
            <a:r>
              <a:rPr lang="en-US" sz="1300" dirty="0" smtClean="0"/>
              <a:t>Image: thomsonfoundation.org </a:t>
            </a:r>
            <a:endParaRPr lang="en-US" sz="1300" dirty="0"/>
          </a:p>
          <a:p>
            <a:endParaRPr lang="en-US" dirty="0"/>
          </a:p>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46529"/>
            <a:ext cx="2057400" cy="1401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333059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The Ethics of Photo &amp; Video  Journalism  </a:t>
            </a:r>
            <a:endParaRPr lang="en-US" sz="3200" dirty="0"/>
          </a:p>
        </p:txBody>
      </p:sp>
      <p:sp>
        <p:nvSpPr>
          <p:cNvPr id="3" name="Content Placeholder 2"/>
          <p:cNvSpPr>
            <a:spLocks noGrp="1"/>
          </p:cNvSpPr>
          <p:nvPr>
            <p:ph idx="1"/>
          </p:nvPr>
        </p:nvSpPr>
        <p:spPr>
          <a:xfrm>
            <a:off x="457200" y="1600200"/>
            <a:ext cx="8305800" cy="4525963"/>
          </a:xfrm>
        </p:spPr>
        <p:txBody>
          <a:bodyPr>
            <a:normAutofit/>
          </a:bodyPr>
          <a:lstStyle/>
          <a:p>
            <a:r>
              <a:rPr lang="en-US" dirty="0"/>
              <a:t>Technology has provided </a:t>
            </a:r>
            <a:r>
              <a:rPr lang="en-US" dirty="0" smtClean="0"/>
              <a:t>significant opportunities </a:t>
            </a:r>
            <a:r>
              <a:rPr lang="en-US" dirty="0"/>
              <a:t>for those in </a:t>
            </a:r>
            <a:r>
              <a:rPr lang="en-US" dirty="0" smtClean="0"/>
              <a:t>visual communication  fields.</a:t>
            </a:r>
          </a:p>
          <a:p>
            <a:endParaRPr lang="en-US" dirty="0"/>
          </a:p>
          <a:p>
            <a:r>
              <a:rPr lang="en-US" dirty="0" smtClean="0"/>
              <a:t>Ethical concerns have also arisen in relation to manipulation of images. </a:t>
            </a:r>
          </a:p>
          <a:p>
            <a:endParaRPr lang="en-US" dirty="0"/>
          </a:p>
          <a:p>
            <a:pPr marL="36576" indent="0">
              <a:buNone/>
            </a:pPr>
            <a:endParaRPr lang="en-US" dirty="0" smtClean="0"/>
          </a:p>
          <a:p>
            <a:pPr marL="36576" indent="0">
              <a:buNone/>
            </a:pPr>
            <a:r>
              <a:rPr lang="en-US" sz="1300" dirty="0" smtClean="0"/>
              <a:t>Image: nppa.org</a:t>
            </a:r>
            <a:endParaRPr lang="en-US" sz="1300" dirty="0"/>
          </a:p>
          <a:p>
            <a:endParaRPr lang="en-US" dirty="0"/>
          </a:p>
          <a:p>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5200" y="152401"/>
            <a:ext cx="1760341" cy="1219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866452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The Ethics of Photo &amp; Video  Journalism </a:t>
            </a:r>
          </a:p>
        </p:txBody>
      </p:sp>
      <p:sp>
        <p:nvSpPr>
          <p:cNvPr id="3" name="Content Placeholder 2"/>
          <p:cNvSpPr>
            <a:spLocks noGrp="1"/>
          </p:cNvSpPr>
          <p:nvPr>
            <p:ph idx="1"/>
          </p:nvPr>
        </p:nvSpPr>
        <p:spPr>
          <a:xfrm>
            <a:off x="457200" y="1600200"/>
            <a:ext cx="7467600" cy="4876800"/>
          </a:xfrm>
        </p:spPr>
        <p:txBody>
          <a:bodyPr>
            <a:normAutofit/>
          </a:bodyPr>
          <a:lstStyle/>
          <a:p>
            <a:r>
              <a:rPr lang="en-US" sz="2400" dirty="0"/>
              <a:t>In the past, it was assumed that the camera never lied and that a photograph or videotape could be believed as an accurate record </a:t>
            </a:r>
            <a:r>
              <a:rPr lang="en-US" dirty="0"/>
              <a:t>of events. </a:t>
            </a:r>
          </a:p>
          <a:p>
            <a:endParaRPr lang="en-US" dirty="0"/>
          </a:p>
          <a:p>
            <a:endParaRPr lang="en-US" dirty="0" smtClean="0"/>
          </a:p>
          <a:p>
            <a:endParaRPr lang="en-US" sz="2400" dirty="0" smtClean="0"/>
          </a:p>
          <a:p>
            <a:r>
              <a:rPr lang="en-US" sz="2400" dirty="0" smtClean="0"/>
              <a:t>Today</a:t>
            </a:r>
            <a:r>
              <a:rPr lang="en-US" sz="2400" dirty="0"/>
              <a:t>, software such as Photoshop has made it possible for manipulated images to appear real thus arousing concern and excitement simultaneously. </a:t>
            </a:r>
            <a:endParaRPr lang="en-US" sz="2400" dirty="0" smtClean="0"/>
          </a:p>
          <a:p>
            <a:pPr marL="36576" indent="0">
              <a:buNone/>
            </a:pPr>
            <a:r>
              <a:rPr lang="en-US" sz="1200" dirty="0" smtClean="0"/>
              <a:t>Image: fstoppers.com</a:t>
            </a:r>
            <a:endParaRPr lang="en-US" sz="1200" dirty="0"/>
          </a:p>
          <a:p>
            <a:endParaRPr lang="en-US" sz="1200"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2833561"/>
            <a:ext cx="2828925" cy="1619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755504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The Ethics of Photo &amp; Video  Journalism </a:t>
            </a:r>
          </a:p>
        </p:txBody>
      </p:sp>
      <p:sp>
        <p:nvSpPr>
          <p:cNvPr id="3" name="Content Placeholder 2"/>
          <p:cNvSpPr>
            <a:spLocks noGrp="1"/>
          </p:cNvSpPr>
          <p:nvPr>
            <p:ph idx="1"/>
          </p:nvPr>
        </p:nvSpPr>
        <p:spPr/>
        <p:txBody>
          <a:bodyPr>
            <a:normAutofit/>
          </a:bodyPr>
          <a:lstStyle/>
          <a:p>
            <a:r>
              <a:rPr lang="en-US" dirty="0" smtClean="0"/>
              <a:t>There </a:t>
            </a:r>
            <a:r>
              <a:rPr lang="en-US" dirty="0"/>
              <a:t>are two ways to look at visual images: </a:t>
            </a:r>
            <a:endParaRPr lang="en-US" dirty="0" smtClean="0"/>
          </a:p>
          <a:p>
            <a:pPr lvl="1"/>
            <a:r>
              <a:rPr lang="en-US" dirty="0" smtClean="0"/>
              <a:t>as </a:t>
            </a:r>
            <a:r>
              <a:rPr lang="en-US" dirty="0"/>
              <a:t>a “window,” in which the photographer or videographer captures the moment with no attempts to alter it</a:t>
            </a:r>
            <a:r>
              <a:rPr lang="en-US" dirty="0" smtClean="0"/>
              <a:t>.</a:t>
            </a:r>
          </a:p>
          <a:p>
            <a:pPr lvl="1"/>
            <a:endParaRPr lang="en-US" dirty="0"/>
          </a:p>
          <a:p>
            <a:pPr lvl="1"/>
            <a:endParaRPr lang="en-US" dirty="0" smtClean="0"/>
          </a:p>
          <a:p>
            <a:pPr lvl="1"/>
            <a:endParaRPr lang="en-US" dirty="0"/>
          </a:p>
          <a:p>
            <a:pPr lvl="1"/>
            <a:endParaRPr lang="en-US" dirty="0" smtClean="0"/>
          </a:p>
          <a:p>
            <a:pPr marL="448056" lvl="1" indent="0">
              <a:buNone/>
            </a:pPr>
            <a:r>
              <a:rPr lang="en-US" sz="1200" dirty="0" smtClean="0"/>
              <a:t>Image: spokeandco.co.uk </a:t>
            </a:r>
          </a:p>
          <a:p>
            <a:pPr lvl="1"/>
            <a:endParaRPr lang="en-US" dirty="0"/>
          </a:p>
          <a:p>
            <a:pPr lvl="1"/>
            <a:endParaRPr lang="en-US" dirty="0" smtClean="0"/>
          </a:p>
          <a:p>
            <a:pPr lvl="1"/>
            <a:endParaRPr lang="en-US" dirty="0"/>
          </a:p>
          <a:p>
            <a:pPr marL="448056" lvl="1" indent="0">
              <a:buNone/>
            </a:pPr>
            <a:endParaRPr lang="en-US" sz="1200" dirty="0" smtClean="0"/>
          </a:p>
          <a:p>
            <a:pPr marL="448056" lvl="1" indent="0">
              <a:buNone/>
            </a:pPr>
            <a:endParaRPr lang="en-US" sz="1200" dirty="0"/>
          </a:p>
          <a:p>
            <a:endParaRPr lang="en-US" dirty="0"/>
          </a:p>
          <a:p>
            <a:endParaRPr lang="en-US" dirty="0"/>
          </a:p>
          <a:p>
            <a:pPr marL="36576" indent="0">
              <a:buNone/>
            </a:pPr>
            <a:endParaRPr lang="en-US" dirty="0"/>
          </a:p>
        </p:txBody>
      </p:sp>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3598258"/>
            <a:ext cx="1857375" cy="2466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77039280"/>
      </p:ext>
    </p:extLst>
  </p:cSld>
  <p:clrMapOvr>
    <a:masterClrMapping/>
  </p:clrMapOvr>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7C0D085-A83C-4050-8ED6-526778394113}"/>
</file>

<file path=customXml/itemProps2.xml><?xml version="1.0" encoding="utf-8"?>
<ds:datastoreItem xmlns:ds="http://schemas.openxmlformats.org/officeDocument/2006/customXml" ds:itemID="{903CDB5F-C4A7-4BF9-A393-5374DA9AEB56}"/>
</file>

<file path=docProps/app.xml><?xml version="1.0" encoding="utf-8"?>
<Properties xmlns="http://schemas.openxmlformats.org/officeDocument/2006/extended-properties" xmlns:vt="http://schemas.openxmlformats.org/officeDocument/2006/docPropsVTypes">
  <Template>Technic</Template>
  <TotalTime>15009</TotalTime>
  <Words>1271</Words>
  <Application>Microsoft Office PowerPoint</Application>
  <PresentationFormat>On-screen Show (4:3)</PresentationFormat>
  <Paragraphs>179</Paragraphs>
  <Slides>25</Slides>
  <Notes>3</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Technic</vt:lpstr>
      <vt:lpstr>Photo journalism </vt:lpstr>
      <vt:lpstr>Today’s Readings </vt:lpstr>
      <vt:lpstr>The Ethics of Photo and Video Journalism: History and evolution  </vt:lpstr>
      <vt:lpstr>Citizens as photojournalists  </vt:lpstr>
      <vt:lpstr>Citizens as photojournalists </vt:lpstr>
      <vt:lpstr>The Ethics of Photo and Video Journalism </vt:lpstr>
      <vt:lpstr>The Ethics of Photo &amp; Video  Journalism  </vt:lpstr>
      <vt:lpstr>The Ethics of Photo &amp; Video  Journalism </vt:lpstr>
      <vt:lpstr>The Ethics of Photo &amp; Video  Journalism </vt:lpstr>
      <vt:lpstr>The Ethics of Photo &amp; Video  Journalism </vt:lpstr>
      <vt:lpstr>The Ethics of Photo &amp; Video  Journalism </vt:lpstr>
      <vt:lpstr>The Ethics of Photo &amp; Video  Journalism </vt:lpstr>
      <vt:lpstr>The Ethics of Photo &amp; Video  Journalism </vt:lpstr>
      <vt:lpstr>The Ethics of Photo &amp; Video  Journalism </vt:lpstr>
      <vt:lpstr>Electronic Manipulation </vt:lpstr>
      <vt:lpstr> Eyewash, Aesthetics &amp; Ethics </vt:lpstr>
      <vt:lpstr>Bryant’s Checklist p.256</vt:lpstr>
      <vt:lpstr>Bovee’s six Means&gt;Ends questions (p.258) </vt:lpstr>
      <vt:lpstr>NPAA Code of Ethics </vt:lpstr>
      <vt:lpstr>NPAA Code of Ethics  </vt:lpstr>
      <vt:lpstr>NPAA Code of Ethics </vt:lpstr>
      <vt:lpstr>NPA Code of Ethics </vt:lpstr>
      <vt:lpstr>Ideally, visual journalists should: </vt:lpstr>
      <vt:lpstr>Ideally, visual journalists should: </vt:lpstr>
      <vt:lpstr>        EITN Presentation</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law is made and Judicial Review</dc:title>
  <dc:creator>HP</dc:creator>
  <cp:lastModifiedBy>HP</cp:lastModifiedBy>
  <cp:revision>74</cp:revision>
  <dcterms:created xsi:type="dcterms:W3CDTF">2021-01-12T21:35:14Z</dcterms:created>
  <dcterms:modified xsi:type="dcterms:W3CDTF">2023-05-10T19:01:32Z</dcterms:modified>
</cp:coreProperties>
</file>