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sldIdLst>
    <p:sldId id="258" r:id="rId2"/>
    <p:sldId id="256" r:id="rId3"/>
    <p:sldId id="257" r:id="rId4"/>
    <p:sldId id="259" r:id="rId5"/>
    <p:sldId id="273" r:id="rId6"/>
    <p:sldId id="260" r:id="rId7"/>
    <p:sldId id="261" r:id="rId8"/>
    <p:sldId id="274" r:id="rId9"/>
    <p:sldId id="262" r:id="rId10"/>
    <p:sldId id="263" r:id="rId11"/>
    <p:sldId id="264" r:id="rId12"/>
    <p:sldId id="265" r:id="rId13"/>
    <p:sldId id="266" r:id="rId14"/>
    <p:sldId id="267" r:id="rId15"/>
    <p:sldId id="275" r:id="rId16"/>
    <p:sldId id="268" r:id="rId17"/>
    <p:sldId id="276" r:id="rId18"/>
    <p:sldId id="278" r:id="rId19"/>
    <p:sldId id="277" r:id="rId20"/>
    <p:sldId id="279" r:id="rId21"/>
    <p:sldId id="280" r:id="rId22"/>
    <p:sldId id="269" r:id="rId23"/>
    <p:sldId id="281" r:id="rId24"/>
    <p:sldId id="283" r:id="rId25"/>
    <p:sldId id="282" r:id="rId26"/>
    <p:sldId id="270" r:id="rId27"/>
    <p:sldId id="284" r:id="rId28"/>
    <p:sldId id="271" r:id="rId29"/>
    <p:sldId id="286" r:id="rId30"/>
    <p:sldId id="285" r:id="rId31"/>
    <p:sldId id="287" r:id="rId32"/>
    <p:sldId id="27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E0E4AF-AFFF-68C9-1499-1EC866883463}" v="2" dt="2021-01-13T13:42:10.8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944" y="-3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yn Walcott" userId="S::cwalcot4@kennesaw.edu::3ca418ca-d5d3-4b5b-be2d-81105af7511c" providerId="AD" clId="Web-{DEE0E4AF-AFFF-68C9-1499-1EC866883463}"/>
    <pc:docChg chg="modSld">
      <pc:chgData name="Carolyn Walcott" userId="S::cwalcot4@kennesaw.edu::3ca418ca-d5d3-4b5b-be2d-81105af7511c" providerId="AD" clId="Web-{DEE0E4AF-AFFF-68C9-1499-1EC866883463}" dt="2021-01-13T13:42:10.882" v="1"/>
      <pc:docMkLst>
        <pc:docMk/>
      </pc:docMkLst>
      <pc:sldChg chg="delSp modSp">
        <pc:chgData name="Carolyn Walcott" userId="S::cwalcot4@kennesaw.edu::3ca418ca-d5d3-4b5b-be2d-81105af7511c" providerId="AD" clId="Web-{DEE0E4AF-AFFF-68C9-1499-1EC866883463}" dt="2021-01-13T13:42:10.882" v="1"/>
        <pc:sldMkLst>
          <pc:docMk/>
          <pc:sldMk cId="2918215818" sldId="267"/>
        </pc:sldMkLst>
        <pc:picChg chg="del mod">
          <ac:chgData name="Carolyn Walcott" userId="S::cwalcot4@kennesaw.edu::3ca418ca-d5d3-4b5b-be2d-81105af7511c" providerId="AD" clId="Web-{DEE0E4AF-AFFF-68C9-1499-1EC866883463}" dt="2021-01-13T13:42:10.882" v="1"/>
          <ac:picMkLst>
            <pc:docMk/>
            <pc:sldMk cId="2918215818" sldId="267"/>
            <ac:picMk id="717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1/16/2023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DFA8C0-2EEC-4D78-B0DC-A4391390C3C0}" type="slidenum">
              <a:rPr lang="en-US" smtClean="0"/>
              <a:t>2</a:t>
            </a:fld>
            <a:endParaRPr lang="en-US"/>
          </a:p>
        </p:txBody>
      </p:sp>
    </p:spTree>
    <p:extLst>
      <p:ext uri="{BB962C8B-B14F-4D97-AF65-F5344CB8AC3E}">
        <p14:creationId xmlns:p14="http://schemas.microsoft.com/office/powerpoint/2010/main" val="18771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1/16/2023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1/16/2023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1/16/2023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1/16/2023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1/16/2023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oyez.org/cases/1940-1955/347us483" TargetMode="External"/><Relationship Id="rId2" Type="http://schemas.openxmlformats.org/officeDocument/2006/relationships/hyperlink" Target="https://www.oyez.org/cases/1971/70-18"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How law is made and Judicial Review </a:t>
            </a:r>
          </a:p>
        </p:txBody>
      </p:sp>
      <p:sp>
        <p:nvSpPr>
          <p:cNvPr id="5" name="Subtitle 4"/>
          <p:cNvSpPr>
            <a:spLocks noGrp="1"/>
          </p:cNvSpPr>
          <p:nvPr>
            <p:ph type="subTitle" idx="1"/>
          </p:nvPr>
        </p:nvSpPr>
        <p:spPr>
          <a:xfrm>
            <a:off x="547687" y="5410200"/>
            <a:ext cx="7772400" cy="332232"/>
          </a:xfrm>
        </p:spPr>
        <p:txBody>
          <a:bodyPr>
            <a:normAutofit/>
          </a:bodyPr>
          <a:lstStyle/>
          <a:p>
            <a:r>
              <a:rPr lang="en-US" dirty="0" smtClean="0"/>
              <a:t>Week 2</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57200"/>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lstStyle/>
          <a:p>
            <a:r>
              <a:rPr lang="en-US"/>
              <a:t>Most federal court of appeals rulings are handed down by a </a:t>
            </a:r>
            <a:r>
              <a:rPr lang="en-US" u="sng"/>
              <a:t>three-judge panel</a:t>
            </a:r>
            <a:r>
              <a:rPr lang="en-US"/>
              <a:t>, but courts sometimes review important cases </a:t>
            </a:r>
            <a:r>
              <a:rPr lang="en-US" u="sng"/>
              <a:t>en banc</a:t>
            </a:r>
            <a:r>
              <a:rPr lang="en-US"/>
              <a:t>, that is, </a:t>
            </a:r>
            <a:r>
              <a:rPr lang="en-US" u="sng"/>
              <a:t>all judges in a circuit rule on a case</a:t>
            </a:r>
            <a:r>
              <a:rPr lang="en-US"/>
              <a:t>. </a:t>
            </a:r>
          </a:p>
          <a:p>
            <a:endParaRPr lang="en-US"/>
          </a:p>
          <a:p>
            <a:r>
              <a:rPr lang="en-US"/>
              <a:t>Majority opinions of a court of appeal establish </a:t>
            </a:r>
            <a:r>
              <a:rPr lang="en-US" u="sng"/>
              <a:t>binding precedent </a:t>
            </a:r>
            <a:r>
              <a:rPr lang="en-US"/>
              <a:t>within the court’s jurisdiction.</a:t>
            </a:r>
          </a:p>
        </p:txBody>
      </p:sp>
    </p:spTree>
    <p:extLst>
      <p:ext uri="{BB962C8B-B14F-4D97-AF65-F5344CB8AC3E}">
        <p14:creationId xmlns:p14="http://schemas.microsoft.com/office/powerpoint/2010/main" val="4000262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lstStyle/>
          <a:p>
            <a:r>
              <a:rPr lang="en-US" dirty="0"/>
              <a:t>Appeals courts can </a:t>
            </a:r>
            <a:r>
              <a:rPr lang="en-US" u="sng" dirty="0"/>
              <a:t>affirm, reverse, or remand the decision of the lower court</a:t>
            </a:r>
            <a:r>
              <a:rPr lang="en-US" dirty="0"/>
              <a:t>.</a:t>
            </a:r>
          </a:p>
          <a:p>
            <a:pPr marL="36576" indent="0">
              <a:buNone/>
            </a:pPr>
            <a:endParaRPr lang="en-US" dirty="0"/>
          </a:p>
          <a:p>
            <a:r>
              <a:rPr lang="en-US" dirty="0"/>
              <a:t> Individual judges may join the opinion of the court, write a </a:t>
            </a:r>
            <a:r>
              <a:rPr lang="en-US" u="sng" dirty="0"/>
              <a:t>separate concurrence </a:t>
            </a:r>
            <a:r>
              <a:rPr lang="en-US" dirty="0"/>
              <a:t>reaching the same decision but for different reasons or </a:t>
            </a:r>
            <a:r>
              <a:rPr lang="en-US" u="sng" dirty="0"/>
              <a:t>dissent</a:t>
            </a:r>
            <a:r>
              <a:rPr lang="en-US" dirty="0"/>
              <a:t> from the court’s opinion.</a:t>
            </a:r>
          </a:p>
          <a:p>
            <a:endParaRPr lang="en-US" dirty="0"/>
          </a:p>
        </p:txBody>
      </p:sp>
    </p:spTree>
    <p:extLst>
      <p:ext uri="{BB962C8B-B14F-4D97-AF65-F5344CB8AC3E}">
        <p14:creationId xmlns:p14="http://schemas.microsoft.com/office/powerpoint/2010/main" val="985376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The Supreme Court </a:t>
            </a:r>
          </a:p>
        </p:txBody>
      </p:sp>
      <p:sp>
        <p:nvSpPr>
          <p:cNvPr id="3" name="Content Placeholder 2"/>
          <p:cNvSpPr>
            <a:spLocks noGrp="1"/>
          </p:cNvSpPr>
          <p:nvPr>
            <p:ph idx="1"/>
          </p:nvPr>
        </p:nvSpPr>
        <p:spPr>
          <a:xfrm>
            <a:off x="457200" y="1600200"/>
            <a:ext cx="8458200" cy="4525963"/>
          </a:xfrm>
        </p:spPr>
        <p:txBody>
          <a:bodyPr>
            <a:normAutofit fontScale="77500" lnSpcReduction="20000"/>
          </a:bodyPr>
          <a:lstStyle/>
          <a:p>
            <a:r>
              <a:rPr lang="en-US"/>
              <a:t>The Supreme Court is the </a:t>
            </a:r>
            <a:r>
              <a:rPr lang="en-US" u="sng"/>
              <a:t>court of last resort</a:t>
            </a:r>
            <a:r>
              <a:rPr lang="en-US"/>
              <a:t>, and in most instances it has discretion to determine what cases to review. </a:t>
            </a:r>
          </a:p>
          <a:p>
            <a:endParaRPr lang="en-US"/>
          </a:p>
          <a:p>
            <a:r>
              <a:rPr lang="en-US"/>
              <a:t>The Court’s nine justices are </a:t>
            </a:r>
            <a:r>
              <a:rPr lang="en-US" u="sng"/>
              <a:t>appointed by the president and approved by the U.S. Senate and serve for life</a:t>
            </a:r>
            <a:r>
              <a:rPr lang="en-US"/>
              <a:t> or until they </a:t>
            </a:r>
            <a:r>
              <a:rPr lang="en-US" u="sng"/>
              <a:t>resign</a:t>
            </a:r>
            <a:r>
              <a:rPr lang="en-US"/>
              <a:t> or are </a:t>
            </a:r>
            <a:r>
              <a:rPr lang="en-US" u="sng"/>
              <a:t>removed through an impeachment process</a:t>
            </a:r>
            <a:r>
              <a:rPr lang="en-US"/>
              <a:t>. </a:t>
            </a:r>
          </a:p>
          <a:p>
            <a:endParaRPr lang="en-US"/>
          </a:p>
          <a:p>
            <a:r>
              <a:rPr lang="en-US"/>
              <a:t>Most cases reach the Court through a petition for certiorari. Typically the Court grants fewer than 5 percent of the writs for certiorari it receives. It reviews cases based on written legal briefs and oral arguments by the attorneys for the two sides. </a:t>
            </a:r>
          </a:p>
          <a:p>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33068"/>
            <a:ext cx="2438400" cy="1567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687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265238"/>
          </a:xfrm>
        </p:spPr>
        <p:txBody>
          <a:bodyPr>
            <a:normAutofit fontScale="90000"/>
          </a:bodyPr>
          <a:lstStyle/>
          <a:p>
            <a:r>
              <a:rPr lang="en-US" b="1"/>
              <a:t>Judicial Review -- Marbury v. Madison (1803):</a:t>
            </a:r>
            <a:r>
              <a:rPr lang="en-US"/>
              <a:t/>
            </a:r>
            <a:br>
              <a:rPr lang="en-US"/>
            </a:br>
            <a:endParaRPr lang="en-US"/>
          </a:p>
        </p:txBody>
      </p:sp>
      <p:sp>
        <p:nvSpPr>
          <p:cNvPr id="4" name="Content Placeholder 3"/>
          <p:cNvSpPr>
            <a:spLocks noGrp="1"/>
          </p:cNvSpPr>
          <p:nvPr>
            <p:ph idx="1"/>
          </p:nvPr>
        </p:nvSpPr>
        <p:spPr>
          <a:xfrm>
            <a:off x="457200" y="1600200"/>
            <a:ext cx="8229600" cy="4525963"/>
          </a:xfrm>
        </p:spPr>
        <p:txBody>
          <a:bodyPr/>
          <a:lstStyle/>
          <a:p>
            <a:r>
              <a:rPr lang="en-US"/>
              <a:t>More than 200 years ago, the U.S. Supreme Court granted itself the power to review the constitutionality of laws and government actions.</a:t>
            </a:r>
          </a:p>
        </p:txBody>
      </p:sp>
    </p:spTree>
    <p:extLst>
      <p:ext uri="{BB962C8B-B14F-4D97-AF65-F5344CB8AC3E}">
        <p14:creationId xmlns:p14="http://schemas.microsoft.com/office/powerpoint/2010/main" val="1385358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a:xfrm>
            <a:off x="457200" y="1371600"/>
            <a:ext cx="8305800" cy="5257800"/>
          </a:xfrm>
        </p:spPr>
        <p:txBody>
          <a:bodyPr>
            <a:normAutofit/>
          </a:bodyPr>
          <a:lstStyle/>
          <a:p>
            <a:endParaRPr lang="en-US"/>
          </a:p>
          <a:p>
            <a:endParaRPr lang="en-US"/>
          </a:p>
          <a:p>
            <a:r>
              <a:rPr lang="en-US"/>
              <a:t>Thomas Jefferson defeated John Adams in the 1800 presidential election. </a:t>
            </a:r>
          </a:p>
          <a:p>
            <a:pPr marL="36576" indent="0">
              <a:buNone/>
            </a:pPr>
            <a:endParaRPr lang="en-US"/>
          </a:p>
          <a:p>
            <a:r>
              <a:rPr lang="en-US"/>
              <a:t>Before Jefferson took office on March 4, 1801, Adams and Congress passed the </a:t>
            </a:r>
            <a:r>
              <a:rPr lang="en-US" u="sng"/>
              <a:t>Judiciary Act of 1801</a:t>
            </a:r>
            <a:r>
              <a:rPr lang="en-US"/>
              <a:t>, which created new courts, added judges, and gave the president more control over appointment of judges. </a:t>
            </a:r>
          </a:p>
          <a:p>
            <a:endParaRPr lang="en-US"/>
          </a:p>
        </p:txBody>
      </p:sp>
    </p:spTree>
    <p:extLst>
      <p:ext uri="{BB962C8B-B14F-4D97-AF65-F5344CB8AC3E}">
        <p14:creationId xmlns:p14="http://schemas.microsoft.com/office/powerpoint/2010/main" val="2918215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p:txBody>
          <a:bodyPr/>
          <a:lstStyle/>
          <a:p>
            <a:r>
              <a:rPr lang="en-US"/>
              <a:t>The Act was essentially an attempt by Adams and his party to frustrate his successor, as he used the act to appoint 16 new circuit judges and 42 new justices of the peace. </a:t>
            </a:r>
          </a:p>
          <a:p>
            <a:r>
              <a:rPr lang="en-US"/>
              <a:t>The appointees were approved by the Senate, but they would not be valid until their commissions were delivered by the Secretary of State. </a:t>
            </a:r>
          </a:p>
          <a:p>
            <a:endParaRPr lang="en-US"/>
          </a:p>
          <a:p>
            <a:endParaRPr lang="en-US"/>
          </a:p>
        </p:txBody>
      </p:sp>
    </p:spTree>
    <p:extLst>
      <p:ext uri="{BB962C8B-B14F-4D97-AF65-F5344CB8AC3E}">
        <p14:creationId xmlns:p14="http://schemas.microsoft.com/office/powerpoint/2010/main" val="2192103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a:xfrm>
            <a:off x="457200" y="1600200"/>
            <a:ext cx="8153400" cy="4525963"/>
          </a:xfrm>
        </p:spPr>
        <p:txBody>
          <a:bodyPr>
            <a:normAutofit fontScale="92500" lnSpcReduction="20000"/>
          </a:bodyPr>
          <a:lstStyle/>
          <a:p>
            <a:r>
              <a:rPr lang="en-US"/>
              <a:t>William Marbury had been appointed Justice of the Peace in the District of Columbia, but his commission was not delivered. </a:t>
            </a:r>
          </a:p>
          <a:p>
            <a:endParaRPr lang="en-US"/>
          </a:p>
          <a:p>
            <a:r>
              <a:rPr lang="en-US"/>
              <a:t>Marbury petitioned the Supreme Court to compel the new Secretary of State, James Madison, to deliver the documents. </a:t>
            </a:r>
          </a:p>
          <a:p>
            <a:pPr marL="36576" indent="0">
              <a:buNone/>
            </a:pPr>
            <a:endParaRPr lang="en-US"/>
          </a:p>
          <a:p>
            <a:r>
              <a:rPr lang="en-US"/>
              <a:t>Marbury, joined by three other similarly situated appointees, petitioned for a </a:t>
            </a:r>
            <a:r>
              <a:rPr lang="en-US" u="sng"/>
              <a:t>writ of mandamus </a:t>
            </a:r>
            <a:r>
              <a:rPr lang="en-US"/>
              <a:t>compelling the delivery of the commissions.</a:t>
            </a:r>
          </a:p>
        </p:txBody>
      </p:sp>
    </p:spTree>
    <p:extLst>
      <p:ext uri="{BB962C8B-B14F-4D97-AF65-F5344CB8AC3E}">
        <p14:creationId xmlns:p14="http://schemas.microsoft.com/office/powerpoint/2010/main" val="1006316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a:xfrm>
            <a:off x="457200" y="1600200"/>
            <a:ext cx="8382000" cy="4525963"/>
          </a:xfrm>
        </p:spPr>
        <p:txBody>
          <a:bodyPr>
            <a:normAutofit fontScale="85000" lnSpcReduction="20000"/>
          </a:bodyPr>
          <a:lstStyle/>
          <a:p>
            <a:r>
              <a:rPr lang="en-US"/>
              <a:t>The Court found that Madison’s refusal to deliver the commission was illegal, but did not order Madison to hand over Marbury’s commission via </a:t>
            </a:r>
            <a:r>
              <a:rPr lang="en-US" u="sng"/>
              <a:t>writ of mandamus</a:t>
            </a:r>
            <a:r>
              <a:rPr lang="en-US"/>
              <a:t>. </a:t>
            </a:r>
          </a:p>
          <a:p>
            <a:endParaRPr lang="en-US"/>
          </a:p>
          <a:p>
            <a:r>
              <a:rPr lang="en-US"/>
              <a:t>Instead, the Court held that the provision of the </a:t>
            </a:r>
            <a:r>
              <a:rPr lang="en-US" u="sng"/>
              <a:t>Judiciary Act of 1789 </a:t>
            </a:r>
            <a:r>
              <a:rPr lang="en-US"/>
              <a:t>enabling Marbury to bring his claim to the Supreme Court was itself </a:t>
            </a:r>
            <a:r>
              <a:rPr lang="en-US" u="sng"/>
              <a:t>unconstitutional</a:t>
            </a:r>
            <a:r>
              <a:rPr lang="en-US"/>
              <a:t>, since it purported to extend the Court’s original jurisdiction beyond that which Article III, Section 2, established.</a:t>
            </a:r>
          </a:p>
          <a:p>
            <a:pPr marL="36576" indent="0">
              <a:buNone/>
            </a:pPr>
            <a:r>
              <a:rPr lang="en-US"/>
              <a:t> </a:t>
            </a:r>
          </a:p>
        </p:txBody>
      </p:sp>
    </p:spTree>
    <p:extLst>
      <p:ext uri="{BB962C8B-B14F-4D97-AF65-F5344CB8AC3E}">
        <p14:creationId xmlns:p14="http://schemas.microsoft.com/office/powerpoint/2010/main" val="1392414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p:txBody>
          <a:bodyPr>
            <a:normAutofit fontScale="92500" lnSpcReduction="10000"/>
          </a:bodyPr>
          <a:lstStyle/>
          <a:p>
            <a:r>
              <a:rPr lang="en-US"/>
              <a:t>Marshall expanded that a </a:t>
            </a:r>
            <a:r>
              <a:rPr lang="en-US" u="sng"/>
              <a:t>writ of mandamus </a:t>
            </a:r>
            <a:r>
              <a:rPr lang="en-US"/>
              <a:t>was the proper way to seek a remedy, but concluded the Court could not issue it. Marshall reasoned that the Judiciary Act of 1789 conflicted with the Constitution. </a:t>
            </a:r>
          </a:p>
          <a:p>
            <a:endParaRPr lang="en-US"/>
          </a:p>
          <a:p>
            <a:r>
              <a:rPr lang="en-US"/>
              <a:t>Congress did not have power to modify the Constitution through regular legislation because </a:t>
            </a:r>
            <a:r>
              <a:rPr lang="en-US" u="sng"/>
              <a:t>Supremacy Clause </a:t>
            </a:r>
            <a:r>
              <a:rPr lang="en-US"/>
              <a:t>places the </a:t>
            </a:r>
            <a:r>
              <a:rPr lang="en-US" u="sng"/>
              <a:t>Constitution</a:t>
            </a:r>
            <a:r>
              <a:rPr lang="en-US"/>
              <a:t> before the </a:t>
            </a:r>
            <a:r>
              <a:rPr lang="en-US" u="sng"/>
              <a:t>laws.</a:t>
            </a:r>
            <a:r>
              <a:rPr lang="en-US"/>
              <a:t> </a:t>
            </a:r>
          </a:p>
          <a:p>
            <a:endParaRPr lang="en-US"/>
          </a:p>
        </p:txBody>
      </p:sp>
    </p:spTree>
    <p:extLst>
      <p:ext uri="{BB962C8B-B14F-4D97-AF65-F5344CB8AC3E}">
        <p14:creationId xmlns:p14="http://schemas.microsoft.com/office/powerpoint/2010/main" val="3621727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p:txBody>
          <a:bodyPr>
            <a:normAutofit fontScale="92500" lnSpcReduction="10000"/>
          </a:bodyPr>
          <a:lstStyle/>
          <a:p>
            <a:r>
              <a:rPr lang="en-US"/>
              <a:t>In so holding, Marshall established the </a:t>
            </a:r>
            <a:r>
              <a:rPr lang="en-US" u="sng"/>
              <a:t>principle of judicial review, </a:t>
            </a:r>
            <a:r>
              <a:rPr lang="en-US"/>
              <a:t>i.e., the power to declare a law unconstitutional. </a:t>
            </a:r>
          </a:p>
          <a:p>
            <a:endParaRPr lang="en-US"/>
          </a:p>
          <a:p>
            <a:r>
              <a:rPr lang="en-US"/>
              <a:t>Although not explicitly stated in the Constitution, the Court said the power of judicial review was embedded in the Constitution’s </a:t>
            </a:r>
            <a:r>
              <a:rPr lang="en-US" u="sng"/>
              <a:t>balance of power </a:t>
            </a:r>
            <a:r>
              <a:rPr lang="en-US"/>
              <a:t>and was an essential means to </a:t>
            </a:r>
            <a:r>
              <a:rPr lang="en-US" u="sng"/>
              <a:t>maintain the rule of law </a:t>
            </a:r>
            <a:r>
              <a:rPr lang="en-US"/>
              <a:t>and </a:t>
            </a:r>
            <a:r>
              <a:rPr lang="en-US" u="sng"/>
              <a:t>check abuse of power </a:t>
            </a:r>
            <a:r>
              <a:rPr lang="en-US"/>
              <a:t>by the other two branches of government. </a:t>
            </a:r>
          </a:p>
          <a:p>
            <a:endParaRPr lang="en-US"/>
          </a:p>
          <a:p>
            <a:endParaRPr lang="en-US"/>
          </a:p>
        </p:txBody>
      </p:sp>
    </p:spTree>
    <p:extLst>
      <p:ext uri="{BB962C8B-B14F-4D97-AF65-F5344CB8AC3E}">
        <p14:creationId xmlns:p14="http://schemas.microsoft.com/office/powerpoint/2010/main" val="2844076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a:t>Lawmaking parameters   </a:t>
            </a:r>
          </a:p>
        </p:txBody>
      </p:sp>
      <p:sp>
        <p:nvSpPr>
          <p:cNvPr id="7" name="Content Placeholder 6"/>
          <p:cNvSpPr>
            <a:spLocks noGrp="1"/>
          </p:cNvSpPr>
          <p:nvPr>
            <p:ph idx="1"/>
          </p:nvPr>
        </p:nvSpPr>
        <p:spPr/>
        <p:txBody>
          <a:bodyPr/>
          <a:lstStyle/>
          <a:p>
            <a:r>
              <a:rPr lang="en-US"/>
              <a:t>Legal rules bind both government and residents (including citizens and non-citizens) by defining the </a:t>
            </a:r>
            <a:r>
              <a:rPr lang="en-US" u="sng"/>
              <a:t>boundaries of acceptable behavior</a:t>
            </a:r>
            <a:r>
              <a:rPr lang="en-US"/>
              <a:t>, establishing the </a:t>
            </a:r>
            <a:r>
              <a:rPr lang="en-US" u="sng"/>
              <a:t>power and range of punishment</a:t>
            </a:r>
            <a:r>
              <a:rPr lang="en-US"/>
              <a:t>, and dictating </a:t>
            </a:r>
            <a:r>
              <a:rPr lang="en-US" u="sng"/>
              <a:t>procedures </a:t>
            </a:r>
            <a:r>
              <a:rPr lang="en-US"/>
              <a:t>for </a:t>
            </a:r>
            <a:r>
              <a:rPr lang="en-US" u="sng"/>
              <a:t>creating, applying, interpreting and changing </a:t>
            </a:r>
            <a:r>
              <a:rPr lang="en-US"/>
              <a:t>the law. </a:t>
            </a:r>
          </a:p>
        </p:txBody>
      </p:sp>
    </p:spTree>
    <p:extLst>
      <p:ext uri="{BB962C8B-B14F-4D97-AF65-F5344CB8AC3E}">
        <p14:creationId xmlns:p14="http://schemas.microsoft.com/office/powerpoint/2010/main" val="19647108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p:txBody>
          <a:bodyPr>
            <a:normAutofit lnSpcReduction="10000"/>
          </a:bodyPr>
          <a:lstStyle/>
          <a:p>
            <a:r>
              <a:rPr lang="en-US"/>
              <a:t>Through judicial review, courts have the power to </a:t>
            </a:r>
            <a:r>
              <a:rPr lang="en-US" u="sng"/>
              <a:t>interpret constitutions </a:t>
            </a:r>
            <a:r>
              <a:rPr lang="en-US"/>
              <a:t>and to determine when government actions are invalid because they fail to meet constitutional requirements. </a:t>
            </a:r>
          </a:p>
          <a:p>
            <a:pPr marL="36576" indent="0">
              <a:buNone/>
            </a:pPr>
            <a:endParaRPr lang="en-US"/>
          </a:p>
          <a:p>
            <a:r>
              <a:rPr lang="en-US"/>
              <a:t>State courts rarely exercise their power of judicial review, and the U.S. Supreme Court prefers to use this power sparingly. </a:t>
            </a:r>
          </a:p>
        </p:txBody>
      </p:sp>
    </p:spTree>
    <p:extLst>
      <p:ext uri="{BB962C8B-B14F-4D97-AF65-F5344CB8AC3E}">
        <p14:creationId xmlns:p14="http://schemas.microsoft.com/office/powerpoint/2010/main" val="2895401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Judicial Review </a:t>
            </a:r>
          </a:p>
        </p:txBody>
      </p:sp>
      <p:sp>
        <p:nvSpPr>
          <p:cNvPr id="3" name="Content Placeholder 2"/>
          <p:cNvSpPr>
            <a:spLocks noGrp="1"/>
          </p:cNvSpPr>
          <p:nvPr>
            <p:ph idx="1"/>
          </p:nvPr>
        </p:nvSpPr>
        <p:spPr/>
        <p:txBody>
          <a:bodyPr/>
          <a:lstStyle/>
          <a:p>
            <a:r>
              <a:rPr lang="en-US"/>
              <a:t>Controversy surrounds the Court’s exercise of judicial review because of the </a:t>
            </a:r>
            <a:r>
              <a:rPr lang="en-US" u="sng"/>
              <a:t>political appointment of justices </a:t>
            </a:r>
            <a:r>
              <a:rPr lang="en-US"/>
              <a:t>and the argument that the justices’ political philosophies inappropriately influence the Court’s decisions.</a:t>
            </a:r>
          </a:p>
          <a:p>
            <a:endParaRPr lang="en-US"/>
          </a:p>
          <a:p>
            <a:pPr marL="36576" indent="0">
              <a:buNone/>
            </a:pPr>
            <a:endParaRPr lang="en-US"/>
          </a:p>
        </p:txBody>
      </p:sp>
    </p:spTree>
    <p:extLst>
      <p:ext uri="{BB962C8B-B14F-4D97-AF65-F5344CB8AC3E}">
        <p14:creationId xmlns:p14="http://schemas.microsoft.com/office/powerpoint/2010/main" val="1417840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Sources of Law</a:t>
            </a:r>
            <a:r>
              <a:rPr lang="en-US"/>
              <a:t/>
            </a:r>
            <a:br>
              <a:rPr lang="en-US"/>
            </a:br>
            <a:endParaRPr lang="en-US"/>
          </a:p>
        </p:txBody>
      </p:sp>
      <p:sp>
        <p:nvSpPr>
          <p:cNvPr id="3" name="Content Placeholder 2"/>
          <p:cNvSpPr>
            <a:spLocks noGrp="1"/>
          </p:cNvSpPr>
          <p:nvPr>
            <p:ph idx="1"/>
          </p:nvPr>
        </p:nvSpPr>
        <p:spPr>
          <a:xfrm>
            <a:off x="457200" y="1219200"/>
            <a:ext cx="7467600" cy="4906963"/>
          </a:xfrm>
        </p:spPr>
        <p:txBody>
          <a:bodyPr>
            <a:normAutofit fontScale="92500" lnSpcReduction="20000"/>
          </a:bodyPr>
          <a:lstStyle/>
          <a:p>
            <a:pPr lvl="0"/>
            <a:r>
              <a:rPr lang="en-US" b="1" dirty="0"/>
              <a:t>Constitutional law:</a:t>
            </a:r>
            <a:r>
              <a:rPr lang="en-US" dirty="0"/>
              <a:t> Federal and state constitutions establish government structure, responsibilities, and power. Constitutions are the highest law of the land.</a:t>
            </a:r>
          </a:p>
          <a:p>
            <a:pPr marL="36576" lvl="0" indent="0">
              <a:buNone/>
            </a:pPr>
            <a:endParaRPr lang="en-US" dirty="0"/>
          </a:p>
          <a:p>
            <a:pPr lvl="0"/>
            <a:r>
              <a:rPr lang="en-US" b="1" dirty="0"/>
              <a:t>Statutory law (black letter law):</a:t>
            </a:r>
            <a:r>
              <a:rPr lang="en-US" dirty="0"/>
              <a:t> </a:t>
            </a:r>
            <a:r>
              <a:rPr lang="en-US" u="sng" dirty="0"/>
              <a:t>Congress and the legislatures of every state, city, and county </a:t>
            </a:r>
            <a:r>
              <a:rPr lang="en-US" dirty="0"/>
              <a:t>make laws. These laws are referred to as </a:t>
            </a:r>
            <a:r>
              <a:rPr lang="en-US" u="sng" dirty="0"/>
              <a:t>statutes.</a:t>
            </a:r>
            <a:r>
              <a:rPr lang="en-US" dirty="0"/>
              <a:t> In the olden days statues used to be written in blackletter typeface--hence the term black letter law.</a:t>
            </a:r>
          </a:p>
          <a:p>
            <a:pPr lvl="0"/>
            <a:endParaRPr lang="en-US" dirty="0"/>
          </a:p>
        </p:txBody>
      </p:sp>
    </p:spTree>
    <p:extLst>
      <p:ext uri="{BB962C8B-B14F-4D97-AF65-F5344CB8AC3E}">
        <p14:creationId xmlns:p14="http://schemas.microsoft.com/office/powerpoint/2010/main" val="1601977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Sources of Law</a:t>
            </a:r>
            <a:endParaRPr lang="en-US"/>
          </a:p>
        </p:txBody>
      </p:sp>
      <p:sp>
        <p:nvSpPr>
          <p:cNvPr id="3" name="Content Placeholder 2"/>
          <p:cNvSpPr>
            <a:spLocks noGrp="1"/>
          </p:cNvSpPr>
          <p:nvPr>
            <p:ph idx="1"/>
          </p:nvPr>
        </p:nvSpPr>
        <p:spPr/>
        <p:txBody>
          <a:bodyPr>
            <a:normAutofit/>
          </a:bodyPr>
          <a:lstStyle/>
          <a:p>
            <a:pPr lvl="0"/>
            <a:r>
              <a:rPr lang="en-US" b="1"/>
              <a:t>Common law (equity law):</a:t>
            </a:r>
            <a:r>
              <a:rPr lang="en-US"/>
              <a:t> Courts determine the meaning of statutes through the process of statutory construction. </a:t>
            </a:r>
          </a:p>
          <a:p>
            <a:pPr lvl="0"/>
            <a:r>
              <a:rPr lang="en-US" u="sng"/>
              <a:t>Equity and common laws </a:t>
            </a:r>
            <a:r>
              <a:rPr lang="en-US"/>
              <a:t>are </a:t>
            </a:r>
            <a:r>
              <a:rPr lang="en-US" u="sng"/>
              <a:t>judge-made laws</a:t>
            </a:r>
            <a:r>
              <a:rPr lang="en-US"/>
              <a:t> and are not compiled into books. Judges create equity law when they issue orders or injunctions to solve a specific problem. </a:t>
            </a:r>
          </a:p>
          <a:p>
            <a:endParaRPr lang="en-US"/>
          </a:p>
        </p:txBody>
      </p:sp>
    </p:spTree>
    <p:extLst>
      <p:ext uri="{BB962C8B-B14F-4D97-AF65-F5344CB8AC3E}">
        <p14:creationId xmlns:p14="http://schemas.microsoft.com/office/powerpoint/2010/main" val="2875219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Sources of Law</a:t>
            </a:r>
            <a:endParaRPr lang="en-US"/>
          </a:p>
        </p:txBody>
      </p:sp>
      <p:sp>
        <p:nvSpPr>
          <p:cNvPr id="3" name="Content Placeholder 2"/>
          <p:cNvSpPr>
            <a:spLocks noGrp="1"/>
          </p:cNvSpPr>
          <p:nvPr>
            <p:ph idx="1"/>
          </p:nvPr>
        </p:nvSpPr>
        <p:spPr/>
        <p:txBody>
          <a:bodyPr>
            <a:normAutofit fontScale="92500" lnSpcReduction="10000"/>
          </a:bodyPr>
          <a:lstStyle/>
          <a:p>
            <a:pPr lvl="0"/>
            <a:r>
              <a:rPr lang="en-US"/>
              <a:t>The common law has developed through the body of judicial decisions that rely on precedent and tradition to determine the outcome of disputes. </a:t>
            </a:r>
          </a:p>
          <a:p>
            <a:pPr lvl="0"/>
            <a:endParaRPr lang="en-US"/>
          </a:p>
          <a:p>
            <a:pPr lvl="0"/>
            <a:r>
              <a:rPr lang="en-US" u="sng"/>
              <a:t>The rule precedent </a:t>
            </a:r>
            <a:r>
              <a:rPr lang="en-US"/>
              <a:t>or </a:t>
            </a:r>
            <a:r>
              <a:rPr lang="en-US" b="1" u="sng"/>
              <a:t>Stare decisis</a:t>
            </a:r>
            <a:r>
              <a:rPr lang="en-US"/>
              <a:t> is a legal doctrine that </a:t>
            </a:r>
            <a:r>
              <a:rPr lang="en-US" u="sng"/>
              <a:t>obligates courts to follow historical cases when making a ruling on a similar case.</a:t>
            </a:r>
            <a:r>
              <a:rPr lang="en-US"/>
              <a:t> Stare decisis ensures that cases with similar scenarios and facts are approached in the same way.</a:t>
            </a:r>
          </a:p>
          <a:p>
            <a:endParaRPr lang="en-US"/>
          </a:p>
        </p:txBody>
      </p:sp>
    </p:spTree>
    <p:extLst>
      <p:ext uri="{BB962C8B-B14F-4D97-AF65-F5344CB8AC3E}">
        <p14:creationId xmlns:p14="http://schemas.microsoft.com/office/powerpoint/2010/main" val="3591141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Sources of Law</a:t>
            </a:r>
            <a:endParaRPr lang="en-US"/>
          </a:p>
        </p:txBody>
      </p:sp>
      <p:sp>
        <p:nvSpPr>
          <p:cNvPr id="3" name="Content Placeholder 2"/>
          <p:cNvSpPr>
            <a:spLocks noGrp="1"/>
          </p:cNvSpPr>
          <p:nvPr>
            <p:ph idx="1"/>
          </p:nvPr>
        </p:nvSpPr>
        <p:spPr>
          <a:xfrm>
            <a:off x="457200" y="1600200"/>
            <a:ext cx="7467600" cy="4876800"/>
          </a:xfrm>
        </p:spPr>
        <p:txBody>
          <a:bodyPr>
            <a:normAutofit fontScale="85000" lnSpcReduction="20000"/>
          </a:bodyPr>
          <a:lstStyle/>
          <a:p>
            <a:pPr lvl="0"/>
            <a:r>
              <a:rPr lang="en-US" b="1"/>
              <a:t>Administrative law: </a:t>
            </a:r>
            <a:r>
              <a:rPr lang="en-US"/>
              <a:t>The authority of administrative agencies is established by statute to oversee complex areas that require special expertise. </a:t>
            </a:r>
          </a:p>
          <a:p>
            <a:pPr marL="36576" lvl="0" indent="0">
              <a:buNone/>
            </a:pPr>
            <a:endParaRPr lang="en-US"/>
          </a:p>
          <a:p>
            <a:pPr lvl="0"/>
            <a:r>
              <a:rPr lang="en-US"/>
              <a:t>Thousands of executive branch administrative agencies establish legal rules that determine everything from the definition of false advertising to the number of different media a given corporation can control. </a:t>
            </a:r>
          </a:p>
          <a:p>
            <a:pPr lvl="0"/>
            <a:endParaRPr lang="en-US"/>
          </a:p>
          <a:p>
            <a:pPr lvl="0"/>
            <a:r>
              <a:rPr lang="en-US"/>
              <a:t>Executives at each level of government issue orders that have the force of law.</a:t>
            </a:r>
          </a:p>
          <a:p>
            <a:endParaRPr lang="en-US"/>
          </a:p>
          <a:p>
            <a:endParaRPr lang="en-US"/>
          </a:p>
        </p:txBody>
      </p:sp>
    </p:spTree>
    <p:extLst>
      <p:ext uri="{BB962C8B-B14F-4D97-AF65-F5344CB8AC3E}">
        <p14:creationId xmlns:p14="http://schemas.microsoft.com/office/powerpoint/2010/main" val="874744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Sources of Law</a:t>
            </a:r>
            <a:endParaRPr lang="en-US"/>
          </a:p>
        </p:txBody>
      </p:sp>
      <p:sp>
        <p:nvSpPr>
          <p:cNvPr id="3" name="Content Placeholder 2"/>
          <p:cNvSpPr>
            <a:spLocks noGrp="1"/>
          </p:cNvSpPr>
          <p:nvPr>
            <p:ph idx="1"/>
          </p:nvPr>
        </p:nvSpPr>
        <p:spPr/>
        <p:txBody>
          <a:bodyPr>
            <a:normAutofit fontScale="92500" lnSpcReduction="10000"/>
          </a:bodyPr>
          <a:lstStyle/>
          <a:p>
            <a:r>
              <a:rPr lang="en-US"/>
              <a:t>Lawsuits are either criminal or civil. In criminal cases, the government brings an action against an individual for violating a criminal statute. Crimes may be punished by fines and/or jail time. </a:t>
            </a:r>
          </a:p>
          <a:p>
            <a:endParaRPr lang="en-US"/>
          </a:p>
          <a:p>
            <a:r>
              <a:rPr lang="en-US"/>
              <a:t>In a civil lawsuit, a private individual (the plaintiff) initiates the process by filing a complaint alleging the defendant caused some harm for which he or she should be held legally responsible. </a:t>
            </a:r>
          </a:p>
        </p:txBody>
      </p:sp>
    </p:spTree>
    <p:extLst>
      <p:ext uri="{BB962C8B-B14F-4D97-AF65-F5344CB8AC3E}">
        <p14:creationId xmlns:p14="http://schemas.microsoft.com/office/powerpoint/2010/main" val="2830229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Sources of Law</a:t>
            </a:r>
            <a:endParaRPr lang="en-US"/>
          </a:p>
        </p:txBody>
      </p:sp>
      <p:sp>
        <p:nvSpPr>
          <p:cNvPr id="3" name="Content Placeholder 2"/>
          <p:cNvSpPr>
            <a:spLocks noGrp="1"/>
          </p:cNvSpPr>
          <p:nvPr>
            <p:ph idx="1"/>
          </p:nvPr>
        </p:nvSpPr>
        <p:spPr>
          <a:xfrm>
            <a:off x="304800" y="1371600"/>
            <a:ext cx="8610600" cy="4754563"/>
          </a:xfrm>
        </p:spPr>
        <p:txBody>
          <a:bodyPr>
            <a:normAutofit fontScale="92500" lnSpcReduction="20000"/>
          </a:bodyPr>
          <a:lstStyle/>
          <a:p>
            <a:r>
              <a:rPr lang="en-US" u="sng"/>
              <a:t>Civil suits </a:t>
            </a:r>
            <a:r>
              <a:rPr lang="en-US"/>
              <a:t>generally seek </a:t>
            </a:r>
            <a:r>
              <a:rPr lang="en-US" u="sng"/>
              <a:t>monetary damages </a:t>
            </a:r>
            <a:r>
              <a:rPr lang="en-US"/>
              <a:t>to compensate the plaintiff and to penalize the individual responsible. Both </a:t>
            </a:r>
            <a:r>
              <a:rPr lang="en-US" u="sng"/>
              <a:t>criminal and civil suits </a:t>
            </a:r>
            <a:r>
              <a:rPr lang="en-US"/>
              <a:t>involve a variety of pretrial processes, and juries hear both types of cases.  </a:t>
            </a:r>
          </a:p>
          <a:p>
            <a:pPr marL="36576" indent="0">
              <a:buNone/>
            </a:pPr>
            <a:endParaRPr lang="en-US"/>
          </a:p>
          <a:p>
            <a:r>
              <a:rPr lang="en-US"/>
              <a:t>Cases are decided either when a jury reaches a </a:t>
            </a:r>
            <a:r>
              <a:rPr lang="en-US" u="sng"/>
              <a:t>verdict</a:t>
            </a:r>
            <a:r>
              <a:rPr lang="en-US"/>
              <a:t> or, in the case of a bench trial, the judge </a:t>
            </a:r>
            <a:r>
              <a:rPr lang="en-US" u="sng"/>
              <a:t>issues a judgment</a:t>
            </a:r>
            <a:r>
              <a:rPr lang="en-US"/>
              <a:t>. Either outcome may be appealed. Judges may dismiss cases that do not present a material issue or grant summary judgment when uncontested facts clearly support one side.</a:t>
            </a:r>
          </a:p>
          <a:p>
            <a:endParaRPr lang="en-US"/>
          </a:p>
        </p:txBody>
      </p:sp>
    </p:spTree>
    <p:extLst>
      <p:ext uri="{BB962C8B-B14F-4D97-AF65-F5344CB8AC3E}">
        <p14:creationId xmlns:p14="http://schemas.microsoft.com/office/powerpoint/2010/main" val="2928636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Legal Terminology</a:t>
            </a:r>
            <a:r>
              <a:rPr lang="en-US"/>
              <a:t/>
            </a:r>
            <a:br>
              <a:rPr lang="en-US"/>
            </a:br>
            <a:endParaRPr lang="en-US"/>
          </a:p>
        </p:txBody>
      </p:sp>
      <p:sp>
        <p:nvSpPr>
          <p:cNvPr id="3" name="Content Placeholder 2"/>
          <p:cNvSpPr>
            <a:spLocks noGrp="1"/>
          </p:cNvSpPr>
          <p:nvPr>
            <p:ph idx="1"/>
          </p:nvPr>
        </p:nvSpPr>
        <p:spPr>
          <a:xfrm>
            <a:off x="457200" y="1371600"/>
            <a:ext cx="7467600" cy="4754563"/>
          </a:xfrm>
        </p:spPr>
        <p:txBody>
          <a:bodyPr>
            <a:normAutofit fontScale="77500" lnSpcReduction="20000"/>
          </a:bodyPr>
          <a:lstStyle/>
          <a:p>
            <a:pPr lvl="0"/>
            <a:r>
              <a:rPr lang="en-US" b="1"/>
              <a:t>Appellate courts (a.k.a. courts of appeals):</a:t>
            </a:r>
            <a:r>
              <a:rPr lang="en-US"/>
              <a:t> Courts that have the power to review, overrule, and amend decisions of trial courts.</a:t>
            </a:r>
          </a:p>
          <a:p>
            <a:pPr marL="36576" lvl="0" indent="0">
              <a:buNone/>
            </a:pPr>
            <a:endParaRPr lang="en-US"/>
          </a:p>
          <a:p>
            <a:pPr lvl="0"/>
            <a:r>
              <a:rPr lang="en-US" b="1"/>
              <a:t>Judge vs. Justice:</a:t>
            </a:r>
            <a:r>
              <a:rPr lang="en-US"/>
              <a:t> Judges oversee lower (trail) courts whereas Justices operate at the appellate level.</a:t>
            </a:r>
          </a:p>
          <a:p>
            <a:pPr marL="36576" lvl="0" indent="0">
              <a:buNone/>
            </a:pPr>
            <a:endParaRPr lang="en-US"/>
          </a:p>
          <a:p>
            <a:pPr lvl="0"/>
            <a:r>
              <a:rPr lang="en-US" b="1"/>
              <a:t>Plaintiff:</a:t>
            </a:r>
            <a:r>
              <a:rPr lang="en-US"/>
              <a:t> A person/party who brings a lawsuit against another person/party.  You may think of the plaintiff as the accuser.</a:t>
            </a:r>
          </a:p>
          <a:p>
            <a:pPr marL="36576" lvl="0" indent="0">
              <a:buNone/>
            </a:pPr>
            <a:endParaRPr lang="en-US"/>
          </a:p>
          <a:p>
            <a:pPr lvl="0"/>
            <a:r>
              <a:rPr lang="en-US" b="1"/>
              <a:t>Defendant: </a:t>
            </a:r>
            <a:r>
              <a:rPr lang="en-US"/>
              <a:t>A person/party against whom a lawsuit is filed. You may think of the defendant as the accused.</a:t>
            </a:r>
          </a:p>
        </p:txBody>
      </p:sp>
    </p:spTree>
    <p:extLst>
      <p:ext uri="{BB962C8B-B14F-4D97-AF65-F5344CB8AC3E}">
        <p14:creationId xmlns:p14="http://schemas.microsoft.com/office/powerpoint/2010/main" val="17697712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Legal Terminology</a:t>
            </a:r>
            <a:r>
              <a:rPr lang="en-US"/>
              <a:t/>
            </a:r>
            <a:br>
              <a:rPr lang="en-US"/>
            </a:br>
            <a:endParaRPr lang="en-US"/>
          </a:p>
        </p:txBody>
      </p:sp>
      <p:sp>
        <p:nvSpPr>
          <p:cNvPr id="3" name="Content Placeholder 2"/>
          <p:cNvSpPr>
            <a:spLocks noGrp="1"/>
          </p:cNvSpPr>
          <p:nvPr>
            <p:ph idx="1"/>
          </p:nvPr>
        </p:nvSpPr>
        <p:spPr>
          <a:xfrm>
            <a:off x="457200" y="1219200"/>
            <a:ext cx="8229600" cy="4906963"/>
          </a:xfrm>
        </p:spPr>
        <p:txBody>
          <a:bodyPr>
            <a:normAutofit fontScale="77500" lnSpcReduction="20000"/>
          </a:bodyPr>
          <a:lstStyle/>
          <a:p>
            <a:pPr lvl="0"/>
            <a:r>
              <a:rPr lang="en-US" b="1" dirty="0"/>
              <a:t>Party or Litigant:</a:t>
            </a:r>
            <a:r>
              <a:rPr lang="en-US" dirty="0"/>
              <a:t> A term that refers to plaintiff and/or defendant in a lawsuit.</a:t>
            </a:r>
          </a:p>
          <a:p>
            <a:pPr lvl="0"/>
            <a:endParaRPr lang="en-US" dirty="0"/>
          </a:p>
          <a:p>
            <a:pPr lvl="0"/>
            <a:r>
              <a:rPr lang="en-US" b="1" dirty="0"/>
              <a:t>Respondent:</a:t>
            </a:r>
            <a:r>
              <a:rPr lang="en-US" dirty="0"/>
              <a:t> The party that won before the lower court and is responding to the petition in the higher court.</a:t>
            </a:r>
          </a:p>
          <a:p>
            <a:pPr marL="36576" lvl="0" indent="0">
              <a:buNone/>
            </a:pPr>
            <a:endParaRPr lang="en-US" dirty="0"/>
          </a:p>
          <a:p>
            <a:pPr lvl="0"/>
            <a:r>
              <a:rPr lang="en-US" b="1" dirty="0"/>
              <a:t>Find, Finding, or Found for a party (as in the court found for plaintiff/defendant): </a:t>
            </a:r>
            <a:r>
              <a:rPr lang="en-US" dirty="0"/>
              <a:t>A phrase indicating that the court has sided with the named party.</a:t>
            </a:r>
          </a:p>
          <a:p>
            <a:pPr lvl="0"/>
            <a:endParaRPr lang="en-US" dirty="0"/>
          </a:p>
          <a:p>
            <a:pPr lvl="0"/>
            <a:r>
              <a:rPr lang="en-US" b="1" dirty="0"/>
              <a:t>Uphold, or Upheld:</a:t>
            </a:r>
            <a:r>
              <a:rPr lang="en-US" dirty="0"/>
              <a:t> A term indicating that the appeals court has agreed with the ruling of the lower court.</a:t>
            </a:r>
          </a:p>
          <a:p>
            <a:endParaRPr lang="en-US" dirty="0"/>
          </a:p>
        </p:txBody>
      </p:sp>
    </p:spTree>
    <p:extLst>
      <p:ext uri="{BB962C8B-B14F-4D97-AF65-F5344CB8AC3E}">
        <p14:creationId xmlns:p14="http://schemas.microsoft.com/office/powerpoint/2010/main" val="944661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Lawmaking parameters  </a:t>
            </a:r>
          </a:p>
        </p:txBody>
      </p:sp>
      <p:sp>
        <p:nvSpPr>
          <p:cNvPr id="3" name="Content Placeholder 2"/>
          <p:cNvSpPr>
            <a:spLocks noGrp="1"/>
          </p:cNvSpPr>
          <p:nvPr>
            <p:ph idx="1"/>
          </p:nvPr>
        </p:nvSpPr>
        <p:spPr/>
        <p:txBody>
          <a:bodyPr/>
          <a:lstStyle/>
          <a:p>
            <a:r>
              <a:rPr lang="en-US"/>
              <a:t>Well-crafted laws are </a:t>
            </a:r>
            <a:r>
              <a:rPr lang="en-US" u="sng"/>
              <a:t>clear and tailored </a:t>
            </a:r>
            <a:r>
              <a:rPr lang="en-US"/>
              <a:t>to address </a:t>
            </a:r>
            <a:r>
              <a:rPr lang="en-US" u="sng"/>
              <a:t>identified harms </a:t>
            </a:r>
            <a:r>
              <a:rPr lang="en-US"/>
              <a:t>or advance </a:t>
            </a:r>
            <a:r>
              <a:rPr lang="en-US" u="sng"/>
              <a:t>particular government or societal interests</a:t>
            </a:r>
            <a:r>
              <a:rPr lang="en-US"/>
              <a:t>. </a:t>
            </a:r>
          </a:p>
          <a:p>
            <a:pPr marL="36576" indent="0">
              <a:buNone/>
            </a:pPr>
            <a:endParaRPr lang="en-US"/>
          </a:p>
          <a:p>
            <a:r>
              <a:rPr lang="en-US"/>
              <a:t>Built-in procedures </a:t>
            </a:r>
            <a:r>
              <a:rPr lang="en-US" u="sng"/>
              <a:t>discourage</a:t>
            </a:r>
            <a:r>
              <a:rPr lang="en-US"/>
              <a:t> rapid revolutionary change in the law while permitting </a:t>
            </a:r>
            <a:r>
              <a:rPr lang="en-US" u="sng"/>
              <a:t>legal flexibility </a:t>
            </a:r>
            <a:r>
              <a:rPr lang="en-US"/>
              <a:t>in response to </a:t>
            </a:r>
            <a:r>
              <a:rPr lang="en-US" u="sng"/>
              <a:t>evolving needs and concerns.</a:t>
            </a:r>
          </a:p>
          <a:p>
            <a:pPr marL="36576" indent="0">
              <a:buNone/>
            </a:pPr>
            <a:endParaRPr lang="en-US" u="sng"/>
          </a:p>
        </p:txBody>
      </p:sp>
    </p:spTree>
    <p:extLst>
      <p:ext uri="{BB962C8B-B14F-4D97-AF65-F5344CB8AC3E}">
        <p14:creationId xmlns:p14="http://schemas.microsoft.com/office/powerpoint/2010/main" val="10344557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Legal Terminology</a:t>
            </a:r>
            <a:endParaRPr lang="en-US"/>
          </a:p>
        </p:txBody>
      </p:sp>
      <p:sp>
        <p:nvSpPr>
          <p:cNvPr id="3" name="Content Placeholder 2"/>
          <p:cNvSpPr>
            <a:spLocks noGrp="1"/>
          </p:cNvSpPr>
          <p:nvPr>
            <p:ph idx="1"/>
          </p:nvPr>
        </p:nvSpPr>
        <p:spPr>
          <a:xfrm>
            <a:off x="457200" y="1524000"/>
            <a:ext cx="7467600" cy="4602163"/>
          </a:xfrm>
        </p:spPr>
        <p:txBody>
          <a:bodyPr>
            <a:normAutofit fontScale="92500" lnSpcReduction="20000"/>
          </a:bodyPr>
          <a:lstStyle/>
          <a:p>
            <a:pPr lvl="0"/>
            <a:r>
              <a:rPr lang="en-US" b="1" dirty="0"/>
              <a:t>Overruled, or Reversed: </a:t>
            </a:r>
            <a:r>
              <a:rPr lang="en-US" dirty="0"/>
              <a:t>A term indicating that the appeals court has disagreed with the ruling of the lower court and has sided with the party that lost in the lower court.</a:t>
            </a:r>
          </a:p>
          <a:p>
            <a:pPr marL="36576" lvl="0" indent="0">
              <a:buNone/>
            </a:pPr>
            <a:endParaRPr lang="en-US" dirty="0"/>
          </a:p>
          <a:p>
            <a:pPr lvl="0"/>
            <a:r>
              <a:rPr lang="en-US" b="1" dirty="0"/>
              <a:t>Attorney or Counsel: </a:t>
            </a:r>
            <a:r>
              <a:rPr lang="en-US" dirty="0"/>
              <a:t>Different ways of referring to lawyers representing the plaintiff or the defendant.</a:t>
            </a:r>
          </a:p>
          <a:p>
            <a:pPr marL="36576" lvl="0" indent="0">
              <a:buNone/>
            </a:pPr>
            <a:endParaRPr lang="en-US" dirty="0"/>
          </a:p>
          <a:p>
            <a:pPr lvl="0"/>
            <a:r>
              <a:rPr lang="en-US" b="1" dirty="0"/>
              <a:t>Petition: </a:t>
            </a:r>
            <a:r>
              <a:rPr lang="en-US" dirty="0"/>
              <a:t>A document filed by the losing party in the lower court asking an appellate court to review the case.</a:t>
            </a:r>
          </a:p>
        </p:txBody>
      </p:sp>
    </p:spTree>
    <p:extLst>
      <p:ext uri="{BB962C8B-B14F-4D97-AF65-F5344CB8AC3E}">
        <p14:creationId xmlns:p14="http://schemas.microsoft.com/office/powerpoint/2010/main" val="1078269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Legal Terminology</a:t>
            </a:r>
            <a:endParaRPr lang="en-US"/>
          </a:p>
        </p:txBody>
      </p:sp>
      <p:sp>
        <p:nvSpPr>
          <p:cNvPr id="3" name="Content Placeholder 2"/>
          <p:cNvSpPr>
            <a:spLocks noGrp="1"/>
          </p:cNvSpPr>
          <p:nvPr>
            <p:ph idx="1"/>
          </p:nvPr>
        </p:nvSpPr>
        <p:spPr/>
        <p:txBody>
          <a:bodyPr>
            <a:normAutofit fontScale="85000" lnSpcReduction="10000"/>
          </a:bodyPr>
          <a:lstStyle/>
          <a:p>
            <a:r>
              <a:rPr lang="en-US" b="1" dirty="0"/>
              <a:t>Stare decisis:</a:t>
            </a:r>
            <a:r>
              <a:rPr lang="en-US" dirty="0"/>
              <a:t> A legal doctrine that obligates courts to follow historical cases when making a ruling on a similar case.</a:t>
            </a:r>
          </a:p>
          <a:p>
            <a:pPr marL="36576" lvl="0" indent="0">
              <a:buNone/>
            </a:pPr>
            <a:endParaRPr lang="en-US" b="1" dirty="0"/>
          </a:p>
          <a:p>
            <a:pPr lvl="0"/>
            <a:r>
              <a:rPr lang="en-US" b="1" dirty="0"/>
              <a:t>Writ of Certiorari: </a:t>
            </a:r>
            <a:r>
              <a:rPr lang="en-US" dirty="0"/>
              <a:t>A petition filed to the Supreme Court to review a case.</a:t>
            </a:r>
          </a:p>
          <a:p>
            <a:pPr lvl="0"/>
            <a:endParaRPr lang="en-US" b="1" dirty="0"/>
          </a:p>
          <a:p>
            <a:pPr lvl="0"/>
            <a:r>
              <a:rPr lang="en-US" b="1" dirty="0"/>
              <a:t>Writ of Mandamus: </a:t>
            </a:r>
            <a:r>
              <a:rPr lang="en-US" dirty="0"/>
              <a:t>An order from a court to an inferior government official ordering the government official to properly fulfill their official duties or correct an abuse of discretion</a:t>
            </a:r>
          </a:p>
          <a:p>
            <a:endParaRPr lang="en-US" dirty="0"/>
          </a:p>
          <a:p>
            <a:endParaRPr lang="en-US" dirty="0"/>
          </a:p>
          <a:p>
            <a:endParaRPr lang="en-US" dirty="0"/>
          </a:p>
        </p:txBody>
      </p:sp>
    </p:spTree>
    <p:extLst>
      <p:ext uri="{BB962C8B-B14F-4D97-AF65-F5344CB8AC3E}">
        <p14:creationId xmlns:p14="http://schemas.microsoft.com/office/powerpoint/2010/main" val="3352625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Reading and briefing court cases:</a:t>
            </a:r>
            <a:r>
              <a:rPr lang="en-US"/>
              <a:t/>
            </a:r>
            <a:br>
              <a:rPr lang="en-US"/>
            </a:br>
            <a:endParaRPr lang="en-US"/>
          </a:p>
        </p:txBody>
      </p:sp>
      <p:sp>
        <p:nvSpPr>
          <p:cNvPr id="3" name="Content Placeholder 2"/>
          <p:cNvSpPr>
            <a:spLocks noGrp="1"/>
          </p:cNvSpPr>
          <p:nvPr>
            <p:ph idx="1"/>
          </p:nvPr>
        </p:nvSpPr>
        <p:spPr>
          <a:xfrm>
            <a:off x="457200" y="1295400"/>
            <a:ext cx="7467600" cy="4830763"/>
          </a:xfrm>
        </p:spPr>
        <p:txBody>
          <a:bodyPr>
            <a:normAutofit fontScale="55000" lnSpcReduction="20000"/>
          </a:bodyPr>
          <a:lstStyle/>
          <a:p>
            <a:r>
              <a:rPr lang="en-US" dirty="0"/>
              <a:t>As stated earlier any case that is decided in court sets a </a:t>
            </a:r>
            <a:r>
              <a:rPr lang="en-US" i="1" dirty="0"/>
              <a:t>precedent</a:t>
            </a:r>
            <a:r>
              <a:rPr lang="en-US" dirty="0"/>
              <a:t> for future cases dealing with a similar situation. Many laws governing the United States come from courts (e.g. regarding abortion, the right to choose comes from </a:t>
            </a:r>
            <a:r>
              <a:rPr lang="en-US" u="sng" dirty="0">
                <a:hlinkClick r:id="rId2"/>
              </a:rPr>
              <a:t>Row v. Wade</a:t>
            </a:r>
            <a:r>
              <a:rPr lang="en-US" dirty="0"/>
              <a:t> and </a:t>
            </a:r>
            <a:r>
              <a:rPr lang="en-US" u="sng" dirty="0">
                <a:hlinkClick r:id="rId3"/>
              </a:rPr>
              <a:t>Brown v. Board of Education</a:t>
            </a:r>
            <a:r>
              <a:rPr lang="en-US" dirty="0"/>
              <a:t> abolished segregation in schools). When you think about all the important laws coming from courts, it becomes apparent why it is important to know how to read a case.</a:t>
            </a:r>
          </a:p>
          <a:p>
            <a:pPr marL="36576" indent="0">
              <a:buNone/>
            </a:pPr>
            <a:endParaRPr lang="en-US" dirty="0"/>
          </a:p>
          <a:p>
            <a:r>
              <a:rPr lang="en-US" dirty="0"/>
              <a:t>Once we know how to read a court decisions, we need a way to record the important and pertinent information so we won't have to read the entire document in the future. The way to do that is to write a </a:t>
            </a:r>
            <a:r>
              <a:rPr lang="en-US" i="1" dirty="0"/>
              <a:t>brief. </a:t>
            </a:r>
            <a:r>
              <a:rPr lang="en-US" dirty="0"/>
              <a:t>The following documents provide instructions on how to read and brief a case. Please read them carefully as you will need to brief a case for this course. </a:t>
            </a:r>
          </a:p>
          <a:p>
            <a:pPr marL="36576" indent="0">
              <a:buNone/>
            </a:pPr>
            <a:endParaRPr lang="en-US" b="1" dirty="0" smtClean="0"/>
          </a:p>
          <a:p>
            <a:pPr marL="36576" indent="0">
              <a:buNone/>
            </a:pPr>
            <a:r>
              <a:rPr lang="en-US" b="1" dirty="0" smtClean="0"/>
              <a:t>Required readings</a:t>
            </a:r>
            <a:endParaRPr lang="en-US" dirty="0"/>
          </a:p>
          <a:p>
            <a:r>
              <a:rPr lang="en-US" dirty="0">
                <a:solidFill>
                  <a:schemeClr val="accent2"/>
                </a:solidFill>
              </a:rPr>
              <a:t>Bethel School District No. </a:t>
            </a:r>
            <a:r>
              <a:rPr lang="en-US" dirty="0" smtClean="0">
                <a:solidFill>
                  <a:schemeClr val="accent2"/>
                </a:solidFill>
              </a:rPr>
              <a:t>403 v</a:t>
            </a:r>
            <a:r>
              <a:rPr lang="en-US" dirty="0">
                <a:solidFill>
                  <a:schemeClr val="accent2"/>
                </a:solidFill>
              </a:rPr>
              <a:t>. </a:t>
            </a:r>
            <a:r>
              <a:rPr lang="en-US" dirty="0" smtClean="0">
                <a:solidFill>
                  <a:schemeClr val="accent2"/>
                </a:solidFill>
              </a:rPr>
              <a:t>Fraser</a:t>
            </a:r>
          </a:p>
          <a:p>
            <a:r>
              <a:rPr lang="en-US" dirty="0" smtClean="0">
                <a:solidFill>
                  <a:schemeClr val="accent2"/>
                </a:solidFill>
              </a:rPr>
              <a:t>Tinker </a:t>
            </a:r>
            <a:r>
              <a:rPr lang="en-US" dirty="0">
                <a:solidFill>
                  <a:schemeClr val="accent2"/>
                </a:solidFill>
              </a:rPr>
              <a:t>v. Des Moines</a:t>
            </a:r>
            <a:br>
              <a:rPr lang="en-US" dirty="0">
                <a:solidFill>
                  <a:schemeClr val="accent2"/>
                </a:solidFill>
              </a:rPr>
            </a:br>
            <a:r>
              <a:rPr lang="en-US" dirty="0">
                <a:solidFill>
                  <a:schemeClr val="accent2"/>
                </a:solidFill>
              </a:rPr>
              <a:t>Independent Community School</a:t>
            </a:r>
            <a:br>
              <a:rPr lang="en-US" dirty="0">
                <a:solidFill>
                  <a:schemeClr val="accent2"/>
                </a:solidFill>
              </a:rPr>
            </a:br>
            <a:r>
              <a:rPr lang="en-US" dirty="0">
                <a:solidFill>
                  <a:schemeClr val="accent2"/>
                </a:solidFill>
              </a:rPr>
              <a:t>District</a:t>
            </a:r>
          </a:p>
        </p:txBody>
      </p:sp>
    </p:spTree>
    <p:extLst>
      <p:ext uri="{BB962C8B-B14F-4D97-AF65-F5344CB8AC3E}">
        <p14:creationId xmlns:p14="http://schemas.microsoft.com/office/powerpoint/2010/main" val="746908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United States Court Systems</a:t>
            </a:r>
          </a:p>
        </p:txBody>
      </p:sp>
      <p:sp>
        <p:nvSpPr>
          <p:cNvPr id="3" name="Content Placeholder 2"/>
          <p:cNvSpPr>
            <a:spLocks noGrp="1"/>
          </p:cNvSpPr>
          <p:nvPr>
            <p:ph idx="1"/>
          </p:nvPr>
        </p:nvSpPr>
        <p:spPr>
          <a:xfrm>
            <a:off x="457200" y="1143000"/>
            <a:ext cx="8572500" cy="4983163"/>
          </a:xfrm>
        </p:spPr>
        <p:txBody>
          <a:bodyPr>
            <a:normAutofit/>
          </a:bodyPr>
          <a:lstStyle/>
          <a:p>
            <a:r>
              <a:rPr lang="en-US" dirty="0"/>
              <a:t>Federal</a:t>
            </a:r>
          </a:p>
          <a:p>
            <a:pPr lvl="1"/>
            <a:r>
              <a:rPr lang="en-US" dirty="0"/>
              <a:t>One system for each state</a:t>
            </a:r>
          </a:p>
          <a:p>
            <a:pPr marL="448056" lvl="1" indent="0">
              <a:buNone/>
            </a:pPr>
            <a:endParaRPr lang="en-US" dirty="0"/>
          </a:p>
          <a:p>
            <a:endParaRPr lang="en-US" dirty="0"/>
          </a:p>
          <a:p>
            <a:r>
              <a:rPr lang="en-US" dirty="0"/>
              <a:t>The courts of the District of Columbia and the territories.</a:t>
            </a:r>
          </a:p>
          <a:p>
            <a:pPr marL="36576" indent="0">
              <a:buNone/>
            </a:pPr>
            <a:endParaRPr lang="en-US" dirty="0"/>
          </a:p>
          <a:p>
            <a:r>
              <a:rPr lang="en-US" dirty="0"/>
              <a:t>The military court system.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143000"/>
            <a:ext cx="2705100"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2352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normAutofit fontScale="92500"/>
          </a:bodyPr>
          <a:lstStyle/>
          <a:p>
            <a:r>
              <a:rPr lang="en-US"/>
              <a:t>Court systems have three levels</a:t>
            </a:r>
          </a:p>
          <a:p>
            <a:pPr lvl="1"/>
            <a:r>
              <a:rPr lang="en-US"/>
              <a:t>, i.e., </a:t>
            </a:r>
            <a:r>
              <a:rPr lang="en-US" u="sng"/>
              <a:t>trial courts</a:t>
            </a:r>
            <a:r>
              <a:rPr lang="en-US"/>
              <a:t>, intermediate </a:t>
            </a:r>
            <a:r>
              <a:rPr lang="en-US" u="sng"/>
              <a:t>appellate courts</a:t>
            </a:r>
            <a:r>
              <a:rPr lang="en-US"/>
              <a:t> (appellate courts are  responsible for hearing and reviewing appeals from legal cases that have already been decided at trial-level or other lower courts), and </a:t>
            </a:r>
            <a:r>
              <a:rPr lang="en-US" u="sng"/>
              <a:t>supreme courts</a:t>
            </a:r>
            <a:r>
              <a:rPr lang="en-US"/>
              <a:t>.</a:t>
            </a:r>
          </a:p>
          <a:p>
            <a:pPr marL="448056" lvl="1" indent="0">
              <a:buNone/>
            </a:pPr>
            <a:endParaRPr lang="en-US"/>
          </a:p>
          <a:p>
            <a:pPr lvl="1"/>
            <a:r>
              <a:rPr lang="en-US"/>
              <a:t>Trial courts </a:t>
            </a:r>
            <a:r>
              <a:rPr lang="en-US" u="sng"/>
              <a:t>review the evidence, or facts, to determine the proper outcome of a case</a:t>
            </a:r>
            <a:r>
              <a:rPr lang="en-US"/>
              <a:t>. Both levels of appellate courts review the legal basis for the decisions of lower courts.</a:t>
            </a:r>
          </a:p>
          <a:p>
            <a:endParaRPr lang="en-US"/>
          </a:p>
          <a:p>
            <a:endParaRPr lang="en-US"/>
          </a:p>
        </p:txBody>
      </p:sp>
    </p:spTree>
    <p:extLst>
      <p:ext uri="{BB962C8B-B14F-4D97-AF65-F5344CB8AC3E}">
        <p14:creationId xmlns:p14="http://schemas.microsoft.com/office/powerpoint/2010/main" val="354546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lstStyle/>
          <a:p>
            <a:r>
              <a:rPr lang="en-US"/>
              <a:t>State and federal courts function largely independently of each other. </a:t>
            </a:r>
          </a:p>
          <a:p>
            <a:endParaRPr lang="en-US"/>
          </a:p>
          <a:p>
            <a:r>
              <a:rPr lang="en-US"/>
              <a:t>The federal Constitution establishes the Supreme Court of the United States (SCOTUS) and provides for other federal courts to oversee questions related to international, interstate and federal law. </a:t>
            </a:r>
          </a:p>
          <a:p>
            <a:endParaRPr lang="en-US"/>
          </a:p>
        </p:txBody>
      </p:sp>
    </p:spTree>
    <p:extLst>
      <p:ext uri="{BB962C8B-B14F-4D97-AF65-F5344CB8AC3E}">
        <p14:creationId xmlns:p14="http://schemas.microsoft.com/office/powerpoint/2010/main" val="3332337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normAutofit/>
          </a:bodyPr>
          <a:lstStyle/>
          <a:p>
            <a:r>
              <a:rPr lang="en-US"/>
              <a:t>The US Supreme Court has power to </a:t>
            </a:r>
            <a:r>
              <a:rPr lang="en-US" u="sng"/>
              <a:t>review the constitutionality of final rulings of the highest state courts. </a:t>
            </a:r>
          </a:p>
          <a:p>
            <a:endParaRPr lang="en-US" u="sng"/>
          </a:p>
          <a:p>
            <a:r>
              <a:rPr lang="en-US" u="sng"/>
              <a:t>State courts </a:t>
            </a:r>
            <a:r>
              <a:rPr lang="en-US"/>
              <a:t>are established by the relevant state constitution and have jurisdiction over issues arising within the </a:t>
            </a:r>
            <a:r>
              <a:rPr lang="en-US" u="sng"/>
              <a:t>state and relating to state law</a:t>
            </a:r>
            <a:r>
              <a:rPr lang="en-US"/>
              <a:t>. </a:t>
            </a:r>
          </a:p>
          <a:p>
            <a:pPr marL="36576" indent="0">
              <a:buNone/>
            </a:pPr>
            <a:endParaRPr lang="en-US"/>
          </a:p>
          <a:p>
            <a:endParaRPr lang="en-US"/>
          </a:p>
        </p:txBody>
      </p:sp>
    </p:spTree>
    <p:extLst>
      <p:ext uri="{BB962C8B-B14F-4D97-AF65-F5344CB8AC3E}">
        <p14:creationId xmlns:p14="http://schemas.microsoft.com/office/powerpoint/2010/main" val="143974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lstStyle/>
          <a:p>
            <a:r>
              <a:rPr lang="en-US"/>
              <a:t>New technologies raise challenges to the determination of court jurisdiction because the Internet, for example, transcends traditional jurisdictional boundaries.</a:t>
            </a:r>
          </a:p>
          <a:p>
            <a:endParaRPr lang="en-US"/>
          </a:p>
          <a:p>
            <a:endParaRPr lang="en-US"/>
          </a:p>
          <a:p>
            <a:endParaRPr lang="en-US"/>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267200"/>
            <a:ext cx="411480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6607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United States Court Systems</a:t>
            </a:r>
          </a:p>
        </p:txBody>
      </p:sp>
      <p:sp>
        <p:nvSpPr>
          <p:cNvPr id="3" name="Content Placeholder 2"/>
          <p:cNvSpPr>
            <a:spLocks noGrp="1"/>
          </p:cNvSpPr>
          <p:nvPr>
            <p:ph idx="1"/>
          </p:nvPr>
        </p:nvSpPr>
        <p:spPr/>
        <p:txBody>
          <a:bodyPr>
            <a:normAutofit fontScale="92500"/>
          </a:bodyPr>
          <a:lstStyle/>
          <a:p>
            <a:r>
              <a:rPr lang="en-US"/>
              <a:t>Trial courts are the entry level for most legal disputes. They are fact-finding forums and are </a:t>
            </a:r>
            <a:r>
              <a:rPr lang="en-US" u="sng"/>
              <a:t>the only courts to use juries</a:t>
            </a:r>
            <a:r>
              <a:rPr lang="en-US"/>
              <a:t>. </a:t>
            </a:r>
          </a:p>
          <a:p>
            <a:pPr marL="36576" indent="0">
              <a:buNone/>
            </a:pPr>
            <a:endParaRPr lang="en-US"/>
          </a:p>
          <a:p>
            <a:r>
              <a:rPr lang="en-US"/>
              <a:t>Appellate courts, including the 13 federal circuit courts of appeal (the eleventh circuit has jurisdiction over Georgia), generally defer to the trial court on matters of fact to review the legal process of the lower court.</a:t>
            </a:r>
          </a:p>
        </p:txBody>
      </p:sp>
    </p:spTree>
    <p:extLst>
      <p:ext uri="{BB962C8B-B14F-4D97-AF65-F5344CB8AC3E}">
        <p14:creationId xmlns:p14="http://schemas.microsoft.com/office/powerpoint/2010/main" val="2248833442"/>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A74B48-D3CD-4EB5-894D-0B55AE9A2B7B}"/>
</file>

<file path=customXml/itemProps2.xml><?xml version="1.0" encoding="utf-8"?>
<ds:datastoreItem xmlns:ds="http://schemas.openxmlformats.org/officeDocument/2006/customXml" ds:itemID="{5592F058-7B42-412C-BAEA-33E47AE603C7}"/>
</file>

<file path=docProps/app.xml><?xml version="1.0" encoding="utf-8"?>
<Properties xmlns="http://schemas.openxmlformats.org/officeDocument/2006/extended-properties" xmlns:vt="http://schemas.openxmlformats.org/officeDocument/2006/docPropsVTypes">
  <Template>Technic</Template>
  <TotalTime>514</TotalTime>
  <Words>1166</Words>
  <Application>Microsoft Office PowerPoint</Application>
  <PresentationFormat>On-screen Show (4:3)</PresentationFormat>
  <Paragraphs>149</Paragraphs>
  <Slides>32</Slides>
  <Notes>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Technic</vt:lpstr>
      <vt:lpstr>How law is made and Judicial Review </vt:lpstr>
      <vt:lpstr>Lawmaking parameters   </vt:lpstr>
      <vt:lpstr>Lawmaking parameters  </vt:lpstr>
      <vt:lpstr>United States Court Systems</vt:lpstr>
      <vt:lpstr>United States Court Systems</vt:lpstr>
      <vt:lpstr>United States Court Systems</vt:lpstr>
      <vt:lpstr>United States Court Systems</vt:lpstr>
      <vt:lpstr>United States Court Systems</vt:lpstr>
      <vt:lpstr>United States Court Systems</vt:lpstr>
      <vt:lpstr>United States Court Systems</vt:lpstr>
      <vt:lpstr>United States Court Systems</vt:lpstr>
      <vt:lpstr>The Supreme Court </vt:lpstr>
      <vt:lpstr>Judicial Review -- Marbury v. Madison (1803): </vt:lpstr>
      <vt:lpstr>Judicial Review </vt:lpstr>
      <vt:lpstr>Judicial Review </vt:lpstr>
      <vt:lpstr>Judicial Review </vt:lpstr>
      <vt:lpstr>Judicial Review </vt:lpstr>
      <vt:lpstr>Judicial Review </vt:lpstr>
      <vt:lpstr>Judicial Review </vt:lpstr>
      <vt:lpstr>Judicial Review </vt:lpstr>
      <vt:lpstr>Judicial Review </vt:lpstr>
      <vt:lpstr>Sources of Law </vt:lpstr>
      <vt:lpstr>Sources of Law</vt:lpstr>
      <vt:lpstr>Sources of Law</vt:lpstr>
      <vt:lpstr>Sources of Law</vt:lpstr>
      <vt:lpstr>Sources of Law</vt:lpstr>
      <vt:lpstr>Sources of Law</vt:lpstr>
      <vt:lpstr>Legal Terminology </vt:lpstr>
      <vt:lpstr>Legal Terminology </vt:lpstr>
      <vt:lpstr>Legal Terminology</vt:lpstr>
      <vt:lpstr>Legal Terminology</vt:lpstr>
      <vt:lpstr>Reading and briefing court cases: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8</cp:revision>
  <dcterms:created xsi:type="dcterms:W3CDTF">2021-01-12T21:35:14Z</dcterms:created>
  <dcterms:modified xsi:type="dcterms:W3CDTF">2023-01-17T00:57:26Z</dcterms:modified>
</cp:coreProperties>
</file>