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0"/>
  </p:notesMasterIdLst>
  <p:sldIdLst>
    <p:sldId id="258" r:id="rId2"/>
    <p:sldId id="289" r:id="rId3"/>
    <p:sldId id="290" r:id="rId4"/>
    <p:sldId id="291" r:id="rId5"/>
    <p:sldId id="292" r:id="rId6"/>
    <p:sldId id="293" r:id="rId7"/>
    <p:sldId id="295" r:id="rId8"/>
    <p:sldId id="294" r:id="rId9"/>
    <p:sldId id="296" r:id="rId10"/>
    <p:sldId id="298" r:id="rId11"/>
    <p:sldId id="297" r:id="rId12"/>
    <p:sldId id="310" r:id="rId13"/>
    <p:sldId id="300" r:id="rId14"/>
    <p:sldId id="309" r:id="rId15"/>
    <p:sldId id="299" r:id="rId16"/>
    <p:sldId id="311" r:id="rId17"/>
    <p:sldId id="304" r:id="rId18"/>
    <p:sldId id="302" r:id="rId19"/>
    <p:sldId id="303" r:id="rId20"/>
    <p:sldId id="312" r:id="rId21"/>
    <p:sldId id="301" r:id="rId22"/>
    <p:sldId id="313" r:id="rId23"/>
    <p:sldId id="314" r:id="rId24"/>
    <p:sldId id="305" r:id="rId25"/>
    <p:sldId id="306" r:id="rId26"/>
    <p:sldId id="315" r:id="rId27"/>
    <p:sldId id="307" r:id="rId28"/>
    <p:sldId id="30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5/10/2023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21</a:t>
            </a:fld>
            <a:endParaRPr lang="en-US"/>
          </a:p>
        </p:txBody>
      </p:sp>
    </p:spTree>
    <p:extLst>
      <p:ext uri="{BB962C8B-B14F-4D97-AF65-F5344CB8AC3E}">
        <p14:creationId xmlns:p14="http://schemas.microsoft.com/office/powerpoint/2010/main" val="848637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22</a:t>
            </a:fld>
            <a:endParaRPr lang="en-US"/>
          </a:p>
        </p:txBody>
      </p:sp>
    </p:spTree>
    <p:extLst>
      <p:ext uri="{BB962C8B-B14F-4D97-AF65-F5344CB8AC3E}">
        <p14:creationId xmlns:p14="http://schemas.microsoft.com/office/powerpoint/2010/main" val="1056990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23</a:t>
            </a:fld>
            <a:endParaRPr lang="en-US"/>
          </a:p>
        </p:txBody>
      </p:sp>
    </p:spTree>
    <p:extLst>
      <p:ext uri="{BB962C8B-B14F-4D97-AF65-F5344CB8AC3E}">
        <p14:creationId xmlns:p14="http://schemas.microsoft.com/office/powerpoint/2010/main" val="3084198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24</a:t>
            </a:fld>
            <a:endParaRPr lang="en-US"/>
          </a:p>
        </p:txBody>
      </p:sp>
    </p:spTree>
    <p:extLst>
      <p:ext uri="{BB962C8B-B14F-4D97-AF65-F5344CB8AC3E}">
        <p14:creationId xmlns:p14="http://schemas.microsoft.com/office/powerpoint/2010/main" val="1355413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69D15E2-1353-4955-BBE0-46D1AEF937E7}" type="datetimeFigureOut">
              <a:rPr lang="en-US" smtClean="0"/>
              <a:t>5/10/2023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5/10/2023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5/10/2023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5/10/2023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kpu.pressbooks.pub/academicwritingbasics/chapter/concept-mappin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t>Ethical philosophies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5907" y="1447800"/>
            <a:ext cx="2686050"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Aristotle: ancient Greek philosopher</a:t>
            </a:r>
            <a:r>
              <a:rPr lang="en-US" dirty="0" smtClean="0"/>
              <a:t> </a:t>
            </a:r>
            <a:endParaRPr lang="en-US" dirty="0"/>
          </a:p>
        </p:txBody>
      </p:sp>
      <p:sp>
        <p:nvSpPr>
          <p:cNvPr id="3" name="Content Placeholder 2"/>
          <p:cNvSpPr>
            <a:spLocks noGrp="1"/>
          </p:cNvSpPr>
          <p:nvPr>
            <p:ph idx="1"/>
          </p:nvPr>
        </p:nvSpPr>
        <p:spPr/>
        <p:txBody>
          <a:bodyPr>
            <a:normAutofit lnSpcReduction="10000"/>
          </a:bodyPr>
          <a:lstStyle/>
          <a:p>
            <a:r>
              <a:rPr lang="en-US" dirty="0" smtClean="0"/>
              <a:t>Application in modern </a:t>
            </a:r>
            <a:r>
              <a:rPr lang="en-US" dirty="0"/>
              <a:t>media issues? </a:t>
            </a:r>
            <a:endParaRPr lang="en-US" dirty="0" smtClean="0"/>
          </a:p>
          <a:p>
            <a:pPr lvl="1"/>
            <a:r>
              <a:rPr lang="en-US" dirty="0" smtClean="0"/>
              <a:t>Its </a:t>
            </a:r>
            <a:r>
              <a:rPr lang="en-US" dirty="0"/>
              <a:t>presence can been seen in federal government decisions about how to regulate tobacco advertising. </a:t>
            </a:r>
            <a:endParaRPr lang="en-US" dirty="0" smtClean="0"/>
          </a:p>
          <a:p>
            <a:pPr lvl="1"/>
            <a:r>
              <a:rPr lang="en-US" dirty="0" smtClean="0"/>
              <a:t>Instead </a:t>
            </a:r>
            <a:r>
              <a:rPr lang="en-US" dirty="0"/>
              <a:t>of totally banning all tobacco advertising or deciding not to regulate it at all, the Federal Trade Commission chose a middle ground. </a:t>
            </a:r>
            <a:endParaRPr lang="en-US" dirty="0" smtClean="0"/>
          </a:p>
          <a:p>
            <a:pPr lvl="1"/>
            <a:r>
              <a:rPr lang="en-US" dirty="0" smtClean="0"/>
              <a:t>The </a:t>
            </a:r>
            <a:r>
              <a:rPr lang="en-US" dirty="0"/>
              <a:t>FTC banned cigarette ads from TV and required that warning labels be included in </a:t>
            </a:r>
            <a:r>
              <a:rPr lang="en-US" u="sng" dirty="0"/>
              <a:t>print ads </a:t>
            </a:r>
            <a:r>
              <a:rPr lang="en-US" dirty="0"/>
              <a:t>and on </a:t>
            </a:r>
            <a:r>
              <a:rPr lang="en-US" u="sng" dirty="0"/>
              <a:t>cigarette packs</a:t>
            </a:r>
            <a:r>
              <a:rPr lang="en-US" dirty="0"/>
              <a:t>.</a:t>
            </a:r>
          </a:p>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2675" y="35943"/>
            <a:ext cx="2981325" cy="153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9338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Immanuel </a:t>
            </a:r>
            <a:r>
              <a:rPr lang="en-US" b="1" dirty="0" smtClean="0"/>
              <a:t>Kant: </a:t>
            </a:r>
            <a:r>
              <a:rPr lang="en-US" dirty="0"/>
              <a:t>18th century German philosopher </a:t>
            </a:r>
          </a:p>
        </p:txBody>
      </p:sp>
      <p:sp>
        <p:nvSpPr>
          <p:cNvPr id="3" name="Content Placeholder 2"/>
          <p:cNvSpPr>
            <a:spLocks noGrp="1"/>
          </p:cNvSpPr>
          <p:nvPr>
            <p:ph idx="1"/>
          </p:nvPr>
        </p:nvSpPr>
        <p:spPr>
          <a:xfrm>
            <a:off x="457200" y="1600200"/>
            <a:ext cx="8153400" cy="4525963"/>
          </a:xfrm>
        </p:spPr>
        <p:txBody>
          <a:bodyPr>
            <a:normAutofit/>
          </a:bodyPr>
          <a:lstStyle/>
          <a:p>
            <a:r>
              <a:rPr lang="en-US" dirty="0" smtClean="0"/>
              <a:t>Focus: on </a:t>
            </a:r>
            <a:r>
              <a:rPr lang="en-US" dirty="0"/>
              <a:t>the act, not the actor. </a:t>
            </a:r>
            <a:endParaRPr lang="en-US" dirty="0" smtClean="0"/>
          </a:p>
          <a:p>
            <a:r>
              <a:rPr lang="en-US" dirty="0" smtClean="0"/>
              <a:t>Core belief: </a:t>
            </a:r>
          </a:p>
          <a:p>
            <a:pPr lvl="1"/>
            <a:r>
              <a:rPr lang="en-US" dirty="0" smtClean="0"/>
              <a:t>Benevolence </a:t>
            </a:r>
            <a:r>
              <a:rPr lang="en-US" dirty="0"/>
              <a:t>and truth-telling are always right and is best known for the </a:t>
            </a:r>
            <a:r>
              <a:rPr lang="en-US" u="sng" dirty="0"/>
              <a:t>Categorical Imperative</a:t>
            </a:r>
            <a:r>
              <a:rPr lang="en-US" dirty="0"/>
              <a:t>, which states that you should act on the maxim (principle) that you would want to become a universal law. </a:t>
            </a:r>
            <a:endParaRPr lang="en-US" dirty="0" smtClean="0"/>
          </a:p>
          <a:p>
            <a:pPr lvl="1"/>
            <a:r>
              <a:rPr lang="en-US" dirty="0" smtClean="0"/>
              <a:t>Under </a:t>
            </a:r>
            <a:r>
              <a:rPr lang="en-US" dirty="0"/>
              <a:t>this system, you do not consider situational factors or possible consequences. </a:t>
            </a:r>
            <a:endParaRPr lang="en-US" dirty="0" smtClean="0"/>
          </a:p>
          <a:p>
            <a:pPr marL="36576" indent="0">
              <a:buNone/>
            </a:pPr>
            <a:r>
              <a:rPr lang="en-US" sz="1200" dirty="0" smtClean="0"/>
              <a:t>Image: dw.com</a:t>
            </a:r>
            <a:endParaRPr lang="en-US" sz="1200" dirty="0"/>
          </a:p>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0"/>
            <a:ext cx="21336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044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Immanuel Kant: </a:t>
            </a:r>
            <a:r>
              <a:rPr lang="en-US" dirty="0"/>
              <a:t>18th century German philosopher</a:t>
            </a:r>
          </a:p>
        </p:txBody>
      </p:sp>
      <p:sp>
        <p:nvSpPr>
          <p:cNvPr id="3" name="Content Placeholder 2"/>
          <p:cNvSpPr>
            <a:spLocks noGrp="1"/>
          </p:cNvSpPr>
          <p:nvPr>
            <p:ph idx="1"/>
          </p:nvPr>
        </p:nvSpPr>
        <p:spPr/>
        <p:txBody>
          <a:bodyPr/>
          <a:lstStyle/>
          <a:p>
            <a:r>
              <a:rPr lang="en-US" dirty="0"/>
              <a:t>Kant’s Categorical Imperative can be applied to media issues in these ways: </a:t>
            </a:r>
            <a:endParaRPr lang="en-US" dirty="0" smtClean="0"/>
          </a:p>
          <a:p>
            <a:pPr lvl="1"/>
            <a:r>
              <a:rPr lang="en-US" dirty="0" smtClean="0"/>
              <a:t>Journalists </a:t>
            </a:r>
            <a:r>
              <a:rPr lang="en-US" dirty="0"/>
              <a:t>can never lie or invade someone’s right to privacy to get a story; </a:t>
            </a:r>
            <a:endParaRPr lang="en-US" dirty="0" smtClean="0"/>
          </a:p>
          <a:p>
            <a:pPr lvl="1"/>
            <a:r>
              <a:rPr lang="en-US" dirty="0" smtClean="0"/>
              <a:t>deception </a:t>
            </a:r>
            <a:r>
              <a:rPr lang="en-US" dirty="0"/>
              <a:t>by advertisers to sell a product is always wrong; </a:t>
            </a:r>
            <a:endParaRPr lang="en-US" dirty="0" smtClean="0"/>
          </a:p>
          <a:p>
            <a:pPr lvl="1"/>
            <a:r>
              <a:rPr lang="en-US" dirty="0" smtClean="0"/>
              <a:t>dishonesty </a:t>
            </a:r>
            <a:r>
              <a:rPr lang="en-US" dirty="0"/>
              <a:t>in public relations is never right even if telling the truth hurts the company’s reputation.</a:t>
            </a:r>
          </a:p>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0"/>
            <a:ext cx="213360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1248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John Stuart </a:t>
            </a:r>
            <a:r>
              <a:rPr lang="en-US" dirty="0" smtClean="0"/>
              <a:t>Mill: 19th </a:t>
            </a:r>
            <a:r>
              <a:rPr lang="en-US" dirty="0"/>
              <a:t>century British philosopher</a:t>
            </a:r>
          </a:p>
        </p:txBody>
      </p:sp>
      <p:sp>
        <p:nvSpPr>
          <p:cNvPr id="3" name="Content Placeholder 2"/>
          <p:cNvSpPr>
            <a:spLocks noGrp="1"/>
          </p:cNvSpPr>
          <p:nvPr>
            <p:ph idx="1"/>
          </p:nvPr>
        </p:nvSpPr>
        <p:spPr>
          <a:xfrm>
            <a:off x="457200" y="1600200"/>
            <a:ext cx="8153400" cy="4525963"/>
          </a:xfrm>
        </p:spPr>
        <p:txBody>
          <a:bodyPr>
            <a:normAutofit/>
          </a:bodyPr>
          <a:lstStyle/>
          <a:p>
            <a:r>
              <a:rPr lang="en-US" dirty="0" smtClean="0"/>
              <a:t>Core beliefs: </a:t>
            </a:r>
          </a:p>
          <a:p>
            <a:pPr lvl="1"/>
            <a:r>
              <a:rPr lang="en-US" dirty="0" smtClean="0"/>
              <a:t>Preventing </a:t>
            </a:r>
            <a:r>
              <a:rPr lang="en-US" dirty="0"/>
              <a:t>pain and promoting pleasure are the main ethical goals. </a:t>
            </a:r>
            <a:endParaRPr lang="en-US" dirty="0" smtClean="0"/>
          </a:p>
          <a:p>
            <a:pPr lvl="1"/>
            <a:r>
              <a:rPr lang="en-US" dirty="0" smtClean="0"/>
              <a:t>Focus: not </a:t>
            </a:r>
            <a:r>
              <a:rPr lang="en-US" dirty="0"/>
              <a:t>on the actor or the action, but instead on the consequences of an action. </a:t>
            </a:r>
            <a:endParaRPr lang="en-US" dirty="0" smtClean="0"/>
          </a:p>
          <a:p>
            <a:pPr lvl="1"/>
            <a:r>
              <a:rPr lang="en-US" dirty="0" smtClean="0"/>
              <a:t>Best known </a:t>
            </a:r>
            <a:r>
              <a:rPr lang="en-US" dirty="0"/>
              <a:t>for the Principle of </a:t>
            </a:r>
            <a:r>
              <a:rPr lang="en-US" dirty="0" smtClean="0"/>
              <a:t>Utility: </a:t>
            </a:r>
          </a:p>
          <a:p>
            <a:pPr lvl="2"/>
            <a:r>
              <a:rPr lang="en-US" dirty="0" smtClean="0"/>
              <a:t>an </a:t>
            </a:r>
            <a:r>
              <a:rPr lang="en-US" dirty="0"/>
              <a:t>ethical action should seek the greatest happiness for the greatest number of people</a:t>
            </a:r>
            <a:r>
              <a:rPr lang="en-US" dirty="0" smtClean="0"/>
              <a:t>.</a:t>
            </a:r>
          </a:p>
          <a:p>
            <a:pPr marL="749808" lvl="2" indent="0">
              <a:buNone/>
            </a:pPr>
            <a:endParaRPr lang="en-US" dirty="0" smtClean="0"/>
          </a:p>
          <a:p>
            <a:pPr marL="164592" indent="0">
              <a:buNone/>
            </a:pPr>
            <a:r>
              <a:rPr lang="en-US" sz="1200" dirty="0" smtClean="0"/>
              <a:t>Image: biography.com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1"/>
            <a:ext cx="1905000" cy="1761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547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John Stuart Mill: 19th century British philosopher</a:t>
            </a:r>
          </a:p>
        </p:txBody>
      </p:sp>
      <p:sp>
        <p:nvSpPr>
          <p:cNvPr id="3" name="Content Placeholder 2"/>
          <p:cNvSpPr>
            <a:spLocks noGrp="1"/>
          </p:cNvSpPr>
          <p:nvPr>
            <p:ph idx="1"/>
          </p:nvPr>
        </p:nvSpPr>
        <p:spPr/>
        <p:txBody>
          <a:bodyPr/>
          <a:lstStyle/>
          <a:p>
            <a:pPr marL="420624" lvl="1" indent="-384048">
              <a:buSzPct val="80000"/>
              <a:buFont typeface="Wingdings 2"/>
              <a:buChar char=""/>
            </a:pPr>
            <a:r>
              <a:rPr lang="en-US" dirty="0"/>
              <a:t>Mill’s ideas can also be applied to questions about whether journalists can go undercover and even lie to get information. </a:t>
            </a:r>
            <a:endParaRPr lang="en-US" dirty="0" smtClean="0"/>
          </a:p>
          <a:p>
            <a:pPr marL="420624" lvl="1" indent="-384048">
              <a:buSzPct val="80000"/>
              <a:buFont typeface="Wingdings 2"/>
              <a:buChar char=""/>
            </a:pPr>
            <a:endParaRPr lang="en-US" dirty="0"/>
          </a:p>
          <a:p>
            <a:pPr marL="420624" lvl="1" indent="-384048">
              <a:buSzPct val="80000"/>
              <a:buFont typeface="Wingdings 2"/>
              <a:buChar char=""/>
            </a:pPr>
            <a:r>
              <a:rPr lang="en-US" dirty="0" smtClean="0"/>
              <a:t>The </a:t>
            </a:r>
            <a:r>
              <a:rPr lang="en-US" dirty="0"/>
              <a:t>Principle of Utility would suggest that it’s </a:t>
            </a:r>
            <a:r>
              <a:rPr lang="en-US" u="sng" dirty="0"/>
              <a:t>acceptable to lie to get a story </a:t>
            </a:r>
            <a:r>
              <a:rPr lang="en-US" dirty="0"/>
              <a:t>if it results in the </a:t>
            </a:r>
            <a:r>
              <a:rPr lang="en-US" u="sng" dirty="0"/>
              <a:t>greater good for society</a:t>
            </a:r>
            <a:r>
              <a:rPr lang="en-US" dirty="0"/>
              <a:t>, that is if more people are helped by uncovering the information than are hurt by the lie to get the information.</a:t>
            </a: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0"/>
            <a:ext cx="19812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5917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William David </a:t>
            </a:r>
            <a:r>
              <a:rPr lang="en-US" dirty="0" smtClean="0"/>
              <a:t>Ross: </a:t>
            </a:r>
            <a:r>
              <a:rPr lang="en-US" dirty="0"/>
              <a:t>20th </a:t>
            </a:r>
            <a:r>
              <a:rPr lang="en-US" dirty="0" smtClean="0"/>
              <a:t/>
            </a:r>
            <a:br>
              <a:rPr lang="en-US" dirty="0" smtClean="0"/>
            </a:br>
            <a:r>
              <a:rPr lang="en-US" dirty="0" smtClean="0"/>
              <a:t>century </a:t>
            </a:r>
            <a:r>
              <a:rPr lang="en-US" dirty="0"/>
              <a:t>American philosopher </a:t>
            </a:r>
          </a:p>
        </p:txBody>
      </p:sp>
      <p:sp>
        <p:nvSpPr>
          <p:cNvPr id="3" name="Content Placeholder 2"/>
          <p:cNvSpPr>
            <a:spLocks noGrp="1"/>
          </p:cNvSpPr>
          <p:nvPr>
            <p:ph idx="1"/>
          </p:nvPr>
        </p:nvSpPr>
        <p:spPr/>
        <p:txBody>
          <a:bodyPr>
            <a:normAutofit fontScale="92500" lnSpcReduction="10000"/>
          </a:bodyPr>
          <a:lstStyle/>
          <a:p>
            <a:r>
              <a:rPr lang="en-US" dirty="0" smtClean="0"/>
              <a:t>Core beliefs: </a:t>
            </a:r>
          </a:p>
          <a:p>
            <a:pPr lvl="1"/>
            <a:r>
              <a:rPr lang="en-US" dirty="0" smtClean="0"/>
              <a:t>There </a:t>
            </a:r>
            <a:r>
              <a:rPr lang="en-US" dirty="0"/>
              <a:t>is often more than one ethical value to be considered in a situation. </a:t>
            </a:r>
            <a:endParaRPr lang="en-US" dirty="0" smtClean="0"/>
          </a:p>
          <a:p>
            <a:pPr lvl="1"/>
            <a:r>
              <a:rPr lang="en-US" dirty="0" smtClean="0"/>
              <a:t>He </a:t>
            </a:r>
            <a:r>
              <a:rPr lang="en-US" dirty="0"/>
              <a:t>differs from other philosophers who believe there is only one ultimate value. </a:t>
            </a:r>
            <a:endParaRPr lang="en-US" dirty="0" smtClean="0"/>
          </a:p>
          <a:p>
            <a:r>
              <a:rPr lang="en-US" dirty="0" smtClean="0"/>
              <a:t>Focus: on </a:t>
            </a:r>
            <a:r>
              <a:rPr lang="en-US" dirty="0"/>
              <a:t>the actor rather than the act, affirmed the primacy of community. </a:t>
            </a:r>
            <a:endParaRPr lang="en-US" dirty="0" smtClean="0"/>
          </a:p>
          <a:p>
            <a:r>
              <a:rPr lang="en-US" dirty="0" smtClean="0"/>
              <a:t>Best known for </a:t>
            </a:r>
            <a:r>
              <a:rPr lang="en-US" u="sng" dirty="0" smtClean="0"/>
              <a:t>The </a:t>
            </a:r>
            <a:r>
              <a:rPr lang="en-US" u="sng" dirty="0"/>
              <a:t>Pluralistic Theory of </a:t>
            </a:r>
            <a:r>
              <a:rPr lang="en-US" u="sng" dirty="0" smtClean="0"/>
              <a:t>Value: </a:t>
            </a:r>
          </a:p>
          <a:p>
            <a:pPr lvl="1"/>
            <a:r>
              <a:rPr lang="en-US" dirty="0" smtClean="0"/>
              <a:t>People </a:t>
            </a:r>
            <a:r>
              <a:rPr lang="en-US" dirty="0"/>
              <a:t>have competing ethical values. </a:t>
            </a:r>
            <a:endParaRPr lang="en-US" dirty="0" smtClean="0"/>
          </a:p>
          <a:p>
            <a:pPr marL="448056" lvl="1" indent="0">
              <a:buNone/>
            </a:pPr>
            <a:endParaRPr lang="en-US" sz="1200" dirty="0"/>
          </a:p>
          <a:p>
            <a:pPr marL="448056" lvl="1" indent="0">
              <a:buNone/>
            </a:pPr>
            <a:r>
              <a:rPr lang="en-US" sz="1200" dirty="0" smtClean="0"/>
              <a:t>Image: giffordlectures.org  </a:t>
            </a:r>
          </a:p>
          <a:p>
            <a:endParaRPr lang="en-US" dirty="0"/>
          </a:p>
          <a:p>
            <a:endParaRPr lang="en-US" dirty="0"/>
          </a:p>
          <a:p>
            <a:endParaRPr lang="en-US"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2850" y="0"/>
            <a:ext cx="1581150" cy="209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9904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William David </a:t>
            </a:r>
            <a:r>
              <a:rPr lang="en-US" dirty="0" smtClean="0"/>
              <a:t>Ross…</a:t>
            </a:r>
            <a:endParaRPr lang="en-US" dirty="0"/>
          </a:p>
        </p:txBody>
      </p:sp>
      <p:sp>
        <p:nvSpPr>
          <p:cNvPr id="3" name="Content Placeholder 2"/>
          <p:cNvSpPr>
            <a:spLocks noGrp="1"/>
          </p:cNvSpPr>
          <p:nvPr>
            <p:ph idx="1"/>
          </p:nvPr>
        </p:nvSpPr>
        <p:spPr>
          <a:xfrm>
            <a:off x="457200" y="1600200"/>
            <a:ext cx="8382000" cy="5029200"/>
          </a:xfrm>
        </p:spPr>
        <p:txBody>
          <a:bodyPr>
            <a:normAutofit fontScale="77500" lnSpcReduction="20000"/>
          </a:bodyPr>
          <a:lstStyle/>
          <a:p>
            <a:r>
              <a:rPr lang="en-US" dirty="0"/>
              <a:t>These values, which Ross called duties, </a:t>
            </a:r>
            <a:r>
              <a:rPr lang="en-US" dirty="0" smtClean="0"/>
              <a:t>include:</a:t>
            </a:r>
          </a:p>
          <a:p>
            <a:pPr lvl="1"/>
            <a:r>
              <a:rPr lang="en-US" dirty="0" smtClean="0"/>
              <a:t>fidelity</a:t>
            </a:r>
            <a:r>
              <a:rPr lang="en-US" dirty="0"/>
              <a:t>, reparation, gratitude, justice, beneficence, self-improvement, prevention, veracity, and nurture. </a:t>
            </a:r>
            <a:endParaRPr lang="en-US" dirty="0" smtClean="0"/>
          </a:p>
          <a:p>
            <a:pPr lvl="1"/>
            <a:endParaRPr lang="en-US" dirty="0" smtClean="0"/>
          </a:p>
          <a:p>
            <a:r>
              <a:rPr lang="en-US" dirty="0" smtClean="0"/>
              <a:t>To </a:t>
            </a:r>
            <a:r>
              <a:rPr lang="en-US" dirty="0"/>
              <a:t>choose among these duties, you must consider the level of commitment you have to each duty in varying circumstances. </a:t>
            </a:r>
            <a:endParaRPr lang="en-US" dirty="0" smtClean="0"/>
          </a:p>
          <a:p>
            <a:r>
              <a:rPr lang="en-US" dirty="0" smtClean="0"/>
              <a:t>A </a:t>
            </a:r>
            <a:r>
              <a:rPr lang="en-US" dirty="0"/>
              <a:t>moral act is one that will allow you to be faithful to the most important duties. </a:t>
            </a:r>
            <a:endParaRPr lang="en-US" dirty="0" smtClean="0"/>
          </a:p>
          <a:p>
            <a:pPr lvl="1"/>
            <a:r>
              <a:rPr lang="en-US" dirty="0" smtClean="0"/>
              <a:t>This </a:t>
            </a:r>
            <a:r>
              <a:rPr lang="en-US" dirty="0"/>
              <a:t>idea works well for media professionals who must balance competing roles. </a:t>
            </a:r>
            <a:endParaRPr lang="en-US" dirty="0" smtClean="0"/>
          </a:p>
          <a:p>
            <a:pPr lvl="2"/>
            <a:r>
              <a:rPr lang="en-US" dirty="0" smtClean="0"/>
              <a:t>For </a:t>
            </a:r>
            <a:r>
              <a:rPr lang="en-US" dirty="0"/>
              <a:t>example, a public relations professional who wants to tell the </a:t>
            </a:r>
            <a:r>
              <a:rPr lang="en-US" b="1" dirty="0"/>
              <a:t>truth</a:t>
            </a:r>
            <a:r>
              <a:rPr lang="en-US" dirty="0"/>
              <a:t> but also wants to </a:t>
            </a:r>
            <a:r>
              <a:rPr lang="en-US" b="1" dirty="0"/>
              <a:t>minimize harm </a:t>
            </a:r>
            <a:r>
              <a:rPr lang="en-US" dirty="0"/>
              <a:t>to his or her employer must weigh those competing duties when faced with a news reporter asking about a company </a:t>
            </a:r>
            <a:r>
              <a:rPr lang="en-US" dirty="0" smtClean="0"/>
              <a:t>scandal.</a:t>
            </a:r>
          </a:p>
          <a:p>
            <a:pPr marL="749808" lvl="2" indent="0">
              <a:buNone/>
            </a:pPr>
            <a:endParaRPr lang="en-US" dirty="0" smtClean="0"/>
          </a:p>
          <a:p>
            <a:pPr marL="164592" indent="0">
              <a:buNone/>
            </a:pPr>
            <a:r>
              <a:rPr lang="en-US" sz="1700" dirty="0" smtClean="0"/>
              <a:t>Image: giffordlectures.org </a:t>
            </a:r>
            <a:endParaRPr lang="en-US" sz="1700" dirty="0"/>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4437" y="8626"/>
            <a:ext cx="1579563" cy="2097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9808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John </a:t>
            </a:r>
            <a:r>
              <a:rPr lang="en-US" dirty="0" smtClean="0"/>
              <a:t>Rawls: </a:t>
            </a:r>
            <a:r>
              <a:rPr lang="en-US" dirty="0"/>
              <a:t>Contemporary American philosopher</a:t>
            </a:r>
            <a:r>
              <a:rPr lang="en-US" dirty="0" smtClean="0"/>
              <a:t> (2002)</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Core beliefs: </a:t>
            </a:r>
          </a:p>
          <a:p>
            <a:pPr lvl="1"/>
            <a:r>
              <a:rPr lang="en-US" dirty="0" smtClean="0"/>
              <a:t>Fairness </a:t>
            </a:r>
            <a:r>
              <a:rPr lang="en-US" dirty="0"/>
              <a:t>is the fundamental aspect of ethics. </a:t>
            </a:r>
            <a:endParaRPr lang="en-US" dirty="0" smtClean="0"/>
          </a:p>
          <a:p>
            <a:pPr lvl="1"/>
            <a:r>
              <a:rPr lang="en-US" dirty="0" smtClean="0"/>
              <a:t>Rawls advocated </a:t>
            </a:r>
            <a:r>
              <a:rPr lang="en-US" dirty="0"/>
              <a:t>for the Veil of </a:t>
            </a:r>
            <a:r>
              <a:rPr lang="en-US" dirty="0" smtClean="0"/>
              <a:t>Ignorance: </a:t>
            </a:r>
          </a:p>
          <a:p>
            <a:pPr lvl="2"/>
            <a:r>
              <a:rPr lang="en-US" dirty="0" smtClean="0"/>
              <a:t>that </a:t>
            </a:r>
            <a:r>
              <a:rPr lang="en-US" dirty="0"/>
              <a:t>all parties should be treated the same, regardless of class or station in life. </a:t>
            </a:r>
            <a:endParaRPr lang="en-US" dirty="0" smtClean="0"/>
          </a:p>
          <a:p>
            <a:pPr lvl="2"/>
            <a:r>
              <a:rPr lang="en-US" dirty="0" smtClean="0"/>
              <a:t>Distribution </a:t>
            </a:r>
            <a:r>
              <a:rPr lang="en-US" dirty="0"/>
              <a:t>of everything should be equal, unless an unequal distribution would benefit the least advantaged party in life. </a:t>
            </a:r>
            <a:endParaRPr lang="en-US" dirty="0" smtClean="0"/>
          </a:p>
          <a:p>
            <a:pPr lvl="1"/>
            <a:r>
              <a:rPr lang="en-US" dirty="0" smtClean="0"/>
              <a:t>Thus</a:t>
            </a:r>
            <a:r>
              <a:rPr lang="en-US" dirty="0"/>
              <a:t>, news and entertainment media treatment of people would be the same, regardless of whether the person was rich and famous or poor and unknown</a:t>
            </a:r>
            <a:r>
              <a:rPr lang="en-US" dirty="0" smtClean="0"/>
              <a:t>.</a:t>
            </a:r>
          </a:p>
          <a:p>
            <a:pPr marL="448056" lvl="1" indent="0">
              <a:buNone/>
            </a:pPr>
            <a:r>
              <a:rPr lang="en-US" sz="1300" dirty="0" smtClean="0"/>
              <a:t>Image: economist.com</a:t>
            </a:r>
            <a:endParaRPr lang="en-US" sz="1300" dirty="0"/>
          </a:p>
          <a:p>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799" y="2875"/>
            <a:ext cx="1966823" cy="182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6633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Communitarianism</a:t>
            </a:r>
            <a:endParaRPr lang="en-US" dirty="0"/>
          </a:p>
        </p:txBody>
      </p:sp>
      <p:sp>
        <p:nvSpPr>
          <p:cNvPr id="3" name="Content Placeholder 2"/>
          <p:cNvSpPr>
            <a:spLocks noGrp="1"/>
          </p:cNvSpPr>
          <p:nvPr>
            <p:ph idx="1"/>
          </p:nvPr>
        </p:nvSpPr>
        <p:spPr>
          <a:xfrm>
            <a:off x="457200" y="1600200"/>
            <a:ext cx="8001000" cy="4876800"/>
          </a:xfrm>
        </p:spPr>
        <p:txBody>
          <a:bodyPr>
            <a:normAutofit fontScale="92500" lnSpcReduction="20000"/>
          </a:bodyPr>
          <a:lstStyle/>
          <a:p>
            <a:r>
              <a:rPr lang="en-US" dirty="0" smtClean="0"/>
              <a:t>Not associated </a:t>
            </a:r>
            <a:r>
              <a:rPr lang="en-US" dirty="0"/>
              <a:t>with a single </a:t>
            </a:r>
            <a:r>
              <a:rPr lang="en-US" dirty="0" smtClean="0"/>
              <a:t>individual. </a:t>
            </a:r>
          </a:p>
          <a:p>
            <a:r>
              <a:rPr lang="en-US" dirty="0" smtClean="0"/>
              <a:t>Main moral value: </a:t>
            </a:r>
          </a:p>
          <a:p>
            <a:pPr lvl="1"/>
            <a:r>
              <a:rPr lang="en-US" dirty="0" smtClean="0"/>
              <a:t>Social justice. </a:t>
            </a:r>
          </a:p>
          <a:p>
            <a:r>
              <a:rPr lang="en-US" dirty="0" smtClean="0"/>
              <a:t>Departs from a </a:t>
            </a:r>
            <a:r>
              <a:rPr lang="en-US" dirty="0"/>
              <a:t>traditional Western emphasis on the </a:t>
            </a:r>
            <a:r>
              <a:rPr lang="en-US" u="sng" dirty="0"/>
              <a:t>individual </a:t>
            </a:r>
            <a:r>
              <a:rPr lang="en-US" dirty="0"/>
              <a:t>and focuses instead on the larger </a:t>
            </a:r>
            <a:r>
              <a:rPr lang="en-US" u="sng" dirty="0"/>
              <a:t>community</a:t>
            </a:r>
            <a:r>
              <a:rPr lang="en-US" dirty="0"/>
              <a:t> or society. </a:t>
            </a:r>
            <a:endParaRPr lang="en-US" dirty="0" smtClean="0"/>
          </a:p>
          <a:p>
            <a:pPr lvl="1"/>
            <a:r>
              <a:rPr lang="en-US" dirty="0" smtClean="0"/>
              <a:t>Civic journalism: newspapers </a:t>
            </a:r>
            <a:r>
              <a:rPr lang="en-US" dirty="0"/>
              <a:t>and TV news be designed to help a community rather than just reporting on what is wrong with a community. </a:t>
            </a:r>
            <a:endParaRPr lang="en-US" dirty="0" smtClean="0"/>
          </a:p>
          <a:p>
            <a:pPr marL="448056" lvl="1" indent="0">
              <a:buNone/>
            </a:pPr>
            <a:endParaRPr lang="en-US" dirty="0" smtClean="0"/>
          </a:p>
          <a:p>
            <a:pPr lvl="1"/>
            <a:r>
              <a:rPr lang="en-US" dirty="0" smtClean="0"/>
              <a:t>News: what </a:t>
            </a:r>
            <a:r>
              <a:rPr lang="en-US" dirty="0"/>
              <a:t>a community needs to improve itself. This favors a more public relations-type role for </a:t>
            </a:r>
            <a:r>
              <a:rPr lang="en-US" dirty="0" smtClean="0"/>
              <a:t>journalism.</a:t>
            </a:r>
          </a:p>
          <a:p>
            <a:pPr marL="448056" lvl="1" indent="0">
              <a:buNone/>
            </a:pPr>
            <a:r>
              <a:rPr lang="en-US" sz="1400" dirty="0" smtClean="0"/>
              <a:t>Image: periniassociates.com</a:t>
            </a:r>
            <a:endParaRPr lang="en-US" sz="1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0454" y="0"/>
            <a:ext cx="2876550"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1930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Confucius, Locke and Nietzsche </a:t>
            </a:r>
            <a:endParaRPr lang="en-US" dirty="0"/>
          </a:p>
        </p:txBody>
      </p:sp>
      <p:sp>
        <p:nvSpPr>
          <p:cNvPr id="3" name="Content Placeholder 2"/>
          <p:cNvSpPr>
            <a:spLocks noGrp="1"/>
          </p:cNvSpPr>
          <p:nvPr>
            <p:ph idx="1"/>
          </p:nvPr>
        </p:nvSpPr>
        <p:spPr>
          <a:xfrm>
            <a:off x="457200" y="1600200"/>
            <a:ext cx="8305800" cy="5029200"/>
          </a:xfrm>
        </p:spPr>
        <p:txBody>
          <a:bodyPr>
            <a:normAutofit/>
          </a:bodyPr>
          <a:lstStyle/>
          <a:p>
            <a:r>
              <a:rPr lang="en-US" sz="5100" dirty="0" smtClean="0"/>
              <a:t>Confucius</a:t>
            </a:r>
          </a:p>
          <a:p>
            <a:pPr marL="36576" indent="0">
              <a:buNone/>
            </a:pPr>
            <a:endParaRPr lang="en-US" sz="5100" dirty="0" smtClean="0"/>
          </a:p>
          <a:p>
            <a:pPr lvl="1"/>
            <a:r>
              <a:rPr lang="en-US" dirty="0" smtClean="0"/>
              <a:t> The philosophy </a:t>
            </a:r>
            <a:r>
              <a:rPr lang="en-US" dirty="0"/>
              <a:t>of </a:t>
            </a:r>
            <a:r>
              <a:rPr lang="en-US" b="1" dirty="0"/>
              <a:t>golden rule </a:t>
            </a:r>
            <a:r>
              <a:rPr lang="en-US" dirty="0"/>
              <a:t>(not to be mistaken with the golden mean), which states  "What you do not wish for yourself, do not do to others....Since you yourself desire standing then help others achieve it since you yourself desire success then help others attain it." </a:t>
            </a:r>
            <a:endParaRPr lang="en-US" dirty="0" smtClean="0"/>
          </a:p>
          <a:p>
            <a:pPr marL="448056" lvl="1" indent="0">
              <a:buNone/>
            </a:pPr>
            <a:endParaRPr lang="en-US" sz="1200" dirty="0" smtClean="0"/>
          </a:p>
          <a:p>
            <a:pPr marL="448056" lvl="1" indent="0">
              <a:buNone/>
            </a:pPr>
            <a:endParaRPr lang="en-US" sz="1200" dirty="0"/>
          </a:p>
          <a:p>
            <a:pPr marL="448056" lvl="1" indent="0">
              <a:buNone/>
            </a:pPr>
            <a:r>
              <a:rPr lang="en-US" sz="1200" dirty="0" smtClean="0"/>
              <a:t>Image: biography.com</a:t>
            </a:r>
          </a:p>
          <a:p>
            <a:pPr lvl="1"/>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5060" y="121920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5206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thinkers </a:t>
            </a:r>
            <a:endParaRPr lang="en-US" dirty="0"/>
          </a:p>
        </p:txBody>
      </p:sp>
      <p:sp>
        <p:nvSpPr>
          <p:cNvPr id="3" name="Content Placeholder 2"/>
          <p:cNvSpPr>
            <a:spLocks noGrp="1"/>
          </p:cNvSpPr>
          <p:nvPr>
            <p:ph idx="1"/>
          </p:nvPr>
        </p:nvSpPr>
        <p:spPr/>
        <p:txBody>
          <a:bodyPr/>
          <a:lstStyle/>
          <a:p>
            <a:r>
              <a:rPr lang="en-US" dirty="0" smtClean="0"/>
              <a:t>Aristotle </a:t>
            </a:r>
          </a:p>
          <a:p>
            <a:r>
              <a:rPr lang="en-US" dirty="0" smtClean="0"/>
              <a:t>Immanuel Kant</a:t>
            </a:r>
          </a:p>
          <a:p>
            <a:r>
              <a:rPr lang="en-US" dirty="0" smtClean="0"/>
              <a:t>John </a:t>
            </a:r>
            <a:r>
              <a:rPr lang="en-US" dirty="0"/>
              <a:t>Stuart </a:t>
            </a:r>
            <a:r>
              <a:rPr lang="en-US" dirty="0" smtClean="0"/>
              <a:t>Mill</a:t>
            </a:r>
          </a:p>
          <a:p>
            <a:r>
              <a:rPr lang="en-US" dirty="0" smtClean="0"/>
              <a:t>William </a:t>
            </a:r>
            <a:r>
              <a:rPr lang="en-US" dirty="0"/>
              <a:t>David </a:t>
            </a:r>
            <a:r>
              <a:rPr lang="en-US" dirty="0" smtClean="0"/>
              <a:t>Ross</a:t>
            </a:r>
          </a:p>
          <a:p>
            <a:endParaRPr lang="en-US" dirty="0"/>
          </a:p>
          <a:p>
            <a:pPr marL="36576" indent="0">
              <a:buNone/>
            </a:pPr>
            <a:endParaRPr lang="en-US" dirty="0" smtClean="0"/>
          </a:p>
          <a:p>
            <a:pPr marL="36576" indent="0">
              <a:buNone/>
            </a:pPr>
            <a:endParaRPr lang="en-US" dirty="0"/>
          </a:p>
          <a:p>
            <a:pPr marL="36576" indent="0">
              <a:buNone/>
            </a:pPr>
            <a:r>
              <a:rPr lang="en-US" sz="1200" dirty="0" smtClean="0"/>
              <a:t>Cover image: socialmediaexplore.com </a:t>
            </a:r>
            <a:endParaRPr lang="en-US" sz="1200" dirty="0"/>
          </a:p>
        </p:txBody>
      </p:sp>
    </p:spTree>
    <p:extLst>
      <p:ext uri="{BB962C8B-B14F-4D97-AF65-F5344CB8AC3E}">
        <p14:creationId xmlns:p14="http://schemas.microsoft.com/office/powerpoint/2010/main" val="2641248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a:t>Confucius</a:t>
            </a:r>
            <a:br>
              <a:rPr lang="en-US" sz="4800" dirty="0"/>
            </a:br>
            <a:endParaRPr lang="en-US" dirty="0"/>
          </a:p>
        </p:txBody>
      </p:sp>
      <p:sp>
        <p:nvSpPr>
          <p:cNvPr id="3" name="Content Placeholder 2"/>
          <p:cNvSpPr>
            <a:spLocks noGrp="1"/>
          </p:cNvSpPr>
          <p:nvPr>
            <p:ph idx="1"/>
          </p:nvPr>
        </p:nvSpPr>
        <p:spPr/>
        <p:txBody>
          <a:bodyPr>
            <a:normAutofit lnSpcReduction="10000"/>
          </a:bodyPr>
          <a:lstStyle/>
          <a:p>
            <a:pPr marL="420624" lvl="1" indent="-384048">
              <a:buSzPct val="80000"/>
              <a:buFont typeface="Wingdings 2"/>
              <a:buChar char=""/>
            </a:pPr>
            <a:r>
              <a:rPr lang="en-US" dirty="0" smtClean="0"/>
              <a:t>The </a:t>
            </a:r>
            <a:r>
              <a:rPr lang="en-US" dirty="0"/>
              <a:t>golden rule is actually more similar to Kant's categorical imperative than Aristotle's golden mean. </a:t>
            </a:r>
            <a:endParaRPr lang="en-US" dirty="0" smtClean="0"/>
          </a:p>
          <a:p>
            <a:pPr marL="420624" lvl="1" indent="-384048">
              <a:buSzPct val="80000"/>
              <a:buFont typeface="Wingdings 2"/>
              <a:buChar char=""/>
            </a:pPr>
            <a:r>
              <a:rPr lang="en-US" dirty="0" smtClean="0"/>
              <a:t>Confucius</a:t>
            </a:r>
            <a:r>
              <a:rPr lang="en-US" dirty="0"/>
              <a:t>' social philosophy largely revolves around the concept of </a:t>
            </a:r>
            <a:r>
              <a:rPr lang="en-US" i="1" dirty="0" err="1"/>
              <a:t>ren</a:t>
            </a:r>
            <a:r>
              <a:rPr lang="en-US" dirty="0"/>
              <a:t>, "compassion" or "loving others." </a:t>
            </a:r>
            <a:endParaRPr lang="en-US" dirty="0" smtClean="0"/>
          </a:p>
          <a:p>
            <a:pPr marL="704088" lvl="2" indent="-384048">
              <a:buSzPct val="80000"/>
              <a:buFont typeface="Wingdings 2"/>
              <a:buChar char=""/>
            </a:pPr>
            <a:r>
              <a:rPr lang="en-US" dirty="0" smtClean="0"/>
              <a:t>Being </a:t>
            </a:r>
            <a:r>
              <a:rPr lang="en-US" dirty="0"/>
              <a:t>sure to avoid saying things in a manner that would create a false impression and lead to self-aggrandizement. </a:t>
            </a:r>
            <a:endParaRPr lang="en-US" dirty="0" smtClean="0"/>
          </a:p>
          <a:p>
            <a:pPr marL="420624" lvl="1" indent="-384048">
              <a:buSzPct val="80000"/>
              <a:buFont typeface="Wingdings 2"/>
              <a:buChar char=""/>
            </a:pPr>
            <a:r>
              <a:rPr lang="en-US" dirty="0" smtClean="0"/>
              <a:t>Those </a:t>
            </a:r>
            <a:r>
              <a:rPr lang="en-US" dirty="0"/>
              <a:t>who have cultivated </a:t>
            </a:r>
            <a:r>
              <a:rPr lang="en-US" i="1" dirty="0" err="1"/>
              <a:t>ren</a:t>
            </a:r>
            <a:r>
              <a:rPr lang="en-US" dirty="0"/>
              <a:t> are, on the contrary, "simple in manner and slow of speech."</a:t>
            </a:r>
          </a:p>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7434" y="0"/>
            <a:ext cx="1916566" cy="192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1582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John Locke</a:t>
            </a:r>
          </a:p>
        </p:txBody>
      </p:sp>
      <p:sp>
        <p:nvSpPr>
          <p:cNvPr id="3" name="Content Placeholder 2"/>
          <p:cNvSpPr>
            <a:spLocks noGrp="1"/>
          </p:cNvSpPr>
          <p:nvPr>
            <p:ph idx="1"/>
          </p:nvPr>
        </p:nvSpPr>
        <p:spPr>
          <a:xfrm>
            <a:off x="457200" y="1600200"/>
            <a:ext cx="8382000" cy="4953000"/>
          </a:xfrm>
        </p:spPr>
        <p:txBody>
          <a:bodyPr>
            <a:normAutofit fontScale="85000" lnSpcReduction="10000"/>
          </a:bodyPr>
          <a:lstStyle/>
          <a:p>
            <a:r>
              <a:rPr lang="en-US" dirty="0"/>
              <a:t>True happiness, on John Locke's account</a:t>
            </a:r>
            <a:r>
              <a:rPr lang="en-US" dirty="0" smtClean="0"/>
              <a:t>,</a:t>
            </a:r>
          </a:p>
          <a:p>
            <a:pPr marL="36576" indent="0">
              <a:buNone/>
            </a:pPr>
            <a:r>
              <a:rPr lang="en-US" dirty="0" smtClean="0"/>
              <a:t> </a:t>
            </a:r>
            <a:r>
              <a:rPr lang="en-US" dirty="0"/>
              <a:t>is associated with the good, which in turn is associated with pleasure</a:t>
            </a:r>
            <a:r>
              <a:rPr lang="en-US" dirty="0" smtClean="0"/>
              <a:t>.</a:t>
            </a:r>
          </a:p>
          <a:p>
            <a:endParaRPr lang="en-US" dirty="0"/>
          </a:p>
          <a:p>
            <a:r>
              <a:rPr lang="en-US" dirty="0" smtClean="0"/>
              <a:t>Pleasure</a:t>
            </a:r>
            <a:r>
              <a:rPr lang="en-US" dirty="0"/>
              <a:t>, in its turn, is taken by Locke to be the sole motive for human action. </a:t>
            </a:r>
            <a:endParaRPr lang="en-US" dirty="0" smtClean="0"/>
          </a:p>
          <a:p>
            <a:endParaRPr lang="en-US" dirty="0"/>
          </a:p>
          <a:p>
            <a:r>
              <a:rPr lang="en-US" dirty="0" smtClean="0"/>
              <a:t>Core beliefs: </a:t>
            </a:r>
          </a:p>
          <a:p>
            <a:pPr lvl="1"/>
            <a:r>
              <a:rPr lang="en-US" dirty="0" smtClean="0"/>
              <a:t>We </a:t>
            </a:r>
            <a:r>
              <a:rPr lang="en-US" dirty="0"/>
              <a:t>are governed by natural law, which supersedes other laws such as religion. According to Locke everyone has three natural rights of Life, Liberty, and Estate. </a:t>
            </a:r>
            <a:endParaRPr lang="en-US" dirty="0" smtClean="0"/>
          </a:p>
          <a:p>
            <a:pPr lvl="1"/>
            <a:endParaRPr lang="en-US" dirty="0"/>
          </a:p>
          <a:p>
            <a:pPr marL="448056" lvl="1" indent="0">
              <a:buNone/>
            </a:pPr>
            <a:r>
              <a:rPr lang="en-US" sz="1400" dirty="0"/>
              <a:t>Image: biography.com</a:t>
            </a:r>
          </a:p>
          <a:p>
            <a:pPr lvl="1"/>
            <a:endParaRPr lang="en-US" dirty="0" smtClean="0"/>
          </a:p>
          <a:p>
            <a:pPr lvl="1"/>
            <a:endParaRPr lang="en-US" dirty="0"/>
          </a:p>
          <a:p>
            <a:endParaRPr lang="en-US" dirty="0"/>
          </a:p>
          <a:p>
            <a:endParaRPr lang="en-US"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
            <a:ext cx="190500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03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John Locke</a:t>
            </a:r>
          </a:p>
        </p:txBody>
      </p:sp>
      <p:sp>
        <p:nvSpPr>
          <p:cNvPr id="3" name="Content Placeholder 2"/>
          <p:cNvSpPr>
            <a:spLocks noGrp="1"/>
          </p:cNvSpPr>
          <p:nvPr>
            <p:ph idx="1"/>
          </p:nvPr>
        </p:nvSpPr>
        <p:spPr>
          <a:xfrm>
            <a:off x="457200" y="1600200"/>
            <a:ext cx="8382000" cy="4525963"/>
          </a:xfrm>
        </p:spPr>
        <p:txBody>
          <a:bodyPr>
            <a:normAutofit/>
          </a:bodyPr>
          <a:lstStyle/>
          <a:p>
            <a:r>
              <a:rPr lang="en-US" dirty="0" smtClean="0"/>
              <a:t>Core beliefs:  </a:t>
            </a:r>
          </a:p>
          <a:p>
            <a:pPr lvl="1"/>
            <a:r>
              <a:rPr lang="en-US" dirty="0" smtClean="0"/>
              <a:t>Everyone </a:t>
            </a:r>
            <a:r>
              <a:rPr lang="en-US" dirty="0"/>
              <a:t>is entitled to live, to be free to do anything they want (as long as it doesn't violate the first law, or killing people), and to own property (as long as it doesn't violate the first two laws</a:t>
            </a:r>
            <a:r>
              <a:rPr lang="en-US" dirty="0" smtClean="0"/>
              <a:t>)..</a:t>
            </a:r>
          </a:p>
          <a:p>
            <a:pPr marL="448056" lvl="1" indent="0">
              <a:buNone/>
            </a:pPr>
            <a:endParaRPr lang="en-US" dirty="0"/>
          </a:p>
          <a:p>
            <a:pPr lvl="1"/>
            <a:r>
              <a:rPr lang="en-US" dirty="0" smtClean="0"/>
              <a:t>Following </a:t>
            </a:r>
            <a:r>
              <a:rPr lang="en-US" dirty="0"/>
              <a:t>religious law (i.e. the Bible) is fine as long as it doesn't violate the natural law. </a:t>
            </a:r>
            <a:endParaRPr lang="en-US" dirty="0" smtClean="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2175" y="0"/>
            <a:ext cx="1901825" cy="19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9806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John Locke</a:t>
            </a:r>
          </a:p>
        </p:txBody>
      </p:sp>
      <p:sp>
        <p:nvSpPr>
          <p:cNvPr id="3" name="Content Placeholder 2"/>
          <p:cNvSpPr>
            <a:spLocks noGrp="1"/>
          </p:cNvSpPr>
          <p:nvPr>
            <p:ph idx="1"/>
          </p:nvPr>
        </p:nvSpPr>
        <p:spPr/>
        <p:txBody>
          <a:bodyPr/>
          <a:lstStyle/>
          <a:p>
            <a:r>
              <a:rPr lang="en-US" dirty="0"/>
              <a:t>Core </a:t>
            </a:r>
            <a:r>
              <a:rPr lang="en-US" dirty="0" smtClean="0"/>
              <a:t>beliefs:</a:t>
            </a:r>
          </a:p>
          <a:p>
            <a:pPr lvl="1"/>
            <a:r>
              <a:rPr lang="en-US" dirty="0" smtClean="0"/>
              <a:t>While </a:t>
            </a:r>
            <a:r>
              <a:rPr lang="en-US" dirty="0"/>
              <a:t>he was a Christian, he wouldn't be cool with the crusades, or with killing homosexuals. </a:t>
            </a:r>
            <a:endParaRPr lang="en-US" dirty="0" smtClean="0"/>
          </a:p>
          <a:p>
            <a:pPr marL="448056" lvl="1" indent="0">
              <a:buNone/>
            </a:pPr>
            <a:endParaRPr lang="en-US" dirty="0"/>
          </a:p>
          <a:p>
            <a:pPr lvl="1"/>
            <a:r>
              <a:rPr lang="en-US" dirty="0"/>
              <a:t>Enforcing natural law should be convenient, hence rewards and punishments should be associated with the respect or violation of these laws.</a:t>
            </a:r>
          </a:p>
          <a:p>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2175" y="0"/>
            <a:ext cx="1901825" cy="19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083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Nietzsche</a:t>
            </a:r>
          </a:p>
        </p:txBody>
      </p:sp>
      <p:sp>
        <p:nvSpPr>
          <p:cNvPr id="3" name="Content Placeholder 2"/>
          <p:cNvSpPr>
            <a:spLocks noGrp="1"/>
          </p:cNvSpPr>
          <p:nvPr>
            <p:ph idx="1"/>
          </p:nvPr>
        </p:nvSpPr>
        <p:spPr>
          <a:xfrm>
            <a:off x="457200" y="1600200"/>
            <a:ext cx="8001000" cy="4525963"/>
          </a:xfrm>
        </p:spPr>
        <p:txBody>
          <a:bodyPr>
            <a:normAutofit fontScale="70000" lnSpcReduction="20000"/>
          </a:bodyPr>
          <a:lstStyle/>
          <a:p>
            <a:r>
              <a:rPr lang="en-US" dirty="0" smtClean="0"/>
              <a:t>Famous </a:t>
            </a:r>
            <a:r>
              <a:rPr lang="en-US" dirty="0"/>
              <a:t>for his attack on moral </a:t>
            </a:r>
            <a:r>
              <a:rPr lang="en-US" dirty="0" smtClean="0"/>
              <a:t>philosophy but not a </a:t>
            </a:r>
            <a:r>
              <a:rPr lang="en-US" dirty="0"/>
              <a:t>critic of all "morality." </a:t>
            </a:r>
            <a:endParaRPr lang="en-US" dirty="0" smtClean="0"/>
          </a:p>
          <a:p>
            <a:endParaRPr lang="en-US" dirty="0"/>
          </a:p>
          <a:p>
            <a:r>
              <a:rPr lang="en-US" dirty="0" smtClean="0"/>
              <a:t>He </a:t>
            </a:r>
            <a:r>
              <a:rPr lang="en-US" dirty="0"/>
              <a:t>explicitly embraces, for example, the idea of a "higher morality" which would inform the lives of "higher men." </a:t>
            </a:r>
            <a:endParaRPr lang="en-US" dirty="0" smtClean="0"/>
          </a:p>
          <a:p>
            <a:endParaRPr lang="en-US" dirty="0"/>
          </a:p>
          <a:p>
            <a:r>
              <a:rPr lang="en-US" dirty="0" smtClean="0"/>
              <a:t>His </a:t>
            </a:r>
            <a:r>
              <a:rPr lang="en-US" dirty="0"/>
              <a:t>problem with religion, for example, Christianity was that he believed that the practice of Christianity was far from the teaching of Jesus. </a:t>
            </a:r>
            <a:endParaRPr lang="en-US" dirty="0" smtClean="0"/>
          </a:p>
          <a:p>
            <a:r>
              <a:rPr lang="en-US" dirty="0" smtClean="0"/>
              <a:t>Core argument: </a:t>
            </a:r>
          </a:p>
          <a:p>
            <a:pPr lvl="1"/>
            <a:r>
              <a:rPr lang="en-US" dirty="0" smtClean="0"/>
              <a:t>Christianity </a:t>
            </a:r>
            <a:r>
              <a:rPr lang="en-US" dirty="0"/>
              <a:t>forces people to believe in Jesus, but not act like him as for example, Jesus would not judge people but the Christian faith judges people for their actions (one does not need to look further than Christian views on homosexuality to understand this criticism--especially up to a few decades ago</a:t>
            </a:r>
            <a:r>
              <a:rPr lang="en-US" dirty="0" smtClean="0"/>
              <a:t>.)</a:t>
            </a:r>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0557" y="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4916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Nietzsche</a:t>
            </a:r>
            <a:endParaRPr lang="en-US" dirty="0"/>
          </a:p>
        </p:txBody>
      </p:sp>
      <p:sp>
        <p:nvSpPr>
          <p:cNvPr id="3" name="Content Placeholder 2"/>
          <p:cNvSpPr>
            <a:spLocks noGrp="1"/>
          </p:cNvSpPr>
          <p:nvPr>
            <p:ph idx="1"/>
          </p:nvPr>
        </p:nvSpPr>
        <p:spPr/>
        <p:txBody>
          <a:bodyPr>
            <a:normAutofit/>
          </a:bodyPr>
          <a:lstStyle/>
          <a:p>
            <a:r>
              <a:rPr lang="en-US" dirty="0"/>
              <a:t>Nietzsche's Morality in a Pejorative Sense (a.k.a. MPS) applies only moral views that </a:t>
            </a:r>
            <a:r>
              <a:rPr lang="en-US" dirty="0" smtClean="0"/>
              <a:t>assume </a:t>
            </a:r>
            <a:r>
              <a:rPr lang="en-US" dirty="0"/>
              <a:t>human beings have </a:t>
            </a:r>
            <a:r>
              <a:rPr lang="en-US" dirty="0" smtClean="0"/>
              <a:t>:</a:t>
            </a:r>
          </a:p>
          <a:p>
            <a:pPr lvl="1"/>
            <a:r>
              <a:rPr lang="en-US" dirty="0" smtClean="0"/>
              <a:t>1- </a:t>
            </a:r>
            <a:r>
              <a:rPr lang="en-US" dirty="0"/>
              <a:t>free will, </a:t>
            </a:r>
            <a:endParaRPr lang="en-US" dirty="0" smtClean="0"/>
          </a:p>
          <a:p>
            <a:pPr lvl="1"/>
            <a:r>
              <a:rPr lang="en-US" dirty="0" smtClean="0"/>
              <a:t>2- </a:t>
            </a:r>
            <a:r>
              <a:rPr lang="en-US" dirty="0"/>
              <a:t>can understand and rank their motivations, and that </a:t>
            </a:r>
            <a:endParaRPr lang="en-US" dirty="0" smtClean="0"/>
          </a:p>
          <a:p>
            <a:pPr lvl="1"/>
            <a:r>
              <a:rPr lang="en-US" dirty="0" smtClean="0"/>
              <a:t>3- </a:t>
            </a:r>
            <a:r>
              <a:rPr lang="en-US" dirty="0"/>
              <a:t>“morality” has universal applicability. </a:t>
            </a:r>
            <a:endParaRPr lang="en-US" dirty="0" smtClean="0"/>
          </a:p>
          <a:p>
            <a:pPr lvl="1"/>
            <a:endParaRPr lang="en-US" dirty="0"/>
          </a:p>
          <a:p>
            <a:r>
              <a:rPr lang="en-US" dirty="0" smtClean="0"/>
              <a:t>Other schools of thought….   </a:t>
            </a:r>
            <a:endParaRPr lang="en-US"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046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Nietzsche</a:t>
            </a:r>
          </a:p>
        </p:txBody>
      </p:sp>
      <p:sp>
        <p:nvSpPr>
          <p:cNvPr id="3" name="Content Placeholder 2"/>
          <p:cNvSpPr>
            <a:spLocks noGrp="1"/>
          </p:cNvSpPr>
          <p:nvPr>
            <p:ph idx="1"/>
          </p:nvPr>
        </p:nvSpPr>
        <p:spPr/>
        <p:txBody>
          <a:bodyPr/>
          <a:lstStyle/>
          <a:p>
            <a:pPr marL="420624" lvl="1" indent="-384048">
              <a:buSzPct val="80000"/>
              <a:buFont typeface="Wingdings 2"/>
              <a:buChar char=""/>
            </a:pPr>
            <a:r>
              <a:rPr lang="en-US" dirty="0"/>
              <a:t>Because Nietzsche believed that these three are not always present in the real word (i.e. under some circumstances one may not have free will, or the ability to fully understand his/her motivation, or that in some cases moral law may not apply), he criticizes moral approaches that rely on them. </a:t>
            </a:r>
            <a:endParaRPr lang="en-US" dirty="0" smtClean="0"/>
          </a:p>
          <a:p>
            <a:pPr marL="420624" lvl="1" indent="-384048">
              <a:buSzPct val="80000"/>
              <a:buFont typeface="Wingdings 2"/>
              <a:buChar char=""/>
            </a:pPr>
            <a:endParaRPr lang="en-US" dirty="0"/>
          </a:p>
          <a:p>
            <a:pPr marL="420624" lvl="1" indent="-384048">
              <a:buSzPct val="80000"/>
              <a:buFont typeface="Wingdings 2"/>
              <a:buChar char=""/>
            </a:pPr>
            <a:r>
              <a:rPr lang="en-US" dirty="0" smtClean="0"/>
              <a:t>He also believes </a:t>
            </a:r>
            <a:r>
              <a:rPr lang="en-US" dirty="0"/>
              <a:t>that some moral harm the “highest men” while benefiting the “lowest.” </a:t>
            </a:r>
          </a:p>
          <a:p>
            <a:endParaRPr lang="en-U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4913" y="0"/>
            <a:ext cx="2859087"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93277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schools of thought </a:t>
            </a:r>
            <a:endParaRPr lang="en-US" dirty="0"/>
          </a:p>
        </p:txBody>
      </p:sp>
      <p:sp>
        <p:nvSpPr>
          <p:cNvPr id="3" name="Content Placeholder 2"/>
          <p:cNvSpPr>
            <a:spLocks noGrp="1"/>
          </p:cNvSpPr>
          <p:nvPr>
            <p:ph idx="1"/>
          </p:nvPr>
        </p:nvSpPr>
        <p:spPr/>
        <p:txBody>
          <a:bodyPr>
            <a:normAutofit lnSpcReduction="10000"/>
          </a:bodyPr>
          <a:lstStyle/>
          <a:p>
            <a:r>
              <a:rPr lang="en-US" dirty="0"/>
              <a:t>These are not the only philosophical approaches to ethics, but they give us a good foundation from which to start. </a:t>
            </a:r>
            <a:endParaRPr lang="en-US" dirty="0" smtClean="0"/>
          </a:p>
          <a:p>
            <a:pPr marL="36576" indent="0">
              <a:buNone/>
            </a:pPr>
            <a:endParaRPr lang="en-US" dirty="0"/>
          </a:p>
          <a:p>
            <a:r>
              <a:rPr lang="en-US" dirty="0" smtClean="0"/>
              <a:t>Be </a:t>
            </a:r>
            <a:r>
              <a:rPr lang="en-US" dirty="0"/>
              <a:t>sure to check out the following video </a:t>
            </a:r>
            <a:r>
              <a:rPr lang="en-US" dirty="0">
                <a:hlinkClick r:id="rId2"/>
              </a:rPr>
              <a:t>https://kpu.pressbooks.pub/academicwritingbasics/chapter/concept-mapping</a:t>
            </a:r>
            <a:r>
              <a:rPr lang="en-US" dirty="0" smtClean="0">
                <a:hlinkClick r:id="rId2"/>
              </a:rPr>
              <a:t>/</a:t>
            </a:r>
            <a:endParaRPr lang="en-US" dirty="0" smtClean="0"/>
          </a:p>
          <a:p>
            <a:pPr marL="36576" indent="0">
              <a:buNone/>
            </a:pPr>
            <a:r>
              <a:rPr lang="en-US" dirty="0" smtClean="0"/>
              <a:t>on </a:t>
            </a:r>
            <a:r>
              <a:rPr lang="en-US" dirty="0"/>
              <a:t>making concept maps and read the textbook chapter before answering the Discussion Board questions</a:t>
            </a:r>
            <a:r>
              <a:rPr lang="en-US" dirty="0" smtClean="0"/>
              <a:t>.</a:t>
            </a:r>
            <a:endParaRPr lang="en-US" dirty="0"/>
          </a:p>
        </p:txBody>
      </p:sp>
    </p:spTree>
    <p:extLst>
      <p:ext uri="{BB962C8B-B14F-4D97-AF65-F5344CB8AC3E}">
        <p14:creationId xmlns:p14="http://schemas.microsoft.com/office/powerpoint/2010/main" val="3223163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action </a:t>
            </a:r>
            <a:endParaRPr lang="en-US" dirty="0"/>
          </a:p>
        </p:txBody>
      </p:sp>
      <p:sp>
        <p:nvSpPr>
          <p:cNvPr id="3" name="Content Placeholder 2"/>
          <p:cNvSpPr>
            <a:spLocks noGrp="1"/>
          </p:cNvSpPr>
          <p:nvPr>
            <p:ph idx="1"/>
          </p:nvPr>
        </p:nvSpPr>
        <p:spPr/>
        <p:txBody>
          <a:bodyPr/>
          <a:lstStyle/>
          <a:p>
            <a:r>
              <a:rPr lang="en-US" dirty="0" smtClean="0"/>
              <a:t>Consider your own ethical philosophy for submission. </a:t>
            </a:r>
            <a:endParaRPr lang="en-US" dirty="0"/>
          </a:p>
          <a:p>
            <a:r>
              <a:rPr lang="en-US" dirty="0" smtClean="0"/>
              <a:t>Read ahead…chapter 2   </a:t>
            </a:r>
            <a:endParaRPr lang="en-US" dirty="0"/>
          </a:p>
          <a:p>
            <a:endParaRPr lang="en-US" dirty="0"/>
          </a:p>
        </p:txBody>
      </p:sp>
    </p:spTree>
    <p:extLst>
      <p:ext uri="{BB962C8B-B14F-4D97-AF65-F5344CB8AC3E}">
        <p14:creationId xmlns:p14="http://schemas.microsoft.com/office/powerpoint/2010/main" val="1467555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Starting point..</a:t>
            </a:r>
            <a:endParaRPr lang="en-US" dirty="0"/>
          </a:p>
        </p:txBody>
      </p:sp>
      <p:sp>
        <p:nvSpPr>
          <p:cNvPr id="3" name="Content Placeholder 2"/>
          <p:cNvSpPr>
            <a:spLocks noGrp="1"/>
          </p:cNvSpPr>
          <p:nvPr>
            <p:ph idx="1"/>
          </p:nvPr>
        </p:nvSpPr>
        <p:spPr/>
        <p:txBody>
          <a:bodyPr/>
          <a:lstStyle/>
          <a:p>
            <a:r>
              <a:rPr lang="en-US" dirty="0" smtClean="0"/>
              <a:t>Contemporary </a:t>
            </a:r>
            <a:r>
              <a:rPr lang="en-US" dirty="0"/>
              <a:t>philosopher </a:t>
            </a:r>
            <a:r>
              <a:rPr lang="en-US" dirty="0" err="1"/>
              <a:t>Sissela</a:t>
            </a:r>
            <a:r>
              <a:rPr lang="en-US" dirty="0"/>
              <a:t> Bok’s model of ethical decision </a:t>
            </a:r>
            <a:r>
              <a:rPr lang="en-US" dirty="0" smtClean="0"/>
              <a:t>making is instructive. </a:t>
            </a:r>
          </a:p>
          <a:p>
            <a:endParaRPr lang="en-US" dirty="0"/>
          </a:p>
          <a:p>
            <a:r>
              <a:rPr lang="en-US" dirty="0" smtClean="0"/>
              <a:t>The basic </a:t>
            </a:r>
            <a:r>
              <a:rPr lang="en-US" dirty="0"/>
              <a:t>ethical tenets of six historical schools of </a:t>
            </a:r>
            <a:r>
              <a:rPr lang="en-US" dirty="0" smtClean="0"/>
              <a:t>thought are also critical as they might </a:t>
            </a:r>
            <a:r>
              <a:rPr lang="en-US" dirty="0"/>
              <a:t>be </a:t>
            </a:r>
            <a:r>
              <a:rPr lang="en-US" dirty="0" smtClean="0"/>
              <a:t>applicable to </a:t>
            </a:r>
            <a:r>
              <a:rPr lang="en-US" dirty="0"/>
              <a:t>modern situations.</a:t>
            </a:r>
          </a:p>
        </p:txBody>
      </p:sp>
    </p:spTree>
    <p:extLst>
      <p:ext uri="{BB962C8B-B14F-4D97-AF65-F5344CB8AC3E}">
        <p14:creationId xmlns:p14="http://schemas.microsoft.com/office/powerpoint/2010/main" val="764292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Bok’s </a:t>
            </a:r>
            <a:r>
              <a:rPr lang="en-US" dirty="0" smtClean="0"/>
              <a:t>model…</a:t>
            </a:r>
            <a:endParaRPr lang="en-US" dirty="0"/>
          </a:p>
        </p:txBody>
      </p:sp>
      <p:sp>
        <p:nvSpPr>
          <p:cNvPr id="3" name="Content Placeholder 2"/>
          <p:cNvSpPr>
            <a:spLocks noGrp="1"/>
          </p:cNvSpPr>
          <p:nvPr>
            <p:ph idx="1"/>
          </p:nvPr>
        </p:nvSpPr>
        <p:spPr/>
        <p:txBody>
          <a:bodyPr>
            <a:normAutofit/>
          </a:bodyPr>
          <a:lstStyle/>
          <a:p>
            <a:r>
              <a:rPr lang="en-US" dirty="0"/>
              <a:t>Bok’s model is based on two premises: </a:t>
            </a:r>
            <a:endParaRPr lang="en-US" dirty="0" smtClean="0"/>
          </a:p>
          <a:p>
            <a:pPr lvl="1"/>
            <a:r>
              <a:rPr lang="en-US" sz="3200" dirty="0" smtClean="0"/>
              <a:t>We </a:t>
            </a:r>
            <a:r>
              <a:rPr lang="en-US" sz="3200" dirty="0"/>
              <a:t>should have </a:t>
            </a:r>
            <a:r>
              <a:rPr lang="en-US" sz="3200" u="sng" dirty="0"/>
              <a:t>empathy </a:t>
            </a:r>
            <a:r>
              <a:rPr lang="en-US" sz="3200" dirty="0"/>
              <a:t>for the people involved in ethical decisions AND </a:t>
            </a:r>
            <a:endParaRPr lang="en-US" sz="3200" dirty="0" smtClean="0"/>
          </a:p>
          <a:p>
            <a:pPr marL="448056" lvl="1" indent="0">
              <a:buNone/>
            </a:pPr>
            <a:endParaRPr lang="en-US" sz="3200" dirty="0" smtClean="0"/>
          </a:p>
          <a:p>
            <a:pPr lvl="1"/>
            <a:r>
              <a:rPr lang="en-US" sz="3200" dirty="0" smtClean="0"/>
              <a:t>Maintaining </a:t>
            </a:r>
            <a:r>
              <a:rPr lang="en-US" sz="3200" u="sng" dirty="0"/>
              <a:t>social trust </a:t>
            </a:r>
            <a:r>
              <a:rPr lang="en-US" sz="3200" dirty="0"/>
              <a:t>is a fundamental goal. </a:t>
            </a:r>
            <a:endParaRPr lang="en-US" sz="3200" dirty="0" smtClean="0"/>
          </a:p>
          <a:p>
            <a:pPr marL="36576" indent="0">
              <a:buNone/>
            </a:pPr>
            <a:endParaRPr lang="en-US" sz="1200" dirty="0" smtClean="0"/>
          </a:p>
          <a:p>
            <a:pPr marL="36576" indent="0">
              <a:buNone/>
            </a:pPr>
            <a:endParaRPr lang="en-US" sz="1200" dirty="0"/>
          </a:p>
          <a:p>
            <a:pPr marL="36576" indent="0">
              <a:buNone/>
            </a:pPr>
            <a:r>
              <a:rPr lang="en-US" sz="1200" dirty="0" smtClean="0"/>
              <a:t>Image: cfchildren.org </a:t>
            </a: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725" y="0"/>
            <a:ext cx="2962275"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7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Bok’s model…3-step analysis </a:t>
            </a:r>
            <a:endParaRPr lang="en-US" dirty="0"/>
          </a:p>
        </p:txBody>
      </p:sp>
      <p:sp>
        <p:nvSpPr>
          <p:cNvPr id="3" name="Content Placeholder 2"/>
          <p:cNvSpPr>
            <a:spLocks noGrp="1"/>
          </p:cNvSpPr>
          <p:nvPr>
            <p:ph idx="1"/>
          </p:nvPr>
        </p:nvSpPr>
        <p:spPr>
          <a:xfrm>
            <a:off x="457200" y="1600200"/>
            <a:ext cx="8077200" cy="4953000"/>
          </a:xfrm>
        </p:spPr>
        <p:txBody>
          <a:bodyPr>
            <a:normAutofit/>
          </a:bodyPr>
          <a:lstStyle/>
          <a:p>
            <a:r>
              <a:rPr lang="en-US" dirty="0"/>
              <a:t>Keeping these two ideas in mind, Bok says any ethical dilemma should be analyzed in three steps</a:t>
            </a:r>
            <a:r>
              <a:rPr lang="en-US" dirty="0" smtClean="0"/>
              <a:t>:</a:t>
            </a:r>
          </a:p>
          <a:p>
            <a:pPr marL="36576" indent="0">
              <a:buNone/>
            </a:pPr>
            <a:endParaRPr lang="en-US" dirty="0"/>
          </a:p>
          <a:p>
            <a:r>
              <a:rPr lang="en-US" dirty="0" smtClean="0"/>
              <a:t>First</a:t>
            </a:r>
            <a:r>
              <a:rPr lang="en-US" dirty="0"/>
              <a:t>, consult your own conscience about the correctness of an action. Ask yourself “How do I feel about the </a:t>
            </a:r>
            <a:r>
              <a:rPr lang="en-US" dirty="0" smtClean="0"/>
              <a:t>action?”</a:t>
            </a:r>
          </a:p>
          <a:p>
            <a:endParaRPr lang="en-US" dirty="0"/>
          </a:p>
          <a:p>
            <a:pPr marL="36576" indent="0">
              <a:buNone/>
            </a:pPr>
            <a:r>
              <a:rPr lang="en-US" sz="1200" dirty="0" smtClean="0"/>
              <a:t>Image: myvoice.opindia.com</a:t>
            </a:r>
            <a:endParaRPr lang="en-US" sz="1200"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5115464"/>
            <a:ext cx="2876550"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5779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Bok’s model…3-step </a:t>
            </a:r>
            <a:r>
              <a:rPr lang="en-US" dirty="0"/>
              <a:t>analysis </a:t>
            </a:r>
          </a:p>
        </p:txBody>
      </p:sp>
      <p:sp>
        <p:nvSpPr>
          <p:cNvPr id="3" name="Content Placeholder 2"/>
          <p:cNvSpPr>
            <a:spLocks noGrp="1"/>
          </p:cNvSpPr>
          <p:nvPr>
            <p:ph idx="1"/>
          </p:nvPr>
        </p:nvSpPr>
        <p:spPr>
          <a:xfrm>
            <a:off x="457200" y="1600200"/>
            <a:ext cx="8077200" cy="4525963"/>
          </a:xfrm>
        </p:spPr>
        <p:txBody>
          <a:bodyPr>
            <a:normAutofit lnSpcReduction="10000"/>
          </a:bodyPr>
          <a:lstStyle/>
          <a:p>
            <a:r>
              <a:rPr lang="en-US" dirty="0" smtClean="0"/>
              <a:t>Second</a:t>
            </a:r>
            <a:r>
              <a:rPr lang="en-US" dirty="0"/>
              <a:t>, seek the advice of experts for possible alternative actions. </a:t>
            </a:r>
            <a:endParaRPr lang="en-US" dirty="0" smtClean="0"/>
          </a:p>
          <a:p>
            <a:endParaRPr lang="en-US" dirty="0"/>
          </a:p>
          <a:p>
            <a:pPr lvl="1"/>
            <a:r>
              <a:rPr lang="en-US" dirty="0" smtClean="0"/>
              <a:t>Ask </a:t>
            </a:r>
            <a:r>
              <a:rPr lang="en-US" dirty="0"/>
              <a:t>“Is there another way to achieve the same goal without raising ethical concerns</a:t>
            </a:r>
            <a:r>
              <a:rPr lang="en-US" dirty="0" smtClean="0"/>
              <a:t>?”</a:t>
            </a:r>
          </a:p>
          <a:p>
            <a:pPr lvl="1"/>
            <a:endParaRPr lang="en-US" dirty="0"/>
          </a:p>
          <a:p>
            <a:pPr lvl="1"/>
            <a:endParaRPr lang="en-US" dirty="0" smtClean="0"/>
          </a:p>
          <a:p>
            <a:pPr lvl="1"/>
            <a:endParaRPr lang="en-US" dirty="0"/>
          </a:p>
          <a:p>
            <a:pPr lvl="1"/>
            <a:endParaRPr lang="en-US" dirty="0" smtClean="0"/>
          </a:p>
          <a:p>
            <a:pPr marL="448056" lvl="1" indent="0">
              <a:buNone/>
            </a:pPr>
            <a:endParaRPr lang="en-US" sz="1200" dirty="0" smtClean="0"/>
          </a:p>
          <a:p>
            <a:pPr marL="448056" lvl="1" indent="0">
              <a:buNone/>
            </a:pPr>
            <a:r>
              <a:rPr lang="en-US" sz="1200" dirty="0" smtClean="0"/>
              <a:t>Image: frostbrowntodd.com</a:t>
            </a:r>
            <a:endParaRPr lang="en-US" sz="1200" dirty="0"/>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886200"/>
            <a:ext cx="2800350"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828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Bok’s model…3-step </a:t>
            </a:r>
            <a:r>
              <a:rPr lang="en-US" dirty="0"/>
              <a:t>analysis</a:t>
            </a:r>
            <a:r>
              <a:rPr lang="en-US" dirty="0" smtClean="0"/>
              <a:t> </a:t>
            </a:r>
            <a:endParaRPr lang="en-US" dirty="0"/>
          </a:p>
        </p:txBody>
      </p:sp>
      <p:sp>
        <p:nvSpPr>
          <p:cNvPr id="3" name="Content Placeholder 2"/>
          <p:cNvSpPr>
            <a:spLocks noGrp="1"/>
          </p:cNvSpPr>
          <p:nvPr>
            <p:ph idx="1"/>
          </p:nvPr>
        </p:nvSpPr>
        <p:spPr/>
        <p:txBody>
          <a:bodyPr/>
          <a:lstStyle/>
          <a:p>
            <a:r>
              <a:rPr lang="en-US" dirty="0"/>
              <a:t>Third, if possible, conduct a </a:t>
            </a:r>
            <a:r>
              <a:rPr lang="en-US" u="sng" dirty="0"/>
              <a:t>public discussion</a:t>
            </a:r>
            <a:r>
              <a:rPr lang="en-US" dirty="0"/>
              <a:t> with the parties involved in the dispute. </a:t>
            </a:r>
            <a:endParaRPr lang="en-US" dirty="0" smtClean="0"/>
          </a:p>
          <a:p>
            <a:endParaRPr lang="en-US" dirty="0"/>
          </a:p>
          <a:p>
            <a:r>
              <a:rPr lang="en-US" dirty="0" smtClean="0"/>
              <a:t>If </a:t>
            </a:r>
            <a:r>
              <a:rPr lang="en-US" dirty="0"/>
              <a:t>they cannot be gathered, try to conduct the conversation hypothetically, asking “How will others respond to the proposed act?”</a:t>
            </a:r>
          </a:p>
          <a:p>
            <a:endParaRPr lang="en-US" dirty="0"/>
          </a:p>
        </p:txBody>
      </p:sp>
    </p:spTree>
    <p:extLst>
      <p:ext uri="{BB962C8B-B14F-4D97-AF65-F5344CB8AC3E}">
        <p14:creationId xmlns:p14="http://schemas.microsoft.com/office/powerpoint/2010/main" val="2640389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a:t>
            </a:r>
            <a:endParaRPr lang="en-US" dirty="0"/>
          </a:p>
        </p:txBody>
      </p:sp>
      <p:sp>
        <p:nvSpPr>
          <p:cNvPr id="3" name="Content Placeholder 2"/>
          <p:cNvSpPr>
            <a:spLocks noGrp="1"/>
          </p:cNvSpPr>
          <p:nvPr>
            <p:ph idx="1"/>
          </p:nvPr>
        </p:nvSpPr>
        <p:spPr/>
        <p:txBody>
          <a:bodyPr/>
          <a:lstStyle/>
          <a:p>
            <a:r>
              <a:rPr lang="en-US" dirty="0"/>
              <a:t>Your text uses Bok’s model to address an ethical dilemma involving the United Way. </a:t>
            </a:r>
            <a:r>
              <a:rPr lang="en-US" dirty="0" smtClean="0"/>
              <a:t>See pp. 5-7. </a:t>
            </a:r>
            <a:endParaRPr lang="en-US" dirty="0"/>
          </a:p>
        </p:txBody>
      </p:sp>
    </p:spTree>
    <p:extLst>
      <p:ext uri="{BB962C8B-B14F-4D97-AF65-F5344CB8AC3E}">
        <p14:creationId xmlns:p14="http://schemas.microsoft.com/office/powerpoint/2010/main" val="623797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Aristotle: </a:t>
            </a:r>
            <a:r>
              <a:rPr lang="en-US" dirty="0"/>
              <a:t>ancient Greek philosopher </a:t>
            </a:r>
          </a:p>
        </p:txBody>
      </p:sp>
      <p:sp>
        <p:nvSpPr>
          <p:cNvPr id="3" name="Content Placeholder 2"/>
          <p:cNvSpPr>
            <a:spLocks noGrp="1"/>
          </p:cNvSpPr>
          <p:nvPr>
            <p:ph idx="1"/>
          </p:nvPr>
        </p:nvSpPr>
        <p:spPr/>
        <p:txBody>
          <a:bodyPr>
            <a:normAutofit lnSpcReduction="10000"/>
          </a:bodyPr>
          <a:lstStyle/>
          <a:p>
            <a:r>
              <a:rPr lang="en-US" dirty="0" smtClean="0"/>
              <a:t>Core beliefs: </a:t>
            </a:r>
          </a:p>
          <a:p>
            <a:pPr lvl="1"/>
            <a:r>
              <a:rPr lang="en-US" dirty="0" smtClean="0"/>
              <a:t>Happiness </a:t>
            </a:r>
            <a:r>
              <a:rPr lang="en-US" dirty="0"/>
              <a:t>(or flourishing) was the ultimate human good, and that a person’s primary goal was to exercise practical reason in daily activity. </a:t>
            </a:r>
            <a:endParaRPr lang="en-US" dirty="0" smtClean="0"/>
          </a:p>
          <a:p>
            <a:pPr lvl="1"/>
            <a:r>
              <a:rPr lang="en-US" dirty="0" smtClean="0"/>
              <a:t>Focus: the </a:t>
            </a:r>
            <a:r>
              <a:rPr lang="en-US" dirty="0"/>
              <a:t>actor rather than the </a:t>
            </a:r>
            <a:r>
              <a:rPr lang="en-US" dirty="0" smtClean="0"/>
              <a:t>act</a:t>
            </a:r>
          </a:p>
          <a:p>
            <a:pPr lvl="1"/>
            <a:r>
              <a:rPr lang="en-US" dirty="0" smtClean="0"/>
              <a:t>Virtue </a:t>
            </a:r>
            <a:r>
              <a:rPr lang="en-US" dirty="0"/>
              <a:t>comes from a strong character. </a:t>
            </a:r>
            <a:endParaRPr lang="en-US" dirty="0" smtClean="0"/>
          </a:p>
          <a:p>
            <a:pPr lvl="1"/>
            <a:r>
              <a:rPr lang="en-US" dirty="0" smtClean="0"/>
              <a:t>The Golden Mean: virtue </a:t>
            </a:r>
            <a:r>
              <a:rPr lang="en-US" dirty="0"/>
              <a:t>lies at the mean between two extremes. </a:t>
            </a:r>
            <a:endParaRPr lang="en-US" dirty="0" smtClean="0"/>
          </a:p>
          <a:p>
            <a:pPr lvl="1"/>
            <a:endParaRPr lang="en-US" dirty="0"/>
          </a:p>
          <a:p>
            <a:pPr marL="448056" lvl="1" indent="0">
              <a:buNone/>
            </a:pPr>
            <a:r>
              <a:rPr lang="en-US" sz="1200" dirty="0" smtClean="0"/>
              <a:t>Image: brewinate.com</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1173" y="18691"/>
            <a:ext cx="2981325"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2680588"/>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17332D-979B-4249-B7AD-474CBFB01508}"/>
</file>

<file path=customXml/itemProps2.xml><?xml version="1.0" encoding="utf-8"?>
<ds:datastoreItem xmlns:ds="http://schemas.openxmlformats.org/officeDocument/2006/customXml" ds:itemID="{048788AB-877A-41F7-80A1-D3126D21B995}"/>
</file>

<file path=docProps/app.xml><?xml version="1.0" encoding="utf-8"?>
<Properties xmlns="http://schemas.openxmlformats.org/officeDocument/2006/extended-properties" xmlns:vt="http://schemas.openxmlformats.org/officeDocument/2006/docPropsVTypes">
  <Template>Technic</Template>
  <TotalTime>1914</TotalTime>
  <Words>1697</Words>
  <Application>Microsoft Office PowerPoint</Application>
  <PresentationFormat>On-screen Show (4:3)</PresentationFormat>
  <Paragraphs>182</Paragraphs>
  <Slides>28</Slides>
  <Notes>4</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Technic</vt:lpstr>
      <vt:lpstr>Ethical philosophies</vt:lpstr>
      <vt:lpstr>Early thinkers </vt:lpstr>
      <vt:lpstr>Starting point..</vt:lpstr>
      <vt:lpstr>Bok’s model…</vt:lpstr>
      <vt:lpstr>Bok’s model…3-step analysis </vt:lpstr>
      <vt:lpstr>Bok’s model…3-step analysis </vt:lpstr>
      <vt:lpstr>Bok’s model…3-step analysis </vt:lpstr>
      <vt:lpstr>Note… </vt:lpstr>
      <vt:lpstr>Aristotle: ancient Greek philosopher </vt:lpstr>
      <vt:lpstr>Aristotle: ancient Greek philosopher </vt:lpstr>
      <vt:lpstr>Immanuel Kant: 18th century German philosopher </vt:lpstr>
      <vt:lpstr>Immanuel Kant: 18th century German philosopher</vt:lpstr>
      <vt:lpstr>John Stuart Mill: 19th century British philosopher</vt:lpstr>
      <vt:lpstr>John Stuart Mill: 19th century British philosopher</vt:lpstr>
      <vt:lpstr>William David Ross: 20th  century American philosopher </vt:lpstr>
      <vt:lpstr>William David Ross…</vt:lpstr>
      <vt:lpstr>John Rawls: Contemporary American philosopher (2002)</vt:lpstr>
      <vt:lpstr>Communitarianism</vt:lpstr>
      <vt:lpstr>Confucius, Locke and Nietzsche </vt:lpstr>
      <vt:lpstr>Confucius </vt:lpstr>
      <vt:lpstr>John Locke</vt:lpstr>
      <vt:lpstr>John Locke</vt:lpstr>
      <vt:lpstr>John Locke</vt:lpstr>
      <vt:lpstr>Nietzsche</vt:lpstr>
      <vt:lpstr>Nietzsche</vt:lpstr>
      <vt:lpstr>Nietzsche</vt:lpstr>
      <vt:lpstr>Other schools of thought </vt:lpstr>
      <vt:lpstr>Required action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39</cp:revision>
  <dcterms:created xsi:type="dcterms:W3CDTF">2021-01-12T21:35:14Z</dcterms:created>
  <dcterms:modified xsi:type="dcterms:W3CDTF">2023-05-10T18:56:41Z</dcterms:modified>
</cp:coreProperties>
</file>