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6.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5"/>
  </p:notesMasterIdLst>
  <p:sldIdLst>
    <p:sldId id="258" r:id="rId2"/>
    <p:sldId id="273" r:id="rId3"/>
    <p:sldId id="276" r:id="rId4"/>
    <p:sldId id="266" r:id="rId5"/>
    <p:sldId id="285" r:id="rId6"/>
    <p:sldId id="286" r:id="rId7"/>
    <p:sldId id="287" r:id="rId8"/>
    <p:sldId id="288" r:id="rId9"/>
    <p:sldId id="267" r:id="rId10"/>
    <p:sldId id="274" r:id="rId11"/>
    <p:sldId id="284" r:id="rId12"/>
    <p:sldId id="277" r:id="rId13"/>
    <p:sldId id="268" r:id="rId14"/>
    <p:sldId id="278" r:id="rId15"/>
    <p:sldId id="280" r:id="rId16"/>
    <p:sldId id="271" r:id="rId17"/>
    <p:sldId id="269" r:id="rId18"/>
    <p:sldId id="279" r:id="rId19"/>
    <p:sldId id="281" r:id="rId20"/>
    <p:sldId id="270" r:id="rId21"/>
    <p:sldId id="272" r:id="rId22"/>
    <p:sldId id="275" r:id="rId23"/>
    <p:sldId id="28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7D1FF-A3AD-04BA-396E-E6605F4EB995}" v="83" dt="2021-02-01T13:58:15.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48"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5/10/2023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dirty="0"/>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16</a:t>
            </a:fld>
            <a:endParaRPr lang="en-US" dirty="0"/>
          </a:p>
        </p:txBody>
      </p:sp>
    </p:spTree>
    <p:extLst>
      <p:ext uri="{BB962C8B-B14F-4D97-AF65-F5344CB8AC3E}">
        <p14:creationId xmlns:p14="http://schemas.microsoft.com/office/powerpoint/2010/main" val="295548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a:t>Click icon to add picture</a:t>
            </a:r>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5/10/2023</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iabc.com/About/Purpose/Code-of-Ethic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2971800"/>
            <a:ext cx="7571936" cy="2301240"/>
          </a:xfrm>
        </p:spPr>
        <p:txBody>
          <a:bodyPr/>
          <a:lstStyle/>
          <a:p>
            <a:r>
              <a:rPr lang="en-US" dirty="0" smtClean="0"/>
              <a:t>Public relations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143000"/>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 and advocacy </a:t>
            </a:r>
          </a:p>
        </p:txBody>
      </p:sp>
      <p:sp>
        <p:nvSpPr>
          <p:cNvPr id="3" name="Content Placeholder 2"/>
          <p:cNvSpPr>
            <a:spLocks noGrp="1"/>
          </p:cNvSpPr>
          <p:nvPr>
            <p:ph idx="1"/>
          </p:nvPr>
        </p:nvSpPr>
        <p:spPr/>
        <p:txBody>
          <a:bodyPr>
            <a:normAutofit lnSpcReduction="10000"/>
          </a:bodyPr>
          <a:lstStyle/>
          <a:p>
            <a:r>
              <a:rPr lang="en-US" dirty="0"/>
              <a:t>In this approach, all ideas or types of information are welcome, even those with a certain point of view or “slant.” </a:t>
            </a:r>
            <a:endParaRPr lang="en-US" dirty="0" smtClean="0"/>
          </a:p>
          <a:p>
            <a:endParaRPr lang="en-US" dirty="0"/>
          </a:p>
          <a:p>
            <a:r>
              <a:rPr lang="en-US" dirty="0" smtClean="0"/>
              <a:t>The </a:t>
            </a:r>
            <a:r>
              <a:rPr lang="en-US" dirty="0"/>
              <a:t>assumption here is that any misleading information put into the marketplace of ideas by anyone (such as a PR person) would be self-corrected by the gatekeepers of the media and the public. </a:t>
            </a:r>
            <a:endParaRPr lang="en-US" dirty="0" smtClean="0"/>
          </a:p>
          <a:p>
            <a:endParaRPr lang="en-US" dirty="0"/>
          </a:p>
        </p:txBody>
      </p:sp>
    </p:spTree>
    <p:extLst>
      <p:ext uri="{BB962C8B-B14F-4D97-AF65-F5344CB8AC3E}">
        <p14:creationId xmlns:p14="http://schemas.microsoft.com/office/powerpoint/2010/main" val="2985562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 and advocacy </a:t>
            </a:r>
          </a:p>
        </p:txBody>
      </p:sp>
      <p:sp>
        <p:nvSpPr>
          <p:cNvPr id="3" name="Content Placeholder 2"/>
          <p:cNvSpPr>
            <a:spLocks noGrp="1"/>
          </p:cNvSpPr>
          <p:nvPr>
            <p:ph idx="1"/>
          </p:nvPr>
        </p:nvSpPr>
        <p:spPr/>
        <p:txBody>
          <a:bodyPr>
            <a:normAutofit fontScale="92500" lnSpcReduction="10000"/>
          </a:bodyPr>
          <a:lstStyle/>
          <a:p>
            <a:r>
              <a:rPr lang="en-US" dirty="0"/>
              <a:t>I</a:t>
            </a:r>
            <a:r>
              <a:rPr lang="en-US" dirty="0" smtClean="0"/>
              <a:t>f </a:t>
            </a:r>
            <a:r>
              <a:rPr lang="en-US" dirty="0"/>
              <a:t>a company’s PR department puts out a press release that contains false information, either journalists will investigate that information and determine it to be false, </a:t>
            </a:r>
            <a:r>
              <a:rPr lang="en-US" dirty="0" smtClean="0"/>
              <a:t>OR </a:t>
            </a:r>
          </a:p>
          <a:p>
            <a:endParaRPr lang="en-US" dirty="0"/>
          </a:p>
          <a:p>
            <a:r>
              <a:rPr lang="en-US" dirty="0"/>
              <a:t>I</a:t>
            </a:r>
            <a:r>
              <a:rPr lang="en-US" dirty="0" smtClean="0"/>
              <a:t>f </a:t>
            </a:r>
            <a:r>
              <a:rPr lang="en-US" dirty="0"/>
              <a:t>the journalists fail to do so and the false information gets published, members of the public will discover on their own that the information is false and make that fact known. </a:t>
            </a:r>
          </a:p>
          <a:p>
            <a:endParaRPr lang="en-US" dirty="0"/>
          </a:p>
        </p:txBody>
      </p:sp>
    </p:spTree>
    <p:extLst>
      <p:ext uri="{BB962C8B-B14F-4D97-AF65-F5344CB8AC3E}">
        <p14:creationId xmlns:p14="http://schemas.microsoft.com/office/powerpoint/2010/main" val="420288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 and advocacy </a:t>
            </a:r>
          </a:p>
        </p:txBody>
      </p:sp>
      <p:sp>
        <p:nvSpPr>
          <p:cNvPr id="3" name="Content Placeholder 2"/>
          <p:cNvSpPr>
            <a:spLocks noGrp="1"/>
          </p:cNvSpPr>
          <p:nvPr>
            <p:ph idx="1"/>
          </p:nvPr>
        </p:nvSpPr>
        <p:spPr/>
        <p:txBody>
          <a:bodyPr/>
          <a:lstStyle/>
          <a:p>
            <a:r>
              <a:rPr lang="en-US" dirty="0"/>
              <a:t>Contemporary proponents of the advocacy role of PR say this is even more likely today with the growing popularity of Internet sites that investigate all types of information.</a:t>
            </a:r>
          </a:p>
          <a:p>
            <a:endParaRPr lang="en-US" dirty="0"/>
          </a:p>
          <a:p>
            <a:endParaRPr lang="en-US" dirty="0"/>
          </a:p>
        </p:txBody>
      </p:sp>
    </p:spTree>
    <p:extLst>
      <p:ext uri="{BB962C8B-B14F-4D97-AF65-F5344CB8AC3E}">
        <p14:creationId xmlns:p14="http://schemas.microsoft.com/office/powerpoint/2010/main" val="2990068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 and advocacy </a:t>
            </a:r>
          </a:p>
        </p:txBody>
      </p:sp>
      <p:sp>
        <p:nvSpPr>
          <p:cNvPr id="3" name="Content Placeholder 2"/>
          <p:cNvSpPr>
            <a:spLocks noGrp="1"/>
          </p:cNvSpPr>
          <p:nvPr>
            <p:ph idx="1"/>
          </p:nvPr>
        </p:nvSpPr>
        <p:spPr/>
        <p:txBody>
          <a:bodyPr>
            <a:normAutofit/>
          </a:bodyPr>
          <a:lstStyle/>
          <a:p>
            <a:r>
              <a:rPr lang="en-US" dirty="0"/>
              <a:t>But does this “marketplace of ideas” approach imply that it’s ethical for PR professionals to distort the truth or even lie to protect their employers? </a:t>
            </a:r>
            <a:endParaRPr lang="en-US" dirty="0" smtClean="0"/>
          </a:p>
          <a:p>
            <a:endParaRPr lang="en-US" dirty="0" smtClean="0"/>
          </a:p>
          <a:p>
            <a:r>
              <a:rPr lang="en-US" dirty="0" smtClean="0"/>
              <a:t>A news item contains </a:t>
            </a:r>
            <a:r>
              <a:rPr lang="en-US" b="1" dirty="0" smtClean="0"/>
              <a:t>pure </a:t>
            </a:r>
            <a:r>
              <a:rPr lang="en-US" b="1" dirty="0"/>
              <a:t>facts </a:t>
            </a:r>
            <a:r>
              <a:rPr lang="en-US" dirty="0"/>
              <a:t>and </a:t>
            </a:r>
            <a:r>
              <a:rPr lang="en-US" b="1" dirty="0" smtClean="0"/>
              <a:t>information </a:t>
            </a:r>
            <a:r>
              <a:rPr lang="en-US" dirty="0" smtClean="0"/>
              <a:t>designed </a:t>
            </a:r>
            <a:r>
              <a:rPr lang="en-US" dirty="0"/>
              <a:t>to inform accurately and fully with no apparent bias. </a:t>
            </a:r>
            <a:r>
              <a:rPr lang="en-US" dirty="0" smtClean="0"/>
              <a:t>PR often differs!</a:t>
            </a:r>
            <a:endParaRPr lang="en-US" dirty="0"/>
          </a:p>
        </p:txBody>
      </p:sp>
    </p:spTree>
    <p:extLst>
      <p:ext uri="{BB962C8B-B14F-4D97-AF65-F5344CB8AC3E}">
        <p14:creationId xmlns:p14="http://schemas.microsoft.com/office/powerpoint/2010/main" val="4142454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 and advocacy </a:t>
            </a:r>
          </a:p>
        </p:txBody>
      </p:sp>
      <p:sp>
        <p:nvSpPr>
          <p:cNvPr id="3" name="Content Placeholder 2"/>
          <p:cNvSpPr>
            <a:spLocks noGrp="1"/>
          </p:cNvSpPr>
          <p:nvPr>
            <p:ph idx="1"/>
          </p:nvPr>
        </p:nvSpPr>
        <p:spPr/>
        <p:txBody>
          <a:bodyPr>
            <a:normAutofit fontScale="85000" lnSpcReduction="20000"/>
          </a:bodyPr>
          <a:lstStyle/>
          <a:p>
            <a:r>
              <a:rPr lang="en-US" dirty="0" smtClean="0"/>
              <a:t>PR </a:t>
            </a:r>
            <a:r>
              <a:rPr lang="en-US" dirty="0"/>
              <a:t>copy, advertising copy, and journalism editorials that have an intent to </a:t>
            </a:r>
            <a:r>
              <a:rPr lang="en-US" dirty="0" smtClean="0"/>
              <a:t>persuade use selective </a:t>
            </a:r>
            <a:r>
              <a:rPr lang="en-US" dirty="0"/>
              <a:t>information. </a:t>
            </a:r>
            <a:endParaRPr lang="en-US" dirty="0" smtClean="0"/>
          </a:p>
          <a:p>
            <a:endParaRPr lang="en-US" dirty="0"/>
          </a:p>
          <a:p>
            <a:r>
              <a:rPr lang="en-US" dirty="0" smtClean="0"/>
              <a:t>They are </a:t>
            </a:r>
            <a:r>
              <a:rPr lang="en-US" dirty="0"/>
              <a:t>expected to present the truth, but maybe not the whole truth. </a:t>
            </a:r>
            <a:endParaRPr lang="en-US" dirty="0" smtClean="0"/>
          </a:p>
          <a:p>
            <a:endParaRPr lang="en-US" dirty="0"/>
          </a:p>
          <a:p>
            <a:r>
              <a:rPr lang="en-US" dirty="0" smtClean="0"/>
              <a:t>The </a:t>
            </a:r>
            <a:r>
              <a:rPr lang="en-US" dirty="0"/>
              <a:t>third step on the continuum of truth is fiction or an </a:t>
            </a:r>
            <a:r>
              <a:rPr lang="en-US" b="1" dirty="0"/>
              <a:t>honest error </a:t>
            </a:r>
            <a:r>
              <a:rPr lang="en-US" dirty="0"/>
              <a:t>that is not the truth, but that has no intent to deceive. </a:t>
            </a:r>
            <a:endParaRPr lang="en-US" dirty="0" smtClean="0"/>
          </a:p>
          <a:p>
            <a:endParaRPr lang="en-US" dirty="0"/>
          </a:p>
          <a:p>
            <a:r>
              <a:rPr lang="en-US" dirty="0" smtClean="0"/>
              <a:t>Finally are </a:t>
            </a:r>
            <a:r>
              <a:rPr lang="en-US" b="1" dirty="0"/>
              <a:t>lies</a:t>
            </a:r>
            <a:r>
              <a:rPr lang="en-US" dirty="0"/>
              <a:t> with an intent to deceive. </a:t>
            </a:r>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1478296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 and advocacy </a:t>
            </a:r>
          </a:p>
        </p:txBody>
      </p:sp>
      <p:sp>
        <p:nvSpPr>
          <p:cNvPr id="3" name="Content Placeholder 2"/>
          <p:cNvSpPr>
            <a:spLocks noGrp="1"/>
          </p:cNvSpPr>
          <p:nvPr>
            <p:ph idx="1"/>
          </p:nvPr>
        </p:nvSpPr>
        <p:spPr/>
        <p:txBody>
          <a:bodyPr>
            <a:normAutofit fontScale="92500"/>
          </a:bodyPr>
          <a:lstStyle/>
          <a:p>
            <a:r>
              <a:rPr lang="en-US" dirty="0"/>
              <a:t>Journalism (with the exception of editorials) is supposed to be limited to the first step on the </a:t>
            </a:r>
            <a:r>
              <a:rPr lang="en-US" dirty="0" smtClean="0"/>
              <a:t>continuum.</a:t>
            </a:r>
          </a:p>
          <a:p>
            <a:endParaRPr lang="en-US" dirty="0" smtClean="0"/>
          </a:p>
          <a:p>
            <a:r>
              <a:rPr lang="en-US" dirty="0" smtClean="0"/>
              <a:t>PR </a:t>
            </a:r>
            <a:r>
              <a:rPr lang="en-US" dirty="0"/>
              <a:t>is allowed the move to the second step: the information PR professionals distribute </a:t>
            </a:r>
            <a:r>
              <a:rPr lang="en-US" b="1" dirty="0"/>
              <a:t>should be true</a:t>
            </a:r>
            <a:r>
              <a:rPr lang="en-US" dirty="0"/>
              <a:t>, but it does not have to be the whole truth. </a:t>
            </a:r>
            <a:endParaRPr lang="en-US" dirty="0" smtClean="0"/>
          </a:p>
          <a:p>
            <a:pPr lvl="1"/>
            <a:r>
              <a:rPr lang="en-US" dirty="0" smtClean="0"/>
              <a:t>Information </a:t>
            </a:r>
            <a:r>
              <a:rPr lang="en-US" dirty="0"/>
              <a:t>that is detrimental to an organization can be omitted, according to this approach.</a:t>
            </a:r>
          </a:p>
          <a:p>
            <a:endParaRPr lang="en-US" dirty="0"/>
          </a:p>
        </p:txBody>
      </p:sp>
    </p:spTree>
    <p:extLst>
      <p:ext uri="{BB962C8B-B14F-4D97-AF65-F5344CB8AC3E}">
        <p14:creationId xmlns:p14="http://schemas.microsoft.com/office/powerpoint/2010/main" val="3880626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Public Relations Society of America </a:t>
            </a:r>
            <a:br>
              <a:rPr lang="en-US" sz="3200" dirty="0" smtClean="0"/>
            </a:br>
            <a:r>
              <a:rPr lang="en-US" sz="3200" dirty="0" smtClean="0"/>
              <a:t>Professional Values &amp; Guidelines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Values </a:t>
            </a:r>
          </a:p>
          <a:p>
            <a:pPr lvl="1"/>
            <a:r>
              <a:rPr lang="en-US" dirty="0" smtClean="0"/>
              <a:t>Honesty, advocacy, loyalty, fairness.  </a:t>
            </a:r>
          </a:p>
          <a:p>
            <a:r>
              <a:rPr lang="en-US" dirty="0" smtClean="0"/>
              <a:t>Code of Conduct </a:t>
            </a:r>
          </a:p>
          <a:p>
            <a:pPr lvl="1" fontAlgn="base"/>
            <a:r>
              <a:rPr lang="en-US" dirty="0" smtClean="0"/>
              <a:t> </a:t>
            </a:r>
            <a:r>
              <a:rPr lang="en-US" dirty="0"/>
              <a:t>A member shall:</a:t>
            </a:r>
          </a:p>
          <a:p>
            <a:pPr lvl="2" fontAlgn="base"/>
            <a:r>
              <a:rPr lang="en-US" dirty="0"/>
              <a:t>Be </a:t>
            </a:r>
            <a:r>
              <a:rPr lang="en-US" u="sng" dirty="0"/>
              <a:t>honest </a:t>
            </a:r>
            <a:r>
              <a:rPr lang="en-US" dirty="0"/>
              <a:t>and </a:t>
            </a:r>
            <a:r>
              <a:rPr lang="en-US" u="sng" dirty="0"/>
              <a:t>accurate</a:t>
            </a:r>
            <a:r>
              <a:rPr lang="en-US" dirty="0"/>
              <a:t> in all communications.</a:t>
            </a:r>
          </a:p>
          <a:p>
            <a:pPr lvl="2" fontAlgn="base"/>
            <a:r>
              <a:rPr lang="en-US" dirty="0"/>
              <a:t>Act promptly to correct erroneous communications for which the member is responsible.</a:t>
            </a:r>
          </a:p>
          <a:p>
            <a:pPr marL="448056" lvl="1" indent="0">
              <a:buNone/>
            </a:pPr>
            <a:endParaRPr lang="en-US" dirty="0"/>
          </a:p>
          <a:p>
            <a:r>
              <a:rPr lang="en-US" dirty="0" smtClean="0"/>
              <a:t>NOTE: read </a:t>
            </a:r>
            <a:r>
              <a:rPr lang="en-US" dirty="0"/>
              <a:t>through the </a:t>
            </a:r>
            <a:r>
              <a:rPr lang="en-US" dirty="0" smtClean="0"/>
              <a:t>entire PRSA </a:t>
            </a:r>
            <a:r>
              <a:rPr lang="en-US" dirty="0"/>
              <a:t>code before addressing today’s discussion questions.</a:t>
            </a:r>
          </a:p>
          <a:p>
            <a:endParaRPr lang="en-US" dirty="0"/>
          </a:p>
          <a:p>
            <a:endParaRPr lang="en-US" dirty="0"/>
          </a:p>
          <a:p>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1"/>
            <a:ext cx="2133600" cy="91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4490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Responsibility </a:t>
            </a:r>
            <a:endParaRPr lang="en-US" dirty="0"/>
          </a:p>
        </p:txBody>
      </p:sp>
      <p:sp>
        <p:nvSpPr>
          <p:cNvPr id="3" name="Content Placeholder 2"/>
          <p:cNvSpPr>
            <a:spLocks noGrp="1"/>
          </p:cNvSpPr>
          <p:nvPr>
            <p:ph idx="1"/>
          </p:nvPr>
        </p:nvSpPr>
        <p:spPr/>
        <p:txBody>
          <a:bodyPr>
            <a:normAutofit/>
          </a:bodyPr>
          <a:lstStyle/>
          <a:p>
            <a:r>
              <a:rPr lang="en-US" dirty="0" smtClean="0"/>
              <a:t>To </a:t>
            </a:r>
            <a:r>
              <a:rPr lang="en-US" dirty="0"/>
              <a:t>what extent should PR professionals be concerned with the effects of their actions on those outside their specific publics? </a:t>
            </a:r>
            <a:endParaRPr lang="en-US" dirty="0" smtClean="0"/>
          </a:p>
          <a:p>
            <a:endParaRPr lang="en-US" dirty="0"/>
          </a:p>
          <a:p>
            <a:r>
              <a:rPr lang="en-US" dirty="0" smtClean="0"/>
              <a:t>Should </a:t>
            </a:r>
            <a:r>
              <a:rPr lang="en-US" dirty="0"/>
              <a:t>short-term goals be sacrificed for the long-term positive effects? </a:t>
            </a:r>
            <a:endParaRPr lang="en-US" dirty="0" smtClean="0"/>
          </a:p>
          <a:p>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4258134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Responsibility </a:t>
            </a:r>
          </a:p>
        </p:txBody>
      </p:sp>
      <p:sp>
        <p:nvSpPr>
          <p:cNvPr id="3" name="Content Placeholder 2"/>
          <p:cNvSpPr>
            <a:spLocks noGrp="1"/>
          </p:cNvSpPr>
          <p:nvPr>
            <p:ph idx="1"/>
          </p:nvPr>
        </p:nvSpPr>
        <p:spPr>
          <a:xfrm>
            <a:off x="457200" y="1828800"/>
            <a:ext cx="7467600" cy="4297363"/>
          </a:xfrm>
        </p:spPr>
        <p:txBody>
          <a:bodyPr>
            <a:normAutofit/>
          </a:bodyPr>
          <a:lstStyle/>
          <a:p>
            <a:r>
              <a:rPr lang="en-US" dirty="0"/>
              <a:t>In a socially responsible model of PR, it is assumed that the long-term health of organizations is ill-served by “spin” and better served by honest and timely communication, even at the expense of short-term losses. </a:t>
            </a:r>
            <a:endParaRPr lang="en-US" dirty="0" smtClean="0"/>
          </a:p>
          <a:p>
            <a:pPr marL="36576" indent="0">
              <a:buNone/>
            </a:pPr>
            <a:endParaRPr lang="en-US" dirty="0" smtClean="0"/>
          </a:p>
          <a:p>
            <a:pPr marL="36576" indent="0">
              <a:buNone/>
            </a:pPr>
            <a:endParaRPr lang="en-US" dirty="0" smtClean="0"/>
          </a:p>
          <a:p>
            <a:pPr marL="36576" indent="0">
              <a:buNone/>
            </a:pPr>
            <a:r>
              <a:rPr lang="en-US" sz="1200" dirty="0" smtClean="0"/>
              <a:t>Image: pinterest.com  </a:t>
            </a:r>
            <a:endParaRPr lang="en-US" sz="1200" dirty="0"/>
          </a:p>
          <a:p>
            <a:pPr marL="36576" indent="0">
              <a:buNone/>
            </a:pP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8900" y="0"/>
            <a:ext cx="2705100"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1001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Responsibility </a:t>
            </a:r>
          </a:p>
        </p:txBody>
      </p:sp>
      <p:sp>
        <p:nvSpPr>
          <p:cNvPr id="3" name="Content Placeholder 2"/>
          <p:cNvSpPr>
            <a:spLocks noGrp="1"/>
          </p:cNvSpPr>
          <p:nvPr>
            <p:ph idx="1"/>
          </p:nvPr>
        </p:nvSpPr>
        <p:spPr>
          <a:xfrm>
            <a:off x="228600" y="1828800"/>
            <a:ext cx="7467600" cy="4525963"/>
          </a:xfrm>
        </p:spPr>
        <p:txBody>
          <a:bodyPr>
            <a:normAutofit fontScale="92500" lnSpcReduction="20000"/>
          </a:bodyPr>
          <a:lstStyle/>
          <a:p>
            <a:endParaRPr lang="en-US" dirty="0" smtClean="0"/>
          </a:p>
          <a:p>
            <a:r>
              <a:rPr lang="en-US" dirty="0" smtClean="0"/>
              <a:t>If </a:t>
            </a:r>
            <a:r>
              <a:rPr lang="en-US" dirty="0"/>
              <a:t>a company does something wrong (such as manufacture a faulty product or someone in the company leadership commits a crime), it’s better to be honest about it even if that reduces profits in the short-term because it will promote goodwill and an honest reputation in the long-term.</a:t>
            </a:r>
          </a:p>
          <a:p>
            <a:endParaRPr lang="en-US" dirty="0"/>
          </a:p>
          <a:p>
            <a:r>
              <a:rPr lang="en-US" dirty="0"/>
              <a:t>Here are some mini examples of PR </a:t>
            </a:r>
            <a:r>
              <a:rPr lang="en-US" dirty="0" smtClean="0"/>
              <a:t>practices. </a:t>
            </a:r>
            <a:r>
              <a:rPr lang="en-US" i="1" dirty="0"/>
              <a:t>Rat fiasco </a:t>
            </a:r>
            <a:r>
              <a:rPr lang="en-US" i="1" dirty="0" smtClean="0"/>
              <a:t>video.</a:t>
            </a:r>
            <a:endParaRPr lang="en-US" i="1" dirty="0"/>
          </a:p>
          <a:p>
            <a:pPr marL="36576" indent="0">
              <a:buNone/>
            </a:pPr>
            <a:r>
              <a:rPr lang="en-US" sz="1200" dirty="0" smtClean="0"/>
              <a:t>Image: glassdoor  </a:t>
            </a:r>
            <a:endParaRPr lang="en-US" sz="1200" dirty="0"/>
          </a:p>
          <a:p>
            <a:endParaRPr lang="en-US" sz="12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2372" y="304800"/>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8310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Readings </a:t>
            </a:r>
            <a:endParaRPr lang="en-US" dirty="0"/>
          </a:p>
        </p:txBody>
      </p:sp>
      <p:sp>
        <p:nvSpPr>
          <p:cNvPr id="3" name="Content Placeholder 2"/>
          <p:cNvSpPr>
            <a:spLocks noGrp="1"/>
          </p:cNvSpPr>
          <p:nvPr>
            <p:ph idx="1"/>
          </p:nvPr>
        </p:nvSpPr>
        <p:spPr/>
        <p:txBody>
          <a:bodyPr>
            <a:normAutofit fontScale="92500" lnSpcReduction="10000"/>
          </a:bodyPr>
          <a:lstStyle/>
          <a:p>
            <a:endParaRPr lang="en-US" dirty="0"/>
          </a:p>
          <a:p>
            <a:r>
              <a:rPr lang="en-US" dirty="0"/>
              <a:t>1. PRSA Code of Ethics: https://www.prsa.org/ethics/code-of-ethics/</a:t>
            </a:r>
          </a:p>
          <a:p>
            <a:endParaRPr lang="en-US" dirty="0"/>
          </a:p>
          <a:p>
            <a:r>
              <a:rPr lang="en-US" dirty="0"/>
              <a:t>2.  Institute for Public Relations statement on ethics and PR:  http://www.instituteforpr.org/ethics-and-public-relations/</a:t>
            </a:r>
          </a:p>
          <a:p>
            <a:endParaRPr lang="en-US" dirty="0"/>
          </a:p>
          <a:p>
            <a:pPr marL="36576" indent="0">
              <a:buNone/>
            </a:pPr>
            <a:r>
              <a:rPr lang="en-US" sz="1500" dirty="0" smtClean="0"/>
              <a:t>Cover image: Lynda.com</a:t>
            </a:r>
            <a:endParaRPr lang="en-US" sz="1500" dirty="0"/>
          </a:p>
        </p:txBody>
      </p:sp>
    </p:spTree>
    <p:extLst>
      <p:ext uri="{BB962C8B-B14F-4D97-AF65-F5344CB8AC3E}">
        <p14:creationId xmlns:p14="http://schemas.microsoft.com/office/powerpoint/2010/main" val="3537388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 examples</a:t>
            </a:r>
            <a:endParaRPr lang="en-US" dirty="0"/>
          </a:p>
        </p:txBody>
      </p:sp>
      <p:sp>
        <p:nvSpPr>
          <p:cNvPr id="3" name="Content Placeholder 2"/>
          <p:cNvSpPr>
            <a:spLocks noGrp="1"/>
          </p:cNvSpPr>
          <p:nvPr>
            <p:ph idx="1"/>
          </p:nvPr>
        </p:nvSpPr>
        <p:spPr/>
        <p:txBody>
          <a:bodyPr>
            <a:normAutofit fontScale="92500" lnSpcReduction="20000"/>
          </a:bodyPr>
          <a:lstStyle/>
          <a:p>
            <a:endParaRPr lang="en-US" dirty="0"/>
          </a:p>
          <a:p>
            <a:r>
              <a:rPr lang="en-US" dirty="0"/>
              <a:t>After this video went viral, Whataburger's PR team briefly posted the following message on their </a:t>
            </a:r>
            <a:r>
              <a:rPr lang="en-US" dirty="0" smtClean="0"/>
              <a:t>Facebook </a:t>
            </a:r>
            <a:r>
              <a:rPr lang="en-US" dirty="0"/>
              <a:t>page, before quickly deleting it</a:t>
            </a:r>
            <a:r>
              <a:rPr lang="en-US" dirty="0" smtClean="0"/>
              <a:t>.</a:t>
            </a:r>
          </a:p>
          <a:p>
            <a:pPr marL="36576" indent="0">
              <a:buNone/>
            </a:pPr>
            <a:endParaRPr lang="en-US" dirty="0"/>
          </a:p>
          <a:p>
            <a:pPr lvl="1"/>
            <a:r>
              <a:rPr lang="en-US" i="1" dirty="0"/>
              <a:t>"We addressed this situation as quickly as possible, reinforcing procedures with our Family Members. While we’ll continue to be very diligent, it’s important to know there was no history of this type incident at this unit and there is no ongoing issue."</a:t>
            </a:r>
            <a:endParaRPr lang="en-US" dirty="0"/>
          </a:p>
          <a:p>
            <a:endParaRPr lang="en-US" dirty="0"/>
          </a:p>
        </p:txBody>
      </p:sp>
    </p:spTree>
    <p:extLst>
      <p:ext uri="{BB962C8B-B14F-4D97-AF65-F5344CB8AC3E}">
        <p14:creationId xmlns:p14="http://schemas.microsoft.com/office/powerpoint/2010/main" val="24586552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Shared </a:t>
            </a:r>
            <a:r>
              <a:rPr lang="en-US" b="1" dirty="0" smtClean="0"/>
              <a:t>Values</a:t>
            </a:r>
            <a:r>
              <a:rPr lang="en-US" dirty="0"/>
              <a:t/>
            </a:r>
            <a:br>
              <a:rPr lang="en-US" dirty="0"/>
            </a:br>
            <a:endParaRPr lang="en-US" dirty="0"/>
          </a:p>
        </p:txBody>
      </p:sp>
      <p:sp>
        <p:nvSpPr>
          <p:cNvPr id="3" name="Content Placeholder 2"/>
          <p:cNvSpPr>
            <a:spLocks noGrp="1"/>
          </p:cNvSpPr>
          <p:nvPr>
            <p:ph idx="1"/>
          </p:nvPr>
        </p:nvSpPr>
        <p:spPr>
          <a:xfrm>
            <a:off x="457200" y="1143000"/>
            <a:ext cx="8305800" cy="4983163"/>
          </a:xfrm>
        </p:spPr>
        <p:txBody>
          <a:bodyPr>
            <a:normAutofit fontScale="92500" lnSpcReduction="10000"/>
          </a:bodyPr>
          <a:lstStyle/>
          <a:p>
            <a:r>
              <a:rPr lang="en-US" dirty="0"/>
              <a:t>After 9/11, the state department funded a PR campaign organized by Council of American Muslims for Understanding (CAMU</a:t>
            </a:r>
            <a:r>
              <a:rPr lang="en-US" dirty="0" smtClean="0"/>
              <a:t>).</a:t>
            </a:r>
          </a:p>
          <a:p>
            <a:pPr marL="36576" indent="0">
              <a:buNone/>
            </a:pPr>
            <a:endParaRPr lang="en-US" dirty="0" smtClean="0"/>
          </a:p>
          <a:p>
            <a:r>
              <a:rPr lang="en-US" dirty="0" smtClean="0"/>
              <a:t>The campaign was  run </a:t>
            </a:r>
            <a:r>
              <a:rPr lang="en-US" dirty="0"/>
              <a:t>by Charlotte Beers to counter the United States' international image as being hostile to Muslims in the aftermath of the Invasion of Afghanistan and later Iraq. </a:t>
            </a:r>
            <a:endParaRPr lang="en-US" dirty="0" smtClean="0"/>
          </a:p>
          <a:p>
            <a:endParaRPr lang="en-US" dirty="0"/>
          </a:p>
          <a:p>
            <a:r>
              <a:rPr lang="en-US" dirty="0" smtClean="0"/>
              <a:t>They </a:t>
            </a:r>
            <a:r>
              <a:rPr lang="en-US" dirty="0"/>
              <a:t>even launched a </a:t>
            </a:r>
            <a:r>
              <a:rPr lang="en-US" dirty="0" smtClean="0"/>
              <a:t>website. Let’s have a look.</a:t>
            </a:r>
            <a:endParaRPr lang="en-US" dirty="0"/>
          </a:p>
          <a:p>
            <a:pPr marL="36576" indent="0">
              <a:buNone/>
            </a:pPr>
            <a:endParaRPr lang="en-US" dirty="0"/>
          </a:p>
          <a:p>
            <a:endParaRPr lang="en-US" dirty="0"/>
          </a:p>
          <a:p>
            <a:endParaRPr lang="en-US" dirty="0"/>
          </a:p>
        </p:txBody>
      </p:sp>
    </p:spTree>
    <p:extLst>
      <p:ext uri="{BB962C8B-B14F-4D97-AF65-F5344CB8AC3E}">
        <p14:creationId xmlns:p14="http://schemas.microsoft.com/office/powerpoint/2010/main" val="1066098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Today’s Case: Quit, Blow the Whistle, or Go With The Flow?   </a:t>
            </a:r>
            <a:endParaRPr lang="en-US" dirty="0"/>
          </a:p>
        </p:txBody>
      </p:sp>
      <p:sp>
        <p:nvSpPr>
          <p:cNvPr id="3" name="Content Placeholder 2"/>
          <p:cNvSpPr>
            <a:spLocks noGrp="1"/>
          </p:cNvSpPr>
          <p:nvPr>
            <p:ph idx="1"/>
          </p:nvPr>
        </p:nvSpPr>
        <p:spPr>
          <a:xfrm>
            <a:off x="457200" y="1600200"/>
            <a:ext cx="8153400" cy="4525963"/>
          </a:xfrm>
        </p:spPr>
        <p:txBody>
          <a:bodyPr>
            <a:normAutofit fontScale="85000" lnSpcReduction="10000"/>
          </a:bodyPr>
          <a:lstStyle/>
          <a:p>
            <a:r>
              <a:rPr lang="en-US" b="1" dirty="0" smtClean="0"/>
              <a:t>Author</a:t>
            </a:r>
            <a:r>
              <a:rPr lang="en-US" dirty="0" smtClean="0"/>
              <a:t>: PR </a:t>
            </a:r>
            <a:r>
              <a:rPr lang="en-US" dirty="0"/>
              <a:t>professional, Robert </a:t>
            </a:r>
            <a:r>
              <a:rPr lang="en-US" dirty="0" smtClean="0"/>
              <a:t>Wakefield </a:t>
            </a:r>
            <a:r>
              <a:rPr lang="en-US" dirty="0"/>
              <a:t>who faced a crisis of conscience while working for an urban school district. </a:t>
            </a:r>
            <a:endParaRPr lang="en-US" dirty="0" smtClean="0"/>
          </a:p>
          <a:p>
            <a:pPr marL="36576" indent="0">
              <a:buNone/>
            </a:pPr>
            <a:endParaRPr lang="en-US" dirty="0"/>
          </a:p>
          <a:p>
            <a:r>
              <a:rPr lang="en-US" b="1" dirty="0" smtClean="0"/>
              <a:t>Scenario</a:t>
            </a:r>
            <a:r>
              <a:rPr lang="en-US" dirty="0" smtClean="0"/>
              <a:t>: Wakefield </a:t>
            </a:r>
            <a:r>
              <a:rPr lang="en-US" dirty="0"/>
              <a:t>was asked by his boss, the superintendent, to mislead the press and cover up school board actions regarding school closures</a:t>
            </a:r>
            <a:r>
              <a:rPr lang="en-US" dirty="0" smtClean="0"/>
              <a:t>.</a:t>
            </a:r>
          </a:p>
          <a:p>
            <a:pPr marL="36576" indent="0">
              <a:buNone/>
            </a:pPr>
            <a:endParaRPr lang="en-US" dirty="0"/>
          </a:p>
          <a:p>
            <a:r>
              <a:rPr lang="en-US" dirty="0" smtClean="0"/>
              <a:t> </a:t>
            </a:r>
            <a:r>
              <a:rPr lang="en-US" dirty="0"/>
              <a:t>As the title of the case study suggests, Wakefield was faced with a decision: quit, blow the whistle on his boss, or go along with the deception. </a:t>
            </a:r>
          </a:p>
        </p:txBody>
      </p:sp>
    </p:spTree>
    <p:extLst>
      <p:ext uri="{BB962C8B-B14F-4D97-AF65-F5344CB8AC3E}">
        <p14:creationId xmlns:p14="http://schemas.microsoft.com/office/powerpoint/2010/main" val="3633250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Today’s Case: Quit, Blow the Whistle, or Go With The Flow? </a:t>
            </a:r>
          </a:p>
        </p:txBody>
      </p:sp>
      <p:sp>
        <p:nvSpPr>
          <p:cNvPr id="3" name="Content Placeholder 2"/>
          <p:cNvSpPr>
            <a:spLocks noGrp="1"/>
          </p:cNvSpPr>
          <p:nvPr>
            <p:ph idx="1"/>
          </p:nvPr>
        </p:nvSpPr>
        <p:spPr>
          <a:xfrm>
            <a:off x="457200" y="1600200"/>
            <a:ext cx="8382000" cy="4525963"/>
          </a:xfrm>
        </p:spPr>
        <p:txBody>
          <a:bodyPr>
            <a:normAutofit/>
          </a:bodyPr>
          <a:lstStyle/>
          <a:p>
            <a:r>
              <a:rPr lang="en-US" dirty="0" smtClean="0"/>
              <a:t>At issue: </a:t>
            </a:r>
          </a:p>
          <a:p>
            <a:pPr lvl="1"/>
            <a:r>
              <a:rPr lang="en-US" dirty="0" smtClean="0"/>
              <a:t>Truth, Ethical responsibility to the public, Fairness, Loyalty, Openness.</a:t>
            </a:r>
          </a:p>
          <a:p>
            <a:r>
              <a:rPr lang="en-US" dirty="0" smtClean="0"/>
              <a:t>Decision: negotiated openness then quit. </a:t>
            </a:r>
          </a:p>
          <a:p>
            <a:r>
              <a:rPr lang="en-US" dirty="0" smtClean="0"/>
              <a:t>Implications and Questions:</a:t>
            </a:r>
          </a:p>
          <a:p>
            <a:pPr lvl="1"/>
            <a:r>
              <a:rPr lang="en-US" dirty="0" smtClean="0"/>
              <a:t>How does the job of a PR specialist and a press secretary differ or find similarity with respect to handling political decision-making that impact communities, including marginalized groups?           </a:t>
            </a:r>
            <a:endParaRPr lang="en-US" dirty="0"/>
          </a:p>
        </p:txBody>
      </p:sp>
    </p:spTree>
    <p:extLst>
      <p:ext uri="{BB962C8B-B14F-4D97-AF65-F5344CB8AC3E}">
        <p14:creationId xmlns:p14="http://schemas.microsoft.com/office/powerpoint/2010/main" val="1404262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and Ethics  </a:t>
            </a:r>
            <a:endParaRPr lang="en-US" dirty="0"/>
          </a:p>
        </p:txBody>
      </p:sp>
      <p:sp>
        <p:nvSpPr>
          <p:cNvPr id="3" name="Content Placeholder 2"/>
          <p:cNvSpPr>
            <a:spLocks noGrp="1"/>
          </p:cNvSpPr>
          <p:nvPr>
            <p:ph idx="1"/>
          </p:nvPr>
        </p:nvSpPr>
        <p:spPr>
          <a:xfrm>
            <a:off x="533400" y="1600200"/>
            <a:ext cx="7848600" cy="4953000"/>
          </a:xfrm>
        </p:spPr>
        <p:txBody>
          <a:bodyPr>
            <a:normAutofit lnSpcReduction="10000"/>
          </a:bodyPr>
          <a:lstStyle/>
          <a:p>
            <a:r>
              <a:rPr lang="en-US" dirty="0"/>
              <a:t>In advertising, the main goal is persuasion, with information being a strong secondary goal. </a:t>
            </a:r>
            <a:endParaRPr lang="en-US" dirty="0" smtClean="0"/>
          </a:p>
          <a:p>
            <a:pPr marL="36576" indent="0">
              <a:buNone/>
            </a:pPr>
            <a:endParaRPr lang="en-US" dirty="0"/>
          </a:p>
          <a:p>
            <a:r>
              <a:rPr lang="en-US" dirty="0"/>
              <a:t>But what about public relations professionals? </a:t>
            </a:r>
            <a:endParaRPr lang="en-US" dirty="0" smtClean="0"/>
          </a:p>
          <a:p>
            <a:pPr lvl="1"/>
            <a:r>
              <a:rPr lang="en-US" dirty="0" smtClean="0"/>
              <a:t>Are </a:t>
            </a:r>
            <a:r>
              <a:rPr lang="en-US" dirty="0"/>
              <a:t>they advocates? Are they information specialists? What ethical standards should apply</a:t>
            </a:r>
            <a:r>
              <a:rPr lang="en-US" dirty="0" smtClean="0"/>
              <a:t>?</a:t>
            </a:r>
          </a:p>
          <a:p>
            <a:pPr lvl="1"/>
            <a:r>
              <a:rPr lang="en-US" dirty="0" smtClean="0"/>
              <a:t>The PRSA Code and the IPR both suggest that </a:t>
            </a:r>
            <a:r>
              <a:rPr lang="en-US" b="1" dirty="0" smtClean="0"/>
              <a:t>truth</a:t>
            </a:r>
            <a:r>
              <a:rPr lang="en-US" dirty="0" smtClean="0"/>
              <a:t> is central.   </a:t>
            </a:r>
          </a:p>
          <a:p>
            <a:pPr lvl="1"/>
            <a:endParaRPr lang="en-US" dirty="0" smtClean="0"/>
          </a:p>
          <a:p>
            <a:pPr lvl="1"/>
            <a:endParaRPr lang="en-US" dirty="0"/>
          </a:p>
          <a:p>
            <a:endParaRPr lang="en-US" dirty="0"/>
          </a:p>
        </p:txBody>
      </p:sp>
    </p:spTree>
    <p:extLst>
      <p:ext uri="{BB962C8B-B14F-4D97-AF65-F5344CB8AC3E}">
        <p14:creationId xmlns:p14="http://schemas.microsoft.com/office/powerpoint/2010/main" val="3982184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PR</a:t>
            </a:r>
            <a:endParaRPr lang="en-US" dirty="0"/>
          </a:p>
        </p:txBody>
      </p:sp>
      <p:sp>
        <p:nvSpPr>
          <p:cNvPr id="3" name="Content Placeholder 2"/>
          <p:cNvSpPr>
            <a:spLocks noGrp="1"/>
          </p:cNvSpPr>
          <p:nvPr>
            <p:ph idx="1"/>
          </p:nvPr>
        </p:nvSpPr>
        <p:spPr/>
        <p:txBody>
          <a:bodyPr>
            <a:normAutofit/>
          </a:bodyPr>
          <a:lstStyle/>
          <a:p>
            <a:r>
              <a:rPr lang="en-US" dirty="0" smtClean="0"/>
              <a:t>A </a:t>
            </a:r>
            <a:r>
              <a:rPr lang="en-US" dirty="0"/>
              <a:t>management function that establishes and maintains mutually beneficial relationships between an organization and the publics on whom its success or failure depends. </a:t>
            </a:r>
            <a:endParaRPr lang="en-US" dirty="0" smtClean="0"/>
          </a:p>
          <a:p>
            <a:endParaRPr lang="en-US" dirty="0"/>
          </a:p>
          <a:p>
            <a:r>
              <a:rPr lang="en-US" dirty="0" smtClean="0"/>
              <a:t>Public Relations </a:t>
            </a:r>
            <a:r>
              <a:rPr lang="en-US" dirty="0"/>
              <a:t>involves both </a:t>
            </a:r>
            <a:r>
              <a:rPr lang="en-US" b="1" dirty="0"/>
              <a:t>information</a:t>
            </a:r>
            <a:r>
              <a:rPr lang="en-US" dirty="0"/>
              <a:t> and </a:t>
            </a:r>
            <a:r>
              <a:rPr lang="en-US" b="1" dirty="0"/>
              <a:t>advocacy</a:t>
            </a:r>
            <a:r>
              <a:rPr lang="en-US" dirty="0"/>
              <a:t> functions.</a:t>
            </a:r>
          </a:p>
          <a:p>
            <a:endParaRPr lang="en-US" dirty="0"/>
          </a:p>
        </p:txBody>
      </p:sp>
    </p:spTree>
    <p:extLst>
      <p:ext uri="{BB962C8B-B14F-4D97-AF65-F5344CB8AC3E}">
        <p14:creationId xmlns:p14="http://schemas.microsoft.com/office/powerpoint/2010/main" val="2448125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Ethics and PR (IPR Reading) </a:t>
            </a:r>
            <a:endParaRPr lang="en-US" dirty="0"/>
          </a:p>
        </p:txBody>
      </p:sp>
      <p:sp>
        <p:nvSpPr>
          <p:cNvPr id="3" name="Content Placeholder 2"/>
          <p:cNvSpPr>
            <a:spLocks noGrp="1"/>
          </p:cNvSpPr>
          <p:nvPr>
            <p:ph idx="1"/>
          </p:nvPr>
        </p:nvSpPr>
        <p:spPr/>
        <p:txBody>
          <a:bodyPr>
            <a:normAutofit/>
          </a:bodyPr>
          <a:lstStyle/>
          <a:p>
            <a:r>
              <a:rPr lang="en-US" dirty="0" smtClean="0"/>
              <a:t>Whereas Ethics involve concepts </a:t>
            </a:r>
            <a:r>
              <a:rPr lang="en-US" dirty="0"/>
              <a:t>of </a:t>
            </a:r>
            <a:r>
              <a:rPr lang="en-US" dirty="0" smtClean="0"/>
              <a:t>right and wrong, PR </a:t>
            </a:r>
            <a:r>
              <a:rPr lang="en-US" dirty="0"/>
              <a:t>Ethics </a:t>
            </a:r>
            <a:r>
              <a:rPr lang="en-US" dirty="0" smtClean="0"/>
              <a:t>includes </a:t>
            </a:r>
            <a:r>
              <a:rPr lang="en-US" dirty="0"/>
              <a:t>values such as </a:t>
            </a:r>
            <a:endParaRPr lang="en-US" dirty="0" smtClean="0"/>
          </a:p>
          <a:p>
            <a:pPr lvl="1"/>
            <a:r>
              <a:rPr lang="en-US" dirty="0" smtClean="0"/>
              <a:t>honesty</a:t>
            </a:r>
            <a:r>
              <a:rPr lang="en-US" dirty="0"/>
              <a:t>, openness, loyalty, fair-mindedness, respect, integrity, and forthright communication </a:t>
            </a:r>
            <a:r>
              <a:rPr lang="en-US" dirty="0" smtClean="0"/>
              <a:t>(IPR). </a:t>
            </a:r>
          </a:p>
          <a:p>
            <a:r>
              <a:rPr lang="en-US" dirty="0" smtClean="0"/>
              <a:t>Today’s reading questions whether ethics is possible in PR given its  </a:t>
            </a:r>
            <a:r>
              <a:rPr lang="en-US" i="1" dirty="0" smtClean="0"/>
              <a:t>manipulative</a:t>
            </a:r>
            <a:r>
              <a:rPr lang="en-US" dirty="0" smtClean="0"/>
              <a:t> and </a:t>
            </a:r>
            <a:r>
              <a:rPr lang="en-US" i="1" dirty="0" smtClean="0"/>
              <a:t>propagandist </a:t>
            </a:r>
            <a:r>
              <a:rPr lang="en-US" dirty="0" smtClean="0"/>
              <a:t>ethos.  </a:t>
            </a:r>
            <a:endParaRPr lang="en-US" dirty="0"/>
          </a:p>
        </p:txBody>
      </p:sp>
    </p:spTree>
    <p:extLst>
      <p:ext uri="{BB962C8B-B14F-4D97-AF65-F5344CB8AC3E}">
        <p14:creationId xmlns:p14="http://schemas.microsoft.com/office/powerpoint/2010/main" val="3814403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Current Research on PR Ethics…Access to Management     </a:t>
            </a:r>
            <a:endParaRPr lang="en-US" dirty="0"/>
          </a:p>
        </p:txBody>
      </p:sp>
      <p:sp>
        <p:nvSpPr>
          <p:cNvPr id="3" name="Content Placeholder 2"/>
          <p:cNvSpPr>
            <a:spLocks noGrp="1"/>
          </p:cNvSpPr>
          <p:nvPr>
            <p:ph idx="1"/>
          </p:nvPr>
        </p:nvSpPr>
        <p:spPr/>
        <p:txBody>
          <a:bodyPr>
            <a:normAutofit/>
          </a:bodyPr>
          <a:lstStyle/>
          <a:p>
            <a:r>
              <a:rPr lang="en-US" dirty="0"/>
              <a:t>International Association of Business Communicators (IABC</a:t>
            </a:r>
            <a:r>
              <a:rPr lang="en-US" dirty="0" smtClean="0"/>
              <a:t>) global study (2018). </a:t>
            </a:r>
          </a:p>
          <a:p>
            <a:pPr marL="36576" indent="0">
              <a:buNone/>
            </a:pPr>
            <a:endParaRPr lang="en-US" dirty="0"/>
          </a:p>
          <a:p>
            <a:pPr lvl="1"/>
            <a:r>
              <a:rPr lang="en-US" dirty="0" smtClean="0"/>
              <a:t>Finding considered “good news” that </a:t>
            </a:r>
            <a:r>
              <a:rPr lang="en-US" dirty="0"/>
              <a:t>public relations managers are involved in ethical advising at the highest levels of their </a:t>
            </a:r>
            <a:r>
              <a:rPr lang="en-US" dirty="0" smtClean="0"/>
              <a:t>organizations AND are </a:t>
            </a:r>
            <a:r>
              <a:rPr lang="en-US" dirty="0"/>
              <a:t>being heard at the highest levels of </a:t>
            </a:r>
            <a:r>
              <a:rPr lang="en-US" dirty="0" smtClean="0"/>
              <a:t>organizations. </a:t>
            </a:r>
            <a:endParaRPr lang="en-US" dirty="0"/>
          </a:p>
          <a:p>
            <a:endParaRPr lang="en-US" dirty="0"/>
          </a:p>
        </p:txBody>
      </p:sp>
    </p:spTree>
    <p:extLst>
      <p:ext uri="{BB962C8B-B14F-4D97-AF65-F5344CB8AC3E}">
        <p14:creationId xmlns:p14="http://schemas.microsoft.com/office/powerpoint/2010/main" val="1553603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Current Research on PR </a:t>
            </a:r>
            <a:r>
              <a:rPr lang="en-US" sz="3200" dirty="0" smtClean="0"/>
              <a:t>Ethics…. Lack of Ethics Training</a:t>
            </a:r>
            <a:endParaRPr lang="en-US" sz="3200" dirty="0"/>
          </a:p>
        </p:txBody>
      </p:sp>
      <p:sp>
        <p:nvSpPr>
          <p:cNvPr id="3" name="Content Placeholder 2"/>
          <p:cNvSpPr>
            <a:spLocks noGrp="1"/>
          </p:cNvSpPr>
          <p:nvPr>
            <p:ph idx="1"/>
          </p:nvPr>
        </p:nvSpPr>
        <p:spPr/>
        <p:txBody>
          <a:bodyPr>
            <a:normAutofit/>
          </a:bodyPr>
          <a:lstStyle/>
          <a:p>
            <a:r>
              <a:rPr lang="en-US" dirty="0" smtClean="0"/>
              <a:t>BUT:  The </a:t>
            </a:r>
            <a:r>
              <a:rPr lang="en-US" dirty="0"/>
              <a:t>majority of participants reported that they had little if any academic training or study of ethics. </a:t>
            </a:r>
            <a:endParaRPr lang="en-US" dirty="0" smtClean="0"/>
          </a:p>
          <a:p>
            <a:endParaRPr lang="en-US" dirty="0"/>
          </a:p>
          <a:p>
            <a:r>
              <a:rPr lang="en-US" dirty="0" smtClean="0"/>
              <a:t>30</a:t>
            </a:r>
            <a:r>
              <a:rPr lang="en-US" dirty="0"/>
              <a:t>% said they had no academic ethics study of any kind, and another 40% of the practitioners in the study said they had “a few lectures or reading on ethics,” as shown in the pie chart below. </a:t>
            </a:r>
            <a:endParaRPr lang="en-US" dirty="0" smtClean="0"/>
          </a:p>
          <a:p>
            <a:endParaRPr lang="en-US" dirty="0"/>
          </a:p>
        </p:txBody>
      </p:sp>
    </p:spTree>
    <p:extLst>
      <p:ext uri="{BB962C8B-B14F-4D97-AF65-F5344CB8AC3E}">
        <p14:creationId xmlns:p14="http://schemas.microsoft.com/office/powerpoint/2010/main" val="3790946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Current Research on PR Ethics…. Lack of Ethics Training</a:t>
            </a:r>
          </a:p>
        </p:txBody>
      </p:sp>
      <p:sp>
        <p:nvSpPr>
          <p:cNvPr id="3" name="Content Placeholder 2"/>
          <p:cNvSpPr>
            <a:spLocks noGrp="1"/>
          </p:cNvSpPr>
          <p:nvPr>
            <p:ph idx="1"/>
          </p:nvPr>
        </p:nvSpPr>
        <p:spPr/>
        <p:txBody>
          <a:bodyPr/>
          <a:lstStyle/>
          <a:p>
            <a:r>
              <a:rPr lang="en-US" dirty="0"/>
              <a:t>Implication: </a:t>
            </a:r>
          </a:p>
          <a:p>
            <a:pPr lvl="1"/>
            <a:r>
              <a:rPr lang="en-US" dirty="0"/>
              <a:t>70% of the professional communicators </a:t>
            </a:r>
            <a:r>
              <a:rPr lang="en-US" dirty="0" smtClean="0"/>
              <a:t> </a:t>
            </a:r>
            <a:r>
              <a:rPr lang="en-US" dirty="0"/>
              <a:t>surveyed </a:t>
            </a:r>
            <a:r>
              <a:rPr lang="en-US" b="1" dirty="0"/>
              <a:t>could be ill-prepared to face an ethical dilemma </a:t>
            </a:r>
            <a:r>
              <a:rPr lang="en-US" dirty="0"/>
              <a:t>if they have had no professional experience with ethics to support them.</a:t>
            </a:r>
          </a:p>
          <a:p>
            <a:pPr lvl="1"/>
            <a:endParaRPr lang="en-US" dirty="0"/>
          </a:p>
          <a:p>
            <a:pPr lvl="1"/>
            <a:r>
              <a:rPr lang="en-US" dirty="0">
                <a:hlinkClick r:id="rId2"/>
              </a:rPr>
              <a:t>https://www.iabc.com/About/Purpose/Code-of-Ethics</a:t>
            </a:r>
            <a:endParaRPr lang="en-US" dirty="0"/>
          </a:p>
          <a:p>
            <a:pPr marL="448056" lvl="1" indent="0">
              <a:buNone/>
            </a:pPr>
            <a:endParaRPr lang="en-US" dirty="0"/>
          </a:p>
          <a:p>
            <a:endParaRPr lang="en-US" dirty="0"/>
          </a:p>
        </p:txBody>
      </p:sp>
    </p:spTree>
    <p:extLst>
      <p:ext uri="{BB962C8B-B14F-4D97-AF65-F5344CB8AC3E}">
        <p14:creationId xmlns:p14="http://schemas.microsoft.com/office/powerpoint/2010/main" val="3647025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 and advocacy   </a:t>
            </a:r>
            <a:endParaRPr lang="en-US" dirty="0"/>
          </a:p>
        </p:txBody>
      </p:sp>
      <p:sp>
        <p:nvSpPr>
          <p:cNvPr id="3" name="Content Placeholder 2"/>
          <p:cNvSpPr>
            <a:spLocks noGrp="1"/>
          </p:cNvSpPr>
          <p:nvPr>
            <p:ph idx="1"/>
          </p:nvPr>
        </p:nvSpPr>
        <p:spPr/>
        <p:txBody>
          <a:bodyPr>
            <a:normAutofit fontScale="92500" lnSpcReduction="20000"/>
          </a:bodyPr>
          <a:lstStyle/>
          <a:p>
            <a:r>
              <a:rPr lang="en-US" dirty="0"/>
              <a:t>The advocacy function of PR is often controversial. </a:t>
            </a:r>
            <a:endParaRPr lang="en-US" dirty="0" smtClean="0"/>
          </a:p>
          <a:p>
            <a:pPr marL="36576" indent="0">
              <a:buNone/>
            </a:pPr>
            <a:endParaRPr lang="en-US" dirty="0" smtClean="0"/>
          </a:p>
          <a:p>
            <a:r>
              <a:rPr lang="en-US" dirty="0" smtClean="0"/>
              <a:t>Some </a:t>
            </a:r>
            <a:r>
              <a:rPr lang="en-US" dirty="0"/>
              <a:t>people equate advocacy with “spin” and assume that it is simply an effort to mislead the public. </a:t>
            </a:r>
            <a:endParaRPr lang="en-US" dirty="0" smtClean="0"/>
          </a:p>
          <a:p>
            <a:endParaRPr lang="en-US" dirty="0"/>
          </a:p>
          <a:p>
            <a:r>
              <a:rPr lang="en-US" dirty="0" smtClean="0"/>
              <a:t>Early </a:t>
            </a:r>
            <a:r>
              <a:rPr lang="en-US" dirty="0"/>
              <a:t>public relations </a:t>
            </a:r>
            <a:r>
              <a:rPr lang="en-US" dirty="0" smtClean="0"/>
              <a:t>practitioner </a:t>
            </a:r>
            <a:r>
              <a:rPr lang="en-US" dirty="0"/>
              <a:t>defended the advocacy role by using the time-honored philosophy of the marketplace of ideas. </a:t>
            </a:r>
          </a:p>
        </p:txBody>
      </p:sp>
    </p:spTree>
    <p:extLst>
      <p:ext uri="{BB962C8B-B14F-4D97-AF65-F5344CB8AC3E}">
        <p14:creationId xmlns:p14="http://schemas.microsoft.com/office/powerpoint/2010/main" val="3630247161"/>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E05450-66C2-4326-83E1-FE8BF6E6F567}"/>
</file>

<file path=customXml/itemProps2.xml><?xml version="1.0" encoding="utf-8"?>
<ds:datastoreItem xmlns:ds="http://schemas.openxmlformats.org/officeDocument/2006/customXml" ds:itemID="{1B026A6C-DAB1-4102-B23D-FBF8768D625D}"/>
</file>

<file path=docProps/app.xml><?xml version="1.0" encoding="utf-8"?>
<Properties xmlns="http://schemas.openxmlformats.org/officeDocument/2006/extended-properties" xmlns:vt="http://schemas.openxmlformats.org/officeDocument/2006/docPropsVTypes">
  <Template>Technic</Template>
  <TotalTime>9751</TotalTime>
  <Words>1276</Words>
  <Application>Microsoft Office PowerPoint</Application>
  <PresentationFormat>On-screen Show (4:3)</PresentationFormat>
  <Paragraphs>122</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Technic</vt:lpstr>
      <vt:lpstr>Public relations </vt:lpstr>
      <vt:lpstr>Additional Readings </vt:lpstr>
      <vt:lpstr>Public Relations and Ethics  </vt:lpstr>
      <vt:lpstr>Defining PR</vt:lpstr>
      <vt:lpstr>Ethics and PR (IPR Reading) </vt:lpstr>
      <vt:lpstr>Current Research on PR Ethics…Access to Management     </vt:lpstr>
      <vt:lpstr>Current Research on PR Ethics…. Lack of Ethics Training</vt:lpstr>
      <vt:lpstr>Current Research on PR Ethics…. Lack of Ethics Training</vt:lpstr>
      <vt:lpstr>PR and advocacy   </vt:lpstr>
      <vt:lpstr>PR and advocacy </vt:lpstr>
      <vt:lpstr>PR and advocacy </vt:lpstr>
      <vt:lpstr>PR and advocacy </vt:lpstr>
      <vt:lpstr>PR and advocacy </vt:lpstr>
      <vt:lpstr>PR and advocacy </vt:lpstr>
      <vt:lpstr>PR and advocacy </vt:lpstr>
      <vt:lpstr>Public Relations Society of America  Professional Values &amp; Guidelines</vt:lpstr>
      <vt:lpstr>Social Responsibility </vt:lpstr>
      <vt:lpstr>Social Responsibility </vt:lpstr>
      <vt:lpstr>Social Responsibility </vt:lpstr>
      <vt:lpstr>PR examples</vt:lpstr>
      <vt:lpstr>Shared Values </vt:lpstr>
      <vt:lpstr>Today’s Case: Quit, Blow the Whistle, or Go With The Flow?   </vt:lpstr>
      <vt:lpstr>Today’s Case: Quit, Blow the Whistle, or Go With The Flow?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75</cp:revision>
  <dcterms:created xsi:type="dcterms:W3CDTF">2021-01-12T21:35:14Z</dcterms:created>
  <dcterms:modified xsi:type="dcterms:W3CDTF">2023-05-10T19:05:34Z</dcterms:modified>
</cp:coreProperties>
</file>