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9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20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2"/>
  </p:notesMasterIdLst>
  <p:sldIdLst>
    <p:sldId id="258" r:id="rId2"/>
    <p:sldId id="297" r:id="rId3"/>
    <p:sldId id="298" r:id="rId4"/>
    <p:sldId id="299" r:id="rId5"/>
    <p:sldId id="309" r:id="rId6"/>
    <p:sldId id="300" r:id="rId7"/>
    <p:sldId id="311" r:id="rId8"/>
    <p:sldId id="313" r:id="rId9"/>
    <p:sldId id="312" r:id="rId10"/>
    <p:sldId id="314" r:id="rId11"/>
    <p:sldId id="301" r:id="rId12"/>
    <p:sldId id="316" r:id="rId13"/>
    <p:sldId id="302" r:id="rId14"/>
    <p:sldId id="317" r:id="rId15"/>
    <p:sldId id="304" r:id="rId16"/>
    <p:sldId id="303" r:id="rId17"/>
    <p:sldId id="305" r:id="rId18"/>
    <p:sldId id="306" r:id="rId19"/>
    <p:sldId id="307" r:id="rId20"/>
    <p:sldId id="315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617D1FF-A3AD-04BA-396E-E6605F4EB995}" v="83" dt="2021-02-01T13:58:15.8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2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47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49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48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078EFB-95E6-4DF0-A574-F08CEDB58BA3}" type="datetimeFigureOut">
              <a:rPr lang="en-US" smtClean="0"/>
              <a:t>2/26/2023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DFA8C0-2EEC-4D78-B0DC-A4391390C3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983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FA8C0-2EEC-4D78-B0DC-A4391390C3C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4853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FA8C0-2EEC-4D78-B0DC-A4391390C3C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6568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2/26/2023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2/26/2023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2/26/2023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2/26/2023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2/26/2023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2/26/2023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2/26/2023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2/26/2023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2/26/2023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5E2-1353-4955-BBE0-46D1AEF937E7}" type="datetimeFigureOut">
              <a:rPr lang="en-US" smtClean="0"/>
              <a:t>2/26/2023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B69D15E2-1353-4955-BBE0-46D1AEF937E7}" type="datetimeFigureOut">
              <a:rPr lang="en-US" smtClean="0"/>
              <a:t>2/26/2023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69D15E2-1353-4955-BBE0-46D1AEF937E7}" type="datetimeFigureOut">
              <a:rPr lang="en-US" smtClean="0"/>
              <a:t>2/26/2023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DBE2D33D-5E1E-4CCE-943A-D3B1C28E90E2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7571936" cy="2301240"/>
          </a:xfrm>
        </p:spPr>
        <p:txBody>
          <a:bodyPr/>
          <a:lstStyle/>
          <a:p>
            <a:r>
              <a:rPr lang="en-US" dirty="0" smtClean="0"/>
              <a:t>TRUTH</a:t>
            </a:r>
            <a:endParaRPr 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8513" y="2505075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41893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Journalism and Objectivity via rationality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goal of the press is to present information, unimpeded by government. </a:t>
            </a:r>
            <a:endParaRPr lang="en-US" dirty="0" smtClean="0"/>
          </a:p>
          <a:p>
            <a:pPr lvl="1"/>
            <a:r>
              <a:rPr lang="en-US" dirty="0" smtClean="0"/>
              <a:t>Democratic norms</a:t>
            </a:r>
          </a:p>
          <a:p>
            <a:pPr marL="448056" lvl="1" indent="0">
              <a:buNone/>
            </a:pPr>
            <a:endParaRPr lang="en-US" dirty="0"/>
          </a:p>
          <a:p>
            <a:r>
              <a:rPr lang="en-US" dirty="0" smtClean="0"/>
              <a:t>The press produce a marketplace </a:t>
            </a:r>
            <a:r>
              <a:rPr lang="en-US" dirty="0"/>
              <a:t>of </a:t>
            </a:r>
            <a:r>
              <a:rPr lang="en-US" dirty="0" smtClean="0"/>
              <a:t>ideas </a:t>
            </a:r>
            <a:r>
              <a:rPr lang="en-US" dirty="0"/>
              <a:t>in which people can decide for themselves which ideas are good, rules.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37793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Pragmatism Challenges Objectivity 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Pragmatists: 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perception of truth depends on how it is investigated and by whom. </a:t>
            </a:r>
            <a:endParaRPr lang="en-US" dirty="0" smtClean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Truth </a:t>
            </a:r>
            <a:r>
              <a:rPr lang="en-US" dirty="0"/>
              <a:t>is relative. </a:t>
            </a:r>
            <a:endParaRPr lang="en-US" dirty="0" smtClean="0"/>
          </a:p>
          <a:p>
            <a:pPr marL="36576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25" y="5029200"/>
            <a:ext cx="261937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71852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/>
              <a:t>Postmodernists counter pragmatic views    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Postmodernists: </a:t>
            </a:r>
          </a:p>
          <a:p>
            <a:pPr lvl="1"/>
            <a:r>
              <a:rPr lang="en-US" dirty="0"/>
              <a:t>truth itself has no meaning</a:t>
            </a:r>
          </a:p>
          <a:p>
            <a:pPr lvl="1"/>
            <a:r>
              <a:rPr lang="en-US" dirty="0"/>
              <a:t>context is everything. </a:t>
            </a:r>
            <a:endParaRPr lang="en-US" dirty="0" smtClean="0"/>
          </a:p>
          <a:p>
            <a:pPr marL="448056" lvl="1" indent="0">
              <a:buNone/>
            </a:pPr>
            <a:endParaRPr lang="en-US" dirty="0"/>
          </a:p>
          <a:p>
            <a:r>
              <a:rPr lang="en-US" dirty="0"/>
              <a:t>Regardless of the problematic nature of objectivity, it remains the basis for standards of news.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65542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Ethical Standards in News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Accuracy: </a:t>
            </a:r>
          </a:p>
          <a:p>
            <a:pPr lvl="1"/>
            <a:r>
              <a:rPr lang="en-US" dirty="0" smtClean="0"/>
              <a:t>Facts </a:t>
            </a:r>
            <a:r>
              <a:rPr lang="en-US" dirty="0"/>
              <a:t>and </a:t>
            </a:r>
            <a:r>
              <a:rPr lang="en-US" dirty="0" smtClean="0"/>
              <a:t>context are foundational. </a:t>
            </a:r>
          </a:p>
          <a:p>
            <a:pPr lvl="1"/>
            <a:r>
              <a:rPr lang="en-US" dirty="0" smtClean="0"/>
              <a:t>Verification of information to ensure accuracy is vital. 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36576" indent="0">
              <a:buNone/>
            </a:pPr>
            <a:endParaRPr lang="en-US" dirty="0" smtClean="0"/>
          </a:p>
          <a:p>
            <a:pPr marL="36576" indent="0">
              <a:buNone/>
            </a:pPr>
            <a:r>
              <a:rPr lang="en-US" sz="1200" dirty="0" smtClean="0"/>
              <a:t>Image: pinterest.com </a:t>
            </a:r>
            <a:endParaRPr lang="en-US" sz="12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3124200"/>
            <a:ext cx="2924175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50734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SPJ Code of Ethics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endParaRPr lang="en-US" dirty="0" smtClean="0"/>
          </a:p>
          <a:p>
            <a:r>
              <a:rPr lang="en-US" dirty="0" smtClean="0"/>
              <a:t>Emphases:  </a:t>
            </a:r>
          </a:p>
          <a:p>
            <a:pPr lvl="1"/>
            <a:r>
              <a:rPr lang="en-US" dirty="0" smtClean="0"/>
              <a:t>Reporters </a:t>
            </a:r>
            <a:r>
              <a:rPr lang="en-US" dirty="0"/>
              <a:t>should </a:t>
            </a:r>
            <a:r>
              <a:rPr lang="en-US" u="sng" dirty="0"/>
              <a:t>seek the truth and report it.</a:t>
            </a:r>
          </a:p>
          <a:p>
            <a:pPr lvl="1"/>
            <a:r>
              <a:rPr lang="en-US" dirty="0" smtClean="0"/>
              <a:t>Minimize harm to subjects. </a:t>
            </a:r>
          </a:p>
          <a:p>
            <a:pPr lvl="1"/>
            <a:r>
              <a:rPr lang="en-US" dirty="0" smtClean="0"/>
              <a:t>Function independent of interference (refuse gifts).    </a:t>
            </a:r>
          </a:p>
          <a:p>
            <a:pPr lvl="1"/>
            <a:r>
              <a:rPr lang="en-US" dirty="0" smtClean="0"/>
              <a:t>Exercise transparency and accountability (admit flaws). </a:t>
            </a:r>
          </a:p>
          <a:p>
            <a:pPr marL="448056" lvl="1" indent="0">
              <a:buNone/>
            </a:pPr>
            <a:endParaRPr lang="en-US" dirty="0"/>
          </a:p>
          <a:p>
            <a:pPr marL="448056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95932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/>
              <a:t>Ethical Standards in </a:t>
            </a:r>
            <a:r>
              <a:rPr lang="en-US" sz="3600" dirty="0" smtClean="0"/>
              <a:t>News: Tenacity &amp; Sufficiency  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Reporters </a:t>
            </a:r>
            <a:r>
              <a:rPr lang="en-US" dirty="0"/>
              <a:t>should be tenacious enough to go beyond the obvious and easy to get </a:t>
            </a:r>
            <a:r>
              <a:rPr lang="en-US" dirty="0" smtClean="0"/>
              <a:t>story</a:t>
            </a:r>
            <a:r>
              <a:rPr lang="en-US" dirty="0"/>
              <a:t>. </a:t>
            </a:r>
            <a:endParaRPr lang="en-US" dirty="0" smtClean="0"/>
          </a:p>
          <a:p>
            <a:pPr lvl="1"/>
            <a:r>
              <a:rPr lang="en-US" dirty="0" smtClean="0"/>
              <a:t>Beyond </a:t>
            </a:r>
            <a:r>
              <a:rPr lang="en-US" dirty="0"/>
              <a:t>official sources </a:t>
            </a:r>
            <a:endParaRPr lang="en-US" dirty="0" smtClean="0"/>
          </a:p>
          <a:p>
            <a:pPr lvl="1"/>
            <a:r>
              <a:rPr lang="en-US" dirty="0" smtClean="0"/>
              <a:t>Be investigative </a:t>
            </a:r>
          </a:p>
          <a:p>
            <a:pPr lvl="1"/>
            <a:r>
              <a:rPr lang="en-US" dirty="0" smtClean="0"/>
              <a:t>Be given resources to cover important </a:t>
            </a:r>
            <a:r>
              <a:rPr lang="en-US" dirty="0"/>
              <a:t>news </a:t>
            </a:r>
            <a:r>
              <a:rPr lang="en-US" dirty="0" smtClean="0"/>
              <a:t>issues</a:t>
            </a:r>
          </a:p>
          <a:p>
            <a:pPr lvl="2"/>
            <a:r>
              <a:rPr lang="en-US" dirty="0" smtClean="0"/>
              <a:t>Social movements, Climate, BLM, etc.  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17879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800" dirty="0"/>
              <a:t>Ethical Standards in News</a:t>
            </a:r>
            <a:r>
              <a:rPr lang="en-US" sz="4800" dirty="0" smtClean="0"/>
              <a:t>:</a:t>
            </a:r>
            <a:r>
              <a:rPr lang="en-US" dirty="0"/>
              <a:t> Dignity and reciprocity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Dignity and reciprocity are also news values. </a:t>
            </a:r>
            <a:endParaRPr lang="en-US" dirty="0" smtClean="0"/>
          </a:p>
          <a:p>
            <a:r>
              <a:rPr lang="en-US" dirty="0" smtClean="0"/>
              <a:t>A </a:t>
            </a:r>
            <a:r>
              <a:rPr lang="en-US" dirty="0"/>
              <a:t>reporter </a:t>
            </a:r>
            <a:r>
              <a:rPr lang="en-US" dirty="0" smtClean="0"/>
              <a:t>should: </a:t>
            </a:r>
          </a:p>
          <a:p>
            <a:pPr lvl="1"/>
            <a:r>
              <a:rPr lang="en-US" dirty="0" smtClean="0"/>
              <a:t>leave </a:t>
            </a:r>
            <a:r>
              <a:rPr lang="en-US" dirty="0"/>
              <a:t>the subject of a story as much self-respect as possible. </a:t>
            </a:r>
            <a:endParaRPr lang="en-US" dirty="0" smtClean="0"/>
          </a:p>
          <a:p>
            <a:pPr lvl="1"/>
            <a:r>
              <a:rPr lang="en-US" dirty="0" smtClean="0"/>
              <a:t>Diligently </a:t>
            </a:r>
            <a:r>
              <a:rPr lang="en-US" dirty="0"/>
              <a:t>seek out subjects of news stories to give them the opportunity to respond to allegations of wrongdoing. </a:t>
            </a:r>
            <a:endParaRPr lang="en-US" dirty="0" smtClean="0"/>
          </a:p>
          <a:p>
            <a:pPr lvl="1"/>
            <a:r>
              <a:rPr lang="en-US" dirty="0" smtClean="0"/>
              <a:t>Treat </a:t>
            </a:r>
            <a:r>
              <a:rPr lang="en-US" dirty="0"/>
              <a:t>others as you wish to be treated, and minimize harm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43818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Ethical Standards in News</a:t>
            </a:r>
            <a:r>
              <a:rPr lang="en-US" sz="3600" dirty="0" smtClean="0"/>
              <a:t>:</a:t>
            </a:r>
            <a:r>
              <a:rPr lang="en-US" sz="3600" dirty="0"/>
              <a:t> Equity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Seek </a:t>
            </a:r>
            <a:r>
              <a:rPr lang="en-US" dirty="0"/>
              <a:t>justice for all involved in controversial </a:t>
            </a:r>
            <a:r>
              <a:rPr lang="en-US" dirty="0" smtClean="0"/>
              <a:t>issues.</a:t>
            </a:r>
          </a:p>
          <a:p>
            <a:pPr marL="36576" indent="0">
              <a:buNone/>
            </a:pPr>
            <a:endParaRPr lang="en-US" dirty="0" smtClean="0"/>
          </a:p>
          <a:p>
            <a:r>
              <a:rPr lang="en-US" dirty="0" smtClean="0"/>
              <a:t>Treat </a:t>
            </a:r>
            <a:r>
              <a:rPr lang="en-US" dirty="0"/>
              <a:t>all sources and subjects fairly</a:t>
            </a:r>
            <a:r>
              <a:rPr lang="en-US" dirty="0" smtClean="0"/>
              <a:t>.</a:t>
            </a:r>
          </a:p>
          <a:p>
            <a:pPr marL="36576" indent="0">
              <a:buNone/>
            </a:pPr>
            <a:endParaRPr lang="en-US" dirty="0" smtClean="0"/>
          </a:p>
          <a:p>
            <a:r>
              <a:rPr lang="en-US" dirty="0" smtClean="0"/>
              <a:t>Support </a:t>
            </a:r>
            <a:r>
              <a:rPr lang="en-US" dirty="0"/>
              <a:t>the open exchange of views, </a:t>
            </a:r>
            <a:r>
              <a:rPr lang="en-US" dirty="0" smtClean="0"/>
              <a:t>including those </a:t>
            </a:r>
            <a:r>
              <a:rPr lang="en-US" dirty="0"/>
              <a:t>you do not agree with.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438536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7391400" cy="1219200"/>
          </a:xfrm>
        </p:spPr>
        <p:txBody>
          <a:bodyPr>
            <a:noAutofit/>
          </a:bodyPr>
          <a:lstStyle/>
          <a:p>
            <a:r>
              <a:rPr lang="en-US" sz="3600" dirty="0"/>
              <a:t>Ethical Standards in News: </a:t>
            </a:r>
            <a:r>
              <a:rPr lang="en-US" sz="3600" dirty="0" smtClean="0"/>
              <a:t>community</a:t>
            </a:r>
            <a:r>
              <a:rPr lang="en-US" sz="3600" dirty="0"/>
              <a:t>. </a:t>
            </a:r>
            <a:br>
              <a:rPr lang="en-US" sz="3600" dirty="0"/>
            </a:b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Reporters should value social cohesion and act as part of the community</a:t>
            </a:r>
            <a:r>
              <a:rPr lang="en-US" dirty="0" smtClean="0"/>
              <a:t>.</a:t>
            </a:r>
          </a:p>
          <a:p>
            <a:pPr marL="36576" indent="0">
              <a:buNone/>
            </a:pPr>
            <a:endParaRPr lang="en-US" dirty="0" smtClean="0"/>
          </a:p>
          <a:p>
            <a:r>
              <a:rPr lang="en-US" dirty="0" smtClean="0"/>
              <a:t>Independence conflicts with this value as journalists are required to : </a:t>
            </a:r>
          </a:p>
          <a:p>
            <a:pPr lvl="1"/>
            <a:r>
              <a:rPr lang="en-US" dirty="0" smtClean="0"/>
              <a:t>Be free </a:t>
            </a:r>
            <a:r>
              <a:rPr lang="en-US" dirty="0"/>
              <a:t>of obligation to any interest other than the public’s right to know. </a:t>
            </a:r>
            <a:endParaRPr lang="en-US" dirty="0" smtClean="0"/>
          </a:p>
          <a:p>
            <a:pPr lvl="1"/>
            <a:r>
              <a:rPr lang="en-US" dirty="0" smtClean="0"/>
              <a:t>Avoid </a:t>
            </a:r>
            <a:r>
              <a:rPr lang="en-US" dirty="0"/>
              <a:t>conflicts of interest, real or perceived.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74658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Ethical Standards in News: Diversity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7620000" cy="48768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Journalism </a:t>
            </a:r>
            <a:r>
              <a:rPr lang="en-US" dirty="0"/>
              <a:t>should cover all parts of the audience fairly and </a:t>
            </a:r>
            <a:r>
              <a:rPr lang="en-US" dirty="0" smtClean="0"/>
              <a:t>adequately.</a:t>
            </a:r>
          </a:p>
          <a:p>
            <a:endParaRPr lang="en-US" dirty="0"/>
          </a:p>
          <a:p>
            <a:r>
              <a:rPr lang="en-US" dirty="0" smtClean="0"/>
              <a:t>Reports should be free of stereotypes including race, gender</a:t>
            </a:r>
            <a:r>
              <a:rPr lang="en-US" dirty="0"/>
              <a:t>, age, religion, sexual orientation, social status, etc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pPr marL="36576" indent="0">
              <a:buNone/>
            </a:pPr>
            <a:endParaRPr lang="en-US" dirty="0" smtClean="0"/>
          </a:p>
          <a:p>
            <a:pPr marL="36576" indent="0">
              <a:buNone/>
            </a:pPr>
            <a:endParaRPr lang="en-US" dirty="0"/>
          </a:p>
          <a:p>
            <a:pPr marL="36576" indent="0">
              <a:buNone/>
            </a:pPr>
            <a:endParaRPr lang="en-US" dirty="0"/>
          </a:p>
          <a:p>
            <a:pPr marL="36576" indent="0">
              <a:buNone/>
            </a:pPr>
            <a:r>
              <a:rPr lang="en-US" sz="1200" dirty="0" smtClean="0"/>
              <a:t>Image: sandiegounontribune.com </a:t>
            </a:r>
            <a:endParaRPr lang="en-US" sz="1200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4191000"/>
            <a:ext cx="261937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5615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Ethical </a:t>
            </a:r>
            <a:r>
              <a:rPr lang="en-US" dirty="0"/>
              <a:t>standards for print, broadcast and online journalism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9248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Differ </a:t>
            </a:r>
            <a:r>
              <a:rPr lang="en-US" dirty="0"/>
              <a:t>from the standards for persuasive communication (such as advertising and public relations). </a:t>
            </a:r>
            <a:endParaRPr lang="en-US" dirty="0" smtClean="0"/>
          </a:p>
          <a:p>
            <a:pPr marL="36576" indent="0">
              <a:buNone/>
            </a:pPr>
            <a:endParaRPr lang="en-US" dirty="0"/>
          </a:p>
          <a:p>
            <a:r>
              <a:rPr lang="en-US" dirty="0" smtClean="0"/>
              <a:t>The </a:t>
            </a:r>
            <a:r>
              <a:rPr lang="en-US" dirty="0"/>
              <a:t>main goal of the news professions, regardless of whether it is print, broadcast or online news, is to disseminate </a:t>
            </a:r>
            <a:r>
              <a:rPr lang="en-US" u="sng" dirty="0"/>
              <a:t>truthful information</a:t>
            </a:r>
            <a:r>
              <a:rPr lang="en-US" dirty="0"/>
              <a:t> to the public</a:t>
            </a:r>
            <a:r>
              <a:rPr lang="en-US" dirty="0" smtClean="0"/>
              <a:t>.</a:t>
            </a:r>
          </a:p>
          <a:p>
            <a:pPr marL="36576" indent="0">
              <a:buNone/>
            </a:pPr>
            <a:r>
              <a:rPr lang="en-US" sz="1200" dirty="0" smtClean="0"/>
              <a:t>Cover image: medium.com</a:t>
            </a:r>
            <a:r>
              <a:rPr lang="en-US" sz="12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6724770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Required reading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Media </a:t>
            </a:r>
            <a:r>
              <a:rPr lang="en-US" dirty="0"/>
              <a:t>Ethics: Issues and Cases "When Is Objective Reporting Irresponsible Reporting?" (</a:t>
            </a:r>
            <a:r>
              <a:rPr lang="en-US" dirty="0" smtClean="0"/>
              <a:t>8</a:t>
            </a:r>
            <a:r>
              <a:rPr lang="en-US" baseline="30000" dirty="0" smtClean="0"/>
              <a:t>th</a:t>
            </a:r>
            <a:r>
              <a:rPr lang="en-US" dirty="0" smtClean="0"/>
              <a:t> edition</a:t>
            </a:r>
            <a:r>
              <a:rPr lang="en-US" dirty="0"/>
              <a:t>, pp. 42-44; 9th edition, pp. 55-57</a:t>
            </a:r>
            <a:r>
              <a:rPr lang="en-US" dirty="0" smtClean="0"/>
              <a:t>).</a:t>
            </a:r>
          </a:p>
          <a:p>
            <a:pPr marL="36576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39730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truth?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Defining the truth is </a:t>
            </a:r>
            <a:r>
              <a:rPr lang="en-US" dirty="0"/>
              <a:t>not always easy </a:t>
            </a:r>
            <a:r>
              <a:rPr lang="en-US" dirty="0" smtClean="0"/>
              <a:t>because not </a:t>
            </a:r>
            <a:r>
              <a:rPr lang="en-US" dirty="0"/>
              <a:t>everyone agrees on what the “truth” is. 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Definitions </a:t>
            </a:r>
            <a:r>
              <a:rPr lang="en-US" dirty="0"/>
              <a:t>of truth have </a:t>
            </a:r>
            <a:r>
              <a:rPr lang="en-US" dirty="0" smtClean="0"/>
              <a:t>evolved over </a:t>
            </a:r>
            <a:r>
              <a:rPr lang="en-US" dirty="0"/>
              <a:t>time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pPr marL="36576" indent="0">
              <a:buNone/>
            </a:pPr>
            <a:r>
              <a:rPr lang="en-US" dirty="0"/>
              <a:t> </a:t>
            </a:r>
            <a:endParaRPr lang="en-US" dirty="0" smtClean="0"/>
          </a:p>
          <a:p>
            <a:pPr marL="36576" indent="0">
              <a:buNone/>
            </a:pPr>
            <a:r>
              <a:rPr lang="en-US" sz="1200" dirty="0" smtClean="0"/>
              <a:t>Image: cjr.org</a:t>
            </a:r>
            <a:endParaRPr lang="en-US" sz="1200" dirty="0"/>
          </a:p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4155" y="24276"/>
            <a:ext cx="290512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5163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truth?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One of the earliest definitions of truth was based on memory. 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Truth </a:t>
            </a:r>
            <a:r>
              <a:rPr lang="en-US" dirty="0"/>
              <a:t>was represented by the Greek word </a:t>
            </a:r>
            <a:r>
              <a:rPr lang="en-US" i="1" dirty="0"/>
              <a:t>alethea, </a:t>
            </a:r>
            <a:r>
              <a:rPr lang="en-US" dirty="0"/>
              <a:t>which included all that people remember. </a:t>
            </a:r>
            <a:endParaRPr lang="en-US" dirty="0" smtClean="0"/>
          </a:p>
          <a:p>
            <a:pPr lvl="1"/>
            <a:r>
              <a:rPr lang="en-US" dirty="0" smtClean="0"/>
              <a:t>Information </a:t>
            </a:r>
            <a:r>
              <a:rPr lang="en-US" dirty="0"/>
              <a:t>was first passed on orally, not in written form. </a:t>
            </a:r>
            <a:endParaRPr lang="en-US" dirty="0" smtClean="0"/>
          </a:p>
          <a:p>
            <a:pPr marL="448056" lvl="1" indent="0">
              <a:buNone/>
            </a:pPr>
            <a:endParaRPr lang="en-US" sz="1200" dirty="0" smtClean="0"/>
          </a:p>
          <a:p>
            <a:pPr marL="448056" lvl="1" indent="0">
              <a:buNone/>
            </a:pPr>
            <a:r>
              <a:rPr lang="en-US" sz="1200" dirty="0" smtClean="0"/>
              <a:t>Image: medium.com</a:t>
            </a:r>
            <a:endParaRPr lang="en-US" sz="1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9850" y="0"/>
            <a:ext cx="272415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77019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Platonic &amp; Divinely </a:t>
            </a:r>
            <a:br>
              <a:rPr lang="en-US" sz="3600" dirty="0" smtClean="0"/>
            </a:br>
            <a:r>
              <a:rPr lang="en-US" sz="3600" dirty="0" smtClean="0"/>
              <a:t>Inspired Truth  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endParaRPr lang="en-US" dirty="0" smtClean="0"/>
          </a:p>
          <a:p>
            <a:r>
              <a:rPr lang="en-US" dirty="0" smtClean="0"/>
              <a:t>Platonic: human </a:t>
            </a:r>
            <a:r>
              <a:rPr lang="en-US" dirty="0"/>
              <a:t>rationality and intellect</a:t>
            </a:r>
            <a:r>
              <a:rPr lang="en-US" dirty="0" smtClean="0"/>
              <a:t>.</a:t>
            </a:r>
          </a:p>
          <a:p>
            <a:pPr lvl="1"/>
            <a:r>
              <a:rPr lang="en-US" dirty="0"/>
              <a:t>Truth is knowable only to the human intellect, but it can’t actually be verified. </a:t>
            </a:r>
            <a:endParaRPr lang="en-US" dirty="0" smtClean="0"/>
          </a:p>
          <a:p>
            <a:pPr marL="448056" lvl="1" indent="0">
              <a:buNone/>
            </a:pPr>
            <a:endParaRPr lang="en-US" dirty="0" smtClean="0"/>
          </a:p>
          <a:p>
            <a:r>
              <a:rPr lang="en-US" dirty="0" smtClean="0"/>
              <a:t>In </a:t>
            </a:r>
            <a:r>
              <a:rPr lang="en-US" dirty="0"/>
              <a:t>medieval times, this was taken by theologians to mean that truth could be revealed </a:t>
            </a:r>
            <a:r>
              <a:rPr lang="en-US" u="sng" dirty="0"/>
              <a:t>only by God or church leaders</a:t>
            </a:r>
            <a:r>
              <a:rPr lang="en-US" dirty="0"/>
              <a:t>. </a:t>
            </a:r>
            <a:endParaRPr lang="en-US" dirty="0" smtClean="0"/>
          </a:p>
          <a:p>
            <a:pPr marL="36576" indent="0">
              <a:buNone/>
            </a:pPr>
            <a:endParaRPr lang="en-US" dirty="0" smtClean="0"/>
          </a:p>
          <a:p>
            <a:r>
              <a:rPr lang="en-US" dirty="0" smtClean="0"/>
              <a:t>For others, only the </a:t>
            </a:r>
            <a:r>
              <a:rPr lang="en-US" dirty="0"/>
              <a:t>intellectual elite could know </a:t>
            </a:r>
            <a:r>
              <a:rPr lang="en-US" dirty="0" smtClean="0"/>
              <a:t>truth.</a:t>
            </a:r>
          </a:p>
          <a:p>
            <a:pPr marL="36576" indent="0">
              <a:buNone/>
            </a:pPr>
            <a:endParaRPr lang="en-US" dirty="0"/>
          </a:p>
          <a:p>
            <a:pPr marL="36576" indent="0">
              <a:buNone/>
            </a:pPr>
            <a:r>
              <a:rPr lang="en-US" sz="1200" dirty="0" smtClean="0"/>
              <a:t>Image: blog.kcm.org</a:t>
            </a:r>
            <a:endParaRPr lang="en-US" sz="1200" dirty="0"/>
          </a:p>
          <a:p>
            <a:pPr marL="36576" indent="0">
              <a:buNone/>
            </a:pP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1703" y="37088"/>
            <a:ext cx="2828925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26549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Enlightenment and Truth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7724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Truth </a:t>
            </a:r>
            <a:r>
              <a:rPr lang="en-US" dirty="0"/>
              <a:t>should correspond to some external set of facts. </a:t>
            </a:r>
            <a:endParaRPr lang="en-US" dirty="0" smtClean="0"/>
          </a:p>
          <a:p>
            <a:pPr marL="36576" indent="0">
              <a:buNone/>
            </a:pPr>
            <a:endParaRPr lang="en-US" dirty="0"/>
          </a:p>
          <a:p>
            <a:r>
              <a:rPr lang="en-US" dirty="0" smtClean="0"/>
              <a:t>Truth</a:t>
            </a:r>
            <a:r>
              <a:rPr lang="en-US" dirty="0"/>
              <a:t>, using this definition, has substance and is verifiable. 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Truth can be perceived by the </a:t>
            </a:r>
            <a:r>
              <a:rPr lang="en-US" u="sng" dirty="0" smtClean="0"/>
              <a:t>senses</a:t>
            </a:r>
            <a:r>
              <a:rPr lang="en-US" dirty="0" smtClean="0"/>
              <a:t>, which are harnessed through the </a:t>
            </a:r>
            <a:r>
              <a:rPr lang="en-US" u="sng" dirty="0"/>
              <a:t>intellect</a:t>
            </a:r>
            <a:r>
              <a:rPr lang="en-US" u="sng" dirty="0" smtClean="0"/>
              <a:t>.</a:t>
            </a:r>
          </a:p>
          <a:p>
            <a:pPr marL="36576" indent="0">
              <a:buNone/>
            </a:pPr>
            <a:r>
              <a:rPr lang="en-US" sz="1200" u="sng" dirty="0" smtClean="0"/>
              <a:t>Image: enil.eu </a:t>
            </a:r>
            <a:r>
              <a:rPr lang="en-US" sz="1200" dirty="0" smtClean="0"/>
              <a:t> </a:t>
            </a:r>
            <a:endParaRPr lang="en-US" sz="12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1350"/>
            <a:ext cx="2452561" cy="1632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00500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Enlightenment and </a:t>
            </a:r>
            <a:r>
              <a:rPr lang="en-US" sz="3600" dirty="0" smtClean="0"/>
              <a:t>Truth: Journalism 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This definition of truth is the basis for the journalistic ideal of </a:t>
            </a:r>
            <a:r>
              <a:rPr lang="en-US" u="sng" dirty="0"/>
              <a:t>objectivity</a:t>
            </a:r>
            <a:r>
              <a:rPr lang="en-US" dirty="0"/>
              <a:t> and the </a:t>
            </a:r>
            <a:r>
              <a:rPr lang="en-US" u="sng" dirty="0"/>
              <a:t>libertarian view of the press</a:t>
            </a:r>
            <a:r>
              <a:rPr lang="en-US" dirty="0"/>
              <a:t>. </a:t>
            </a: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36576" indent="0">
              <a:buNone/>
            </a:pPr>
            <a:endParaRPr lang="en-US" dirty="0" smtClean="0"/>
          </a:p>
          <a:p>
            <a:pPr marL="36576" indent="0">
              <a:buNone/>
            </a:pPr>
            <a:r>
              <a:rPr lang="en-US" sz="1200" dirty="0" smtClean="0"/>
              <a:t>Image: journalism.web.illinois.edu</a:t>
            </a:r>
          </a:p>
          <a:p>
            <a:pPr marL="36576" indent="0">
              <a:buNone/>
            </a:pPr>
            <a:endParaRPr lang="en-US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429000"/>
            <a:ext cx="2828925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68125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Journalism and </a:t>
            </a:r>
            <a:br>
              <a:rPr lang="en-US" dirty="0" smtClean="0"/>
            </a:br>
            <a:r>
              <a:rPr lang="en-US" dirty="0" smtClean="0"/>
              <a:t>Objectivity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Objectivity: </a:t>
            </a:r>
          </a:p>
          <a:p>
            <a:pPr lvl="1"/>
            <a:r>
              <a:rPr lang="en-US" dirty="0" smtClean="0"/>
              <a:t>Being </a:t>
            </a:r>
            <a:r>
              <a:rPr lang="en-US" dirty="0"/>
              <a:t>able to determine fact from </a:t>
            </a:r>
            <a:r>
              <a:rPr lang="en-US" dirty="0" smtClean="0"/>
              <a:t>opinion</a:t>
            </a:r>
          </a:p>
          <a:p>
            <a:pPr lvl="1"/>
            <a:r>
              <a:rPr lang="en-US" dirty="0" smtClean="0"/>
              <a:t>Being unbiased</a:t>
            </a:r>
          </a:p>
          <a:p>
            <a:pPr lvl="1"/>
            <a:r>
              <a:rPr lang="en-US" dirty="0" smtClean="0"/>
              <a:t>Being fair</a:t>
            </a:r>
          </a:p>
          <a:p>
            <a:pPr lvl="1"/>
            <a:r>
              <a:rPr lang="en-US" dirty="0" smtClean="0"/>
              <a:t>Being </a:t>
            </a:r>
            <a:r>
              <a:rPr lang="en-US" dirty="0"/>
              <a:t>detached. </a:t>
            </a:r>
            <a:endParaRPr lang="en-US" dirty="0" smtClean="0"/>
          </a:p>
          <a:p>
            <a:r>
              <a:rPr lang="en-US" dirty="0" smtClean="0"/>
              <a:t>These principles departed from normative sensationalism </a:t>
            </a:r>
            <a:r>
              <a:rPr lang="en-US" dirty="0"/>
              <a:t>and partisan </a:t>
            </a:r>
            <a:r>
              <a:rPr lang="en-US" dirty="0" smtClean="0"/>
              <a:t>news. </a:t>
            </a:r>
          </a:p>
          <a:p>
            <a:endParaRPr lang="en-US" dirty="0" smtClean="0"/>
          </a:p>
          <a:p>
            <a:pPr marL="36576" indent="0">
              <a:buNone/>
            </a:pPr>
            <a:r>
              <a:rPr lang="en-US" sz="1200" dirty="0" smtClean="0"/>
              <a:t>Image: quotemaster.org</a:t>
            </a:r>
            <a:endParaRPr lang="en-US" sz="1200" dirty="0"/>
          </a:p>
          <a:p>
            <a:pPr marL="36576" indent="0">
              <a:buNone/>
            </a:pP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1161" y="26299"/>
            <a:ext cx="2743200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4469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Journalism and Objectivity via rationality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Libertarians perceived people as</a:t>
            </a:r>
          </a:p>
          <a:p>
            <a:pPr marL="36576" indent="0">
              <a:buNone/>
            </a:pPr>
            <a:r>
              <a:rPr lang="en-US" dirty="0" smtClean="0"/>
              <a:t> rational and able to discern truth.  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Such views reside at the foundation of the  libertarian view </a:t>
            </a:r>
            <a:r>
              <a:rPr lang="en-US" dirty="0"/>
              <a:t>of the press, </a:t>
            </a:r>
            <a:r>
              <a:rPr lang="en-US" dirty="0" smtClean="0"/>
              <a:t>the </a:t>
            </a:r>
            <a:r>
              <a:rPr lang="en-US" dirty="0"/>
              <a:t>American press system and the First </a:t>
            </a:r>
            <a:r>
              <a:rPr lang="en-US" dirty="0" smtClean="0"/>
              <a:t>Amendment. </a:t>
            </a:r>
          </a:p>
          <a:p>
            <a:pPr marL="36576" indent="0">
              <a:buNone/>
            </a:pPr>
            <a:r>
              <a:rPr lang="en-US" sz="1200" dirty="0" smtClean="0"/>
              <a:t>Image: quotemaster.org </a:t>
            </a:r>
          </a:p>
          <a:p>
            <a:endParaRPr lang="en-US" dirty="0"/>
          </a:p>
          <a:p>
            <a:pPr marL="36576" indent="0">
              <a:buNone/>
            </a:pP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0"/>
            <a:ext cx="1809750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1927835"/>
      </p:ext>
    </p:extLst>
  </p:cSld>
  <p:clrMapOvr>
    <a:masterClrMapping/>
  </p:clrMapOvr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9DF88DC-1E7C-4366-9EBF-9CF9868F227E}"/>
</file>

<file path=customXml/itemProps2.xml><?xml version="1.0" encoding="utf-8"?>
<ds:datastoreItem xmlns:ds="http://schemas.openxmlformats.org/officeDocument/2006/customXml" ds:itemID="{02EFDA1F-E90F-42A4-8625-FF22F6802B8E}"/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3725</TotalTime>
  <Words>740</Words>
  <Application>Microsoft Office PowerPoint</Application>
  <PresentationFormat>On-screen Show (4:3)</PresentationFormat>
  <Paragraphs>131</Paragraphs>
  <Slides>20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Technic</vt:lpstr>
      <vt:lpstr>TRUTH</vt:lpstr>
      <vt:lpstr>Ethical standards for print, broadcast and online journalism</vt:lpstr>
      <vt:lpstr>What is truth?</vt:lpstr>
      <vt:lpstr>What is truth? </vt:lpstr>
      <vt:lpstr>Platonic &amp; Divinely  Inspired Truth  </vt:lpstr>
      <vt:lpstr>Enlightenment and Truth  </vt:lpstr>
      <vt:lpstr>Enlightenment and Truth: Journalism </vt:lpstr>
      <vt:lpstr>Journalism and  Objectivity</vt:lpstr>
      <vt:lpstr>Journalism and Objectivity via rationality  </vt:lpstr>
      <vt:lpstr>Journalism and Objectivity via rationality </vt:lpstr>
      <vt:lpstr>Pragmatism Challenges Objectivity   </vt:lpstr>
      <vt:lpstr>Postmodernists counter pragmatic views    </vt:lpstr>
      <vt:lpstr>Ethical Standards in News</vt:lpstr>
      <vt:lpstr>SPJ Code of Ethics </vt:lpstr>
      <vt:lpstr>Ethical Standards in News: Tenacity &amp; Sufficiency  </vt:lpstr>
      <vt:lpstr>Ethical Standards in News: Dignity and reciprocity </vt:lpstr>
      <vt:lpstr>Ethical Standards in News: Equity</vt:lpstr>
      <vt:lpstr>Ethical Standards in News: community.  </vt:lpstr>
      <vt:lpstr>Ethical Standards in News: Diversity </vt:lpstr>
      <vt:lpstr>Required reading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law is made and Judicial Review</dc:title>
  <dc:creator>HP</dc:creator>
  <cp:lastModifiedBy>HP</cp:lastModifiedBy>
  <cp:revision>54</cp:revision>
  <dcterms:created xsi:type="dcterms:W3CDTF">2021-01-12T21:35:14Z</dcterms:created>
  <dcterms:modified xsi:type="dcterms:W3CDTF">2023-02-27T03:58:17Z</dcterms:modified>
</cp:coreProperties>
</file>