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8.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7.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ppt/changesInfos/changesInfo1.xml" ContentType="application/vnd.ms-powerpoint.changesinfo+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2"/>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3" r:id="rId26"/>
    <p:sldId id="282" r:id="rId27"/>
    <p:sldId id="284" r:id="rId28"/>
    <p:sldId id="285" r:id="rId29"/>
    <p:sldId id="286" r:id="rId30"/>
    <p:sldId id="287" r:id="rId31"/>
    <p:sldId id="288" r:id="rId32"/>
    <p:sldId id="289" r:id="rId33"/>
    <p:sldId id="297" r:id="rId34"/>
    <p:sldId id="290" r:id="rId35"/>
    <p:sldId id="298" r:id="rId36"/>
    <p:sldId id="291" r:id="rId37"/>
    <p:sldId id="292" r:id="rId38"/>
    <p:sldId id="293" r:id="rId39"/>
    <p:sldId id="294" r:id="rId40"/>
    <p:sldId id="295"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79E60C-A8EA-7473-97C0-0D59E5465B26}" v="8" dt="2021-02-03T13:42:07.0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1434"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50"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yn Walcott" userId="S::cwalcot4@kennesaw.edu::3ca418ca-d5d3-4b5b-be2d-81105af7511c" providerId="AD" clId="Web-{9479E60C-A8EA-7473-97C0-0D59E5465B26}"/>
    <pc:docChg chg="modSld">
      <pc:chgData name="Carolyn Walcott" userId="S::cwalcot4@kennesaw.edu::3ca418ca-d5d3-4b5b-be2d-81105af7511c" providerId="AD" clId="Web-{9479E60C-A8EA-7473-97C0-0D59E5465B26}" dt="2021-02-03T13:42:07.020" v="4" actId="1076"/>
      <pc:docMkLst>
        <pc:docMk/>
      </pc:docMkLst>
      <pc:sldChg chg="modSp">
        <pc:chgData name="Carolyn Walcott" userId="S::cwalcot4@kennesaw.edu::3ca418ca-d5d3-4b5b-be2d-81105af7511c" providerId="AD" clId="Web-{9479E60C-A8EA-7473-97C0-0D59E5465B26}" dt="2021-02-03T13:42:07.020" v="4" actId="1076"/>
        <pc:sldMkLst>
          <pc:docMk/>
          <pc:sldMk cId="3588302230" sldId="259"/>
        </pc:sldMkLst>
        <pc:spChg chg="mod">
          <ac:chgData name="Carolyn Walcott" userId="S::cwalcot4@kennesaw.edu::3ca418ca-d5d3-4b5b-be2d-81105af7511c" providerId="AD" clId="Web-{9479E60C-A8EA-7473-97C0-0D59E5465B26}" dt="2021-02-03T13:42:02.583" v="3" actId="1076"/>
          <ac:spMkLst>
            <pc:docMk/>
            <pc:sldMk cId="3588302230" sldId="259"/>
            <ac:spMk id="3" creationId="{00000000-0000-0000-0000-000000000000}"/>
          </ac:spMkLst>
        </pc:spChg>
        <pc:picChg chg="mod">
          <ac:chgData name="Carolyn Walcott" userId="S::cwalcot4@kennesaw.edu::3ca418ca-d5d3-4b5b-be2d-81105af7511c" providerId="AD" clId="Web-{9479E60C-A8EA-7473-97C0-0D59E5465B26}" dt="2021-02-03T13:42:07.020" v="4" actId="1076"/>
          <ac:picMkLst>
            <pc:docMk/>
            <pc:sldMk cId="3588302230" sldId="259"/>
            <ac:picMk id="13315"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8EFB-95E6-4DF0-A574-F08CEDB58BA3}" type="datetimeFigureOut">
              <a:rPr lang="en-US" smtClean="0"/>
              <a:t>2/4/2023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FA8C0-2EEC-4D78-B0DC-A4391390C3C0}" type="slidenum">
              <a:rPr lang="en-US" smtClean="0"/>
              <a:t>‹#›</a:t>
            </a:fld>
            <a:endParaRPr lang="en-US"/>
          </a:p>
        </p:txBody>
      </p:sp>
    </p:spTree>
    <p:extLst>
      <p:ext uri="{BB962C8B-B14F-4D97-AF65-F5344CB8AC3E}">
        <p14:creationId xmlns:p14="http://schemas.microsoft.com/office/powerpoint/2010/main" val="271198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a:t>
            </a:fld>
            <a:endParaRPr lang="en-US"/>
          </a:p>
        </p:txBody>
      </p:sp>
    </p:spTree>
    <p:extLst>
      <p:ext uri="{BB962C8B-B14F-4D97-AF65-F5344CB8AC3E}">
        <p14:creationId xmlns:p14="http://schemas.microsoft.com/office/powerpoint/2010/main" val="29584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7</a:t>
            </a:fld>
            <a:endParaRPr lang="en-US"/>
          </a:p>
        </p:txBody>
      </p:sp>
    </p:spTree>
    <p:extLst>
      <p:ext uri="{BB962C8B-B14F-4D97-AF65-F5344CB8AC3E}">
        <p14:creationId xmlns:p14="http://schemas.microsoft.com/office/powerpoint/2010/main" val="925479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15</a:t>
            </a:fld>
            <a:endParaRPr lang="en-US"/>
          </a:p>
        </p:txBody>
      </p:sp>
    </p:spTree>
    <p:extLst>
      <p:ext uri="{BB962C8B-B14F-4D97-AF65-F5344CB8AC3E}">
        <p14:creationId xmlns:p14="http://schemas.microsoft.com/office/powerpoint/2010/main" val="2901014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DFA8C0-2EEC-4D78-B0DC-A4391390C3C0}" type="slidenum">
              <a:rPr lang="en-US" smtClean="0"/>
              <a:t>31</a:t>
            </a:fld>
            <a:endParaRPr lang="en-US"/>
          </a:p>
        </p:txBody>
      </p:sp>
    </p:spTree>
    <p:extLst>
      <p:ext uri="{BB962C8B-B14F-4D97-AF65-F5344CB8AC3E}">
        <p14:creationId xmlns:p14="http://schemas.microsoft.com/office/powerpoint/2010/main" val="3796312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B69D15E2-1353-4955-BBE0-46D1AEF937E7}" type="datetimeFigureOut">
              <a:rPr lang="en-US" smtClean="0"/>
              <a:t>2/4/2023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69D15E2-1353-4955-BBE0-46D1AEF937E7}"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B69D15E2-1353-4955-BBE0-46D1AEF937E7}" type="datetimeFigureOut">
              <a:rPr lang="en-US" smtClean="0"/>
              <a:t>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E2D33D-5E1E-4CCE-943A-D3B1C28E90E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B69D15E2-1353-4955-BBE0-46D1AEF937E7}" type="datetimeFigureOut">
              <a:rPr lang="en-US" smtClean="0"/>
              <a:t>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a:t>Click to edit Master title style</a:t>
            </a:r>
          </a:p>
        </p:txBody>
      </p:sp>
      <p:sp>
        <p:nvSpPr>
          <p:cNvPr id="7" name="Date Placeholder 6"/>
          <p:cNvSpPr>
            <a:spLocks noGrp="1"/>
          </p:cNvSpPr>
          <p:nvPr>
            <p:ph type="dt" sz="half" idx="10"/>
          </p:nvPr>
        </p:nvSpPr>
        <p:spPr/>
        <p:txBody>
          <a:bodyPr/>
          <a:lstStyle/>
          <a:p>
            <a:fld id="{B69D15E2-1353-4955-BBE0-46D1AEF937E7}" type="datetimeFigureOut">
              <a:rPr lang="en-US" smtClean="0"/>
              <a:t>2/4/2023</a:t>
            </a:fld>
            <a:endParaRPr lang="en-US"/>
          </a:p>
        </p:txBody>
      </p:sp>
      <p:sp>
        <p:nvSpPr>
          <p:cNvPr id="8" name="Slide Number Placeholder 7"/>
          <p:cNvSpPr>
            <a:spLocks noGrp="1"/>
          </p:cNvSpPr>
          <p:nvPr>
            <p:ph type="sldNum" sz="quarter" idx="11"/>
          </p:nvPr>
        </p:nvSpPr>
        <p:spPr/>
        <p:txBody>
          <a:bodyPr/>
          <a:lstStyle/>
          <a:p>
            <a:fld id="{DBE2D33D-5E1E-4CCE-943A-D3B1C28E90E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D15E2-1353-4955-BBE0-46D1AEF937E7}" type="datetimeFigureOut">
              <a:rPr lang="en-US" smtClean="0"/>
              <a:t>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B69D15E2-1353-4955-BBE0-46D1AEF937E7}" type="datetimeFigureOut">
              <a:rPr lang="en-US" smtClean="0"/>
              <a:t>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BE2D33D-5E1E-4CCE-943A-D3B1C28E90E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69D15E2-1353-4955-BBE0-46D1AEF937E7}" type="datetimeFigureOut">
              <a:rPr lang="en-US" smtClean="0"/>
              <a:t>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E2D33D-5E1E-4CCE-943A-D3B1C28E90E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a:t>Click to edit Master title style</a:t>
            </a:r>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69D15E2-1353-4955-BBE0-46D1AEF937E7}" type="datetimeFigureOut">
              <a:rPr lang="en-US" smtClean="0"/>
              <a:t>2/4/2023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BE2D33D-5E1E-4CCE-943A-D3B1C28E90E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lexisnexis.com/community/casebrief/p/casebrief-stratton-oakmont-v-prodigy-servs-co"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politico.com/story/2019/08/05/8chan-donald-trump-shootings-1635690"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vice.com/en/article/jgqjjy/pornhub-suspended-all-unverified-videos-content"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9news.com/article/news/local/next/this-is-why-9news-isnt-saying-s-hole-on-tv/73-507567262"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s://kennesaw.view.usg.edu/content/enforced2/2205563-CO.430.COM2240.12787.20214/Indecency%20and%20Obscenity.pdf?_&amp;d2lSessionVal=2Xc3EUHBHaus9FyckzznVQPiS&amp;ou=2205563" TargetMode="External"/><Relationship Id="rId3" Type="http://schemas.openxmlformats.org/officeDocument/2006/relationships/hyperlink" Target="https://www.law.cornell.edu/uscode/text/47/230" TargetMode="External"/><Relationship Id="rId7" Type="http://schemas.openxmlformats.org/officeDocument/2006/relationships/hyperlink" Target="https://www.politico.com/story/2019/08/05/8chan-donald-trump-shootings-1635690" TargetMode="External"/><Relationship Id="rId12" Type="http://schemas.openxmlformats.org/officeDocument/2006/relationships/hyperlink" Target="https://www.oyez.org/cases/2001/00-795" TargetMode="External"/><Relationship Id="rId2" Type="http://schemas.openxmlformats.org/officeDocument/2006/relationships/hyperlink" Target="https://kennesaw.view.usg.edu/content/enforced2/2205563-CO.430.COM2240.12787.20214/Internet%20regulation.pdf?_&amp;d2lSessionVal=2Xc3EUHBHaus9FyckzznVQPiS&amp;ou=2205563" TargetMode="External"/><Relationship Id="rId1" Type="http://schemas.openxmlformats.org/officeDocument/2006/relationships/slideLayout" Target="../slideLayouts/slideLayout2.xml"/><Relationship Id="rId6" Type="http://schemas.openxmlformats.org/officeDocument/2006/relationships/hyperlink" Target="https://knightcolumbia.org/documents/a07ecc2a26" TargetMode="External"/><Relationship Id="rId11" Type="http://schemas.openxmlformats.org/officeDocument/2006/relationships/hyperlink" Target="https://www.oyez.org/cases/1996/96-511" TargetMode="External"/><Relationship Id="rId5" Type="http://schemas.openxmlformats.org/officeDocument/2006/relationships/hyperlink" Target="http://www.ca2.uscourts.gov/decisions/isysquery/e7a79424-e94a-4667-9dab-3278aaf0345c/1/doc/18-1691_opn.pdf" TargetMode="External"/><Relationship Id="rId10" Type="http://schemas.openxmlformats.org/officeDocument/2006/relationships/hyperlink" Target="https://www.oyez.org/cases/1977/77-528" TargetMode="External"/><Relationship Id="rId4" Type="http://schemas.openxmlformats.org/officeDocument/2006/relationships/hyperlink" Target="https://www.oyez.org/cases/2016/15-1194" TargetMode="External"/><Relationship Id="rId9" Type="http://schemas.openxmlformats.org/officeDocument/2006/relationships/hyperlink" Target="http://www.dmlp.org/blog/2009/i-know-it-when-i-see-it-view-from-where"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oyez.org/cases/1977/77-528" TargetMode="External"/><Relationship Id="rId2" Type="http://schemas.openxmlformats.org/officeDocument/2006/relationships/hyperlink" Target="https://www.youtube.com/watch?v=rMyDvqnwIm4"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9064" y="3337560"/>
            <a:ext cx="7571936" cy="2301240"/>
          </a:xfrm>
        </p:spPr>
        <p:txBody>
          <a:bodyPr/>
          <a:lstStyle/>
          <a:p>
            <a:r>
              <a:rPr lang="en-US" dirty="0">
                <a:effectLst/>
              </a:rPr>
              <a:t>Speech on the Internet, Indecency and Obscenity</a:t>
            </a:r>
            <a:br>
              <a:rPr lang="en-US" dirty="0">
                <a:effectLst/>
              </a:rPr>
            </a:br>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331343"/>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210" y="1331341"/>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1331343"/>
            <a:ext cx="243840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4189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a:r>
            <a:br>
              <a:rPr lang="en-US" b="1" dirty="0"/>
            </a:br>
            <a:r>
              <a:rPr lang="en-US" b="1" dirty="0"/>
              <a:t>FCC and the Internet</a:t>
            </a:r>
            <a:r>
              <a:rPr lang="en-US" dirty="0"/>
              <a:t/>
            </a:r>
            <a:br>
              <a:rPr lang="en-US" dirty="0"/>
            </a:br>
            <a:endParaRPr lang="en-US" dirty="0"/>
          </a:p>
        </p:txBody>
      </p:sp>
      <p:sp>
        <p:nvSpPr>
          <p:cNvPr id="3" name="Content Placeholder 2"/>
          <p:cNvSpPr>
            <a:spLocks noGrp="1"/>
          </p:cNvSpPr>
          <p:nvPr>
            <p:ph idx="1"/>
          </p:nvPr>
        </p:nvSpPr>
        <p:spPr>
          <a:xfrm>
            <a:off x="457200" y="1600200"/>
            <a:ext cx="8305800" cy="4525963"/>
          </a:xfrm>
        </p:spPr>
        <p:txBody>
          <a:bodyPr>
            <a:normAutofit fontScale="92500" lnSpcReduction="20000"/>
          </a:bodyPr>
          <a:lstStyle/>
          <a:p>
            <a:r>
              <a:rPr lang="en-US" dirty="0"/>
              <a:t>Net Neutrality Implications</a:t>
            </a:r>
          </a:p>
          <a:p>
            <a:pPr lvl="1"/>
            <a:r>
              <a:rPr lang="en-US" dirty="0"/>
              <a:t>Comcast &gt;Speed consistency&gt;Netflix&gt; Xfinity Flex.</a:t>
            </a:r>
          </a:p>
          <a:p>
            <a:endParaRPr lang="en-US" dirty="0"/>
          </a:p>
          <a:p>
            <a:r>
              <a:rPr lang="en-US" dirty="0"/>
              <a:t>FCC Trump-appointee, </a:t>
            </a:r>
            <a:r>
              <a:rPr lang="en-US" dirty="0" err="1"/>
              <a:t>Ajit</a:t>
            </a:r>
            <a:r>
              <a:rPr lang="en-US" dirty="0"/>
              <a:t> </a:t>
            </a:r>
            <a:r>
              <a:rPr lang="en-US" dirty="0" err="1"/>
              <a:t>Pai</a:t>
            </a:r>
            <a:r>
              <a:rPr lang="en-US" dirty="0"/>
              <a:t> (you may remember him from our FOIA example)reversed the Title II designation: </a:t>
            </a:r>
          </a:p>
          <a:p>
            <a:pPr lvl="1"/>
            <a:r>
              <a:rPr lang="en-US" dirty="0"/>
              <a:t>No company violated the law when it was in place, so regulation is not necessary! (That is the equivalent of saying we don’t red lights at traffic junctions, because nobody ran red lights in the past two years.)</a:t>
            </a:r>
          </a:p>
          <a:p>
            <a:pPr marL="448056" lvl="1" indent="0">
              <a:buNone/>
            </a:pPr>
            <a:endParaRPr lang="en-US" dirty="0"/>
          </a:p>
          <a:p>
            <a:pPr marL="448056" lvl="1" indent="0">
              <a:buNone/>
            </a:pPr>
            <a:r>
              <a:rPr lang="en-US" sz="1400" dirty="0"/>
              <a:t>Image: fastcompany.com </a:t>
            </a:r>
          </a:p>
          <a:p>
            <a:endParaRPr lang="en-US" dirty="0"/>
          </a:p>
          <a:p>
            <a:endParaRPr lang="en-US"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7999" y="0"/>
            <a:ext cx="2267309"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7930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b="1" dirty="0"/>
              <a:t>FCC and the Internet</a:t>
            </a:r>
            <a:r>
              <a:rPr lang="en-US" sz="3600" dirty="0"/>
              <a:t/>
            </a:r>
            <a:br>
              <a:rPr lang="en-US" sz="3600" dirty="0"/>
            </a:br>
            <a:endParaRPr lang="en-US" sz="3600" dirty="0"/>
          </a:p>
        </p:txBody>
      </p:sp>
      <p:sp>
        <p:nvSpPr>
          <p:cNvPr id="3" name="Content Placeholder 2"/>
          <p:cNvSpPr>
            <a:spLocks noGrp="1"/>
          </p:cNvSpPr>
          <p:nvPr>
            <p:ph idx="1"/>
          </p:nvPr>
        </p:nvSpPr>
        <p:spPr/>
        <p:txBody>
          <a:bodyPr/>
          <a:lstStyle/>
          <a:p>
            <a:r>
              <a:rPr lang="en-US" dirty="0"/>
              <a:t>The FCC has historically taken a hands-off approach to the Internet, which became widespread in the late 1990s. </a:t>
            </a:r>
          </a:p>
          <a:p>
            <a:endParaRPr lang="en-US" dirty="0"/>
          </a:p>
          <a:p>
            <a:r>
              <a:rPr lang="en-US" dirty="0"/>
              <a:t>In its early days, the Internet was a lawless realm…</a:t>
            </a:r>
          </a:p>
          <a:p>
            <a:endParaRPr lang="en-US" dirty="0"/>
          </a:p>
          <a:p>
            <a:pPr marL="36576" indent="0">
              <a:buNone/>
            </a:pPr>
            <a:r>
              <a:rPr lang="en-US" sz="1200" dirty="0"/>
              <a:t>Image: time.com</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1325" y="0"/>
            <a:ext cx="2352675"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7777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Stratton Oakmont, Inc. v. Prodigy Services Co. (1995)</a:t>
            </a:r>
            <a:r>
              <a:rPr lang="en-US" sz="3600" dirty="0"/>
              <a:t/>
            </a:r>
            <a:br>
              <a:rPr lang="en-US" sz="3600" dirty="0"/>
            </a:br>
            <a:endParaRPr lang="en-US" sz="3600" dirty="0"/>
          </a:p>
        </p:txBody>
      </p:sp>
      <p:sp>
        <p:nvSpPr>
          <p:cNvPr id="3" name="Content Placeholder 2"/>
          <p:cNvSpPr>
            <a:spLocks noGrp="1"/>
          </p:cNvSpPr>
          <p:nvPr>
            <p:ph idx="1"/>
          </p:nvPr>
        </p:nvSpPr>
        <p:spPr/>
        <p:txBody>
          <a:bodyPr/>
          <a:lstStyle/>
          <a:p>
            <a:r>
              <a:rPr lang="en-US" dirty="0"/>
              <a:t>In 1994, an anonymous user posted unflattering comments about Stratton Oakmont (the securities investment firm featured in </a:t>
            </a:r>
            <a:r>
              <a:rPr lang="en-US" i="1" dirty="0"/>
              <a:t>The Wolf of Wall Street</a:t>
            </a:r>
            <a:r>
              <a:rPr lang="en-US" dirty="0"/>
              <a:t>) on a discussion board hosted by Prodigy (which used to be one of the biggest online service providers at the time and had large user base).</a:t>
            </a:r>
          </a:p>
        </p:txBody>
      </p:sp>
    </p:spTree>
    <p:extLst>
      <p:ext uri="{BB962C8B-B14F-4D97-AF65-F5344CB8AC3E}">
        <p14:creationId xmlns:p14="http://schemas.microsoft.com/office/powerpoint/2010/main" val="25892750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Stratton Oakmont, Inc. v. Prodigy Services Co. (1995)</a:t>
            </a:r>
            <a:r>
              <a:rPr lang="en-US" sz="3600" dirty="0"/>
              <a:t/>
            </a:r>
            <a:br>
              <a:rPr lang="en-US" sz="3600" dirty="0"/>
            </a:br>
            <a:endParaRPr lang="en-US" sz="3600" dirty="0"/>
          </a:p>
        </p:txBody>
      </p:sp>
      <p:sp>
        <p:nvSpPr>
          <p:cNvPr id="3" name="Content Placeholder 2"/>
          <p:cNvSpPr>
            <a:spLocks noGrp="1"/>
          </p:cNvSpPr>
          <p:nvPr>
            <p:ph idx="1"/>
          </p:nvPr>
        </p:nvSpPr>
        <p:spPr>
          <a:xfrm>
            <a:off x="457200" y="1600200"/>
            <a:ext cx="8534400" cy="5029200"/>
          </a:xfrm>
        </p:spPr>
        <p:txBody>
          <a:bodyPr>
            <a:normAutofit/>
          </a:bodyPr>
          <a:lstStyle/>
          <a:p>
            <a:pPr marL="36576" indent="0">
              <a:buNone/>
            </a:pPr>
            <a:endParaRPr lang="en-US" dirty="0"/>
          </a:p>
          <a:p>
            <a:r>
              <a:rPr lang="en-US" dirty="0"/>
              <a:t>Allegation: </a:t>
            </a:r>
          </a:p>
          <a:p>
            <a:pPr lvl="1"/>
            <a:r>
              <a:rPr lang="en-US" dirty="0"/>
              <a:t>Stratton Oakmont was involved in criminal and fraudulent activities--allegations that we now know were true, but not proven at the time. </a:t>
            </a:r>
          </a:p>
          <a:p>
            <a:r>
              <a:rPr lang="en-US" dirty="0"/>
              <a:t>Stratton sued for </a:t>
            </a:r>
            <a:r>
              <a:rPr lang="en-US" u="sng" dirty="0"/>
              <a:t>defamation</a:t>
            </a:r>
            <a:r>
              <a:rPr lang="en-US" dirty="0"/>
              <a:t>, asking for $100 million and named Prodigy as the defendant due to the anonymity of the user. </a:t>
            </a: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8328" y="1"/>
            <a:ext cx="1745672" cy="2743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058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t>Stratton Oakmont, Inc. v. Prodigy Services Co. (1995)</a:t>
            </a:r>
            <a:r>
              <a:rPr lang="en-US" sz="3600" dirty="0"/>
              <a:t/>
            </a:r>
            <a:br>
              <a:rPr lang="en-US" sz="3600" dirty="0"/>
            </a:br>
            <a:endParaRPr lang="en-US" sz="3600" dirty="0"/>
          </a:p>
        </p:txBody>
      </p:sp>
      <p:sp>
        <p:nvSpPr>
          <p:cNvPr id="3" name="Content Placeholder 2"/>
          <p:cNvSpPr>
            <a:spLocks noGrp="1"/>
          </p:cNvSpPr>
          <p:nvPr>
            <p:ph idx="1"/>
          </p:nvPr>
        </p:nvSpPr>
        <p:spPr>
          <a:xfrm>
            <a:off x="457200" y="1600200"/>
            <a:ext cx="8153400" cy="4525963"/>
          </a:xfrm>
        </p:spPr>
        <p:txBody>
          <a:bodyPr>
            <a:normAutofit/>
          </a:bodyPr>
          <a:lstStyle/>
          <a:p>
            <a:r>
              <a:rPr lang="en-US" sz="3200" dirty="0"/>
              <a:t>Prodigy’s defense:</a:t>
            </a:r>
          </a:p>
          <a:p>
            <a:pPr lvl="1"/>
            <a:r>
              <a:rPr lang="en-US" sz="3200" dirty="0"/>
              <a:t>Not the author and should not be held liable for what its users post on its servers. </a:t>
            </a:r>
          </a:p>
          <a:p>
            <a:pPr marL="448056" lvl="1" indent="0">
              <a:buNone/>
            </a:pPr>
            <a:endParaRPr lang="en-US" sz="3200" dirty="0"/>
          </a:p>
          <a:p>
            <a:pPr lvl="1"/>
            <a:r>
              <a:rPr lang="en-US" sz="3200" dirty="0"/>
              <a:t>Not the publisher but a </a:t>
            </a:r>
            <a:r>
              <a:rPr lang="en-US" sz="3200" b="1" dirty="0"/>
              <a:t>library</a:t>
            </a:r>
            <a:r>
              <a:rPr lang="en-US" sz="3200" dirty="0"/>
              <a:t> which houses many books and not responsible for their content.</a:t>
            </a:r>
          </a:p>
          <a:p>
            <a:endParaRPr lang="en-US" dirty="0"/>
          </a:p>
        </p:txBody>
      </p:sp>
    </p:spTree>
    <p:extLst>
      <p:ext uri="{BB962C8B-B14F-4D97-AF65-F5344CB8AC3E}">
        <p14:creationId xmlns:p14="http://schemas.microsoft.com/office/powerpoint/2010/main" val="403886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1396"/>
            <a:ext cx="7467600" cy="1417637"/>
          </a:xfrm>
        </p:spPr>
        <p:txBody>
          <a:bodyPr>
            <a:noAutofit/>
          </a:bodyPr>
          <a:lstStyle/>
          <a:p>
            <a:r>
              <a:rPr lang="en-US" sz="3600" b="1" dirty="0"/>
              <a:t>Stratton Oakmont, Inc. v. Prodigy Services Co. (1995)</a:t>
            </a:r>
            <a:r>
              <a:rPr lang="en-US" sz="3600" dirty="0"/>
              <a:t/>
            </a:r>
            <a:br>
              <a:rPr lang="en-US" sz="3600" dirty="0"/>
            </a:br>
            <a:endParaRPr lang="en-US" sz="3600" dirty="0"/>
          </a:p>
        </p:txBody>
      </p:sp>
      <p:sp>
        <p:nvSpPr>
          <p:cNvPr id="3" name="Content Placeholder 2"/>
          <p:cNvSpPr>
            <a:spLocks noGrp="1"/>
          </p:cNvSpPr>
          <p:nvPr>
            <p:ph idx="1"/>
          </p:nvPr>
        </p:nvSpPr>
        <p:spPr>
          <a:xfrm>
            <a:off x="457200" y="1600200"/>
            <a:ext cx="8077200" cy="4525963"/>
          </a:xfrm>
        </p:spPr>
        <p:txBody>
          <a:bodyPr>
            <a:normAutofit fontScale="62500" lnSpcReduction="20000"/>
          </a:bodyPr>
          <a:lstStyle/>
          <a:p>
            <a:r>
              <a:rPr lang="en-US" sz="6400" dirty="0"/>
              <a:t>Ruling: </a:t>
            </a:r>
          </a:p>
          <a:p>
            <a:pPr lvl="1"/>
            <a:r>
              <a:rPr lang="en-US" sz="4000" dirty="0"/>
              <a:t>Prodigy moderated the discussion board (Enforced guidelines on foul language via automated software). </a:t>
            </a:r>
          </a:p>
          <a:p>
            <a:pPr marL="36576" indent="0">
              <a:buNone/>
            </a:pPr>
            <a:endParaRPr lang="en-US" sz="4000" dirty="0"/>
          </a:p>
          <a:p>
            <a:pPr lvl="1"/>
            <a:r>
              <a:rPr lang="en-US" sz="4000" dirty="0"/>
              <a:t>Acted as a publisher like a </a:t>
            </a:r>
            <a:r>
              <a:rPr lang="en-US" sz="4000" b="1" dirty="0"/>
              <a:t>newspaper</a:t>
            </a:r>
            <a:r>
              <a:rPr lang="en-US" sz="4000" dirty="0"/>
              <a:t>—Which is responsible for its content even if the content is created by non-staff contributor, since all material go through the editorial team.</a:t>
            </a:r>
          </a:p>
          <a:p>
            <a:pPr marL="36576" indent="0">
              <a:buNone/>
            </a:pPr>
            <a:endParaRPr lang="en-US" sz="4000" dirty="0"/>
          </a:p>
          <a:p>
            <a:pPr marL="36576" indent="0">
              <a:buNone/>
            </a:pPr>
            <a:endParaRPr lang="en-US" dirty="0"/>
          </a:p>
          <a:p>
            <a:pPr marL="36576" indent="0">
              <a:buNone/>
            </a:pPr>
            <a:r>
              <a:rPr lang="en-US" sz="1400" dirty="0"/>
              <a:t>Image: chrome.google.com</a:t>
            </a:r>
          </a:p>
          <a:p>
            <a:pPr marL="36576" indent="0">
              <a:buNone/>
            </a:pPr>
            <a:r>
              <a:rPr lang="en-US" dirty="0"/>
              <a:t> </a:t>
            </a:r>
          </a:p>
          <a:p>
            <a:endParaRPr lang="en-US"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599" y="1"/>
            <a:ext cx="2038709" cy="1529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5145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Stratton Oakmont, Inc. v. Prodigy Services Co. (1995)</a:t>
            </a:r>
            <a:endParaRPr lang="en-US" sz="3600" dirty="0"/>
          </a:p>
        </p:txBody>
      </p:sp>
      <p:sp>
        <p:nvSpPr>
          <p:cNvPr id="3" name="Content Placeholder 2"/>
          <p:cNvSpPr>
            <a:spLocks noGrp="1"/>
          </p:cNvSpPr>
          <p:nvPr>
            <p:ph idx="1"/>
          </p:nvPr>
        </p:nvSpPr>
        <p:spPr>
          <a:xfrm>
            <a:off x="457200" y="1600200"/>
            <a:ext cx="8458200" cy="4525963"/>
          </a:xfrm>
        </p:spPr>
        <p:txBody>
          <a:bodyPr>
            <a:normAutofit/>
          </a:bodyPr>
          <a:lstStyle/>
          <a:p>
            <a:r>
              <a:rPr lang="en-US" dirty="0"/>
              <a:t>Implications: </a:t>
            </a:r>
          </a:p>
          <a:p>
            <a:pPr lvl="1"/>
            <a:r>
              <a:rPr lang="en-US" dirty="0"/>
              <a:t>ISPs as content moderators are held liable. </a:t>
            </a:r>
          </a:p>
          <a:p>
            <a:r>
              <a:rPr lang="en-US" dirty="0"/>
              <a:t>Critics: Justice Ain's decision would force online service operators to choose between two equally odious paths: </a:t>
            </a:r>
          </a:p>
          <a:p>
            <a:pPr lvl="1"/>
            <a:r>
              <a:rPr lang="en-US" dirty="0"/>
              <a:t>Either to try to </a:t>
            </a:r>
            <a:r>
              <a:rPr lang="en-US" u="sng" dirty="0"/>
              <a:t>screen every public message</a:t>
            </a:r>
            <a:r>
              <a:rPr lang="en-US" dirty="0"/>
              <a:t> for potentially defamatory comments OR</a:t>
            </a:r>
          </a:p>
          <a:p>
            <a:pPr lvl="1"/>
            <a:r>
              <a:rPr lang="en-US" dirty="0"/>
              <a:t>Avoid altogether any effort to </a:t>
            </a:r>
            <a:r>
              <a:rPr lang="en-US" u="sng" dirty="0"/>
              <a:t>monitor messages.</a:t>
            </a:r>
          </a:p>
          <a:p>
            <a:pPr marL="36576" indent="0">
              <a:buNone/>
            </a:pPr>
            <a:endParaRPr lang="en-US" sz="1200" dirty="0"/>
          </a:p>
          <a:p>
            <a:pPr marL="36576" indent="0">
              <a:buNone/>
            </a:pPr>
            <a:r>
              <a:rPr lang="en-US" sz="1200" dirty="0"/>
              <a:t>Image: rsh.ee</a:t>
            </a:r>
          </a:p>
          <a:p>
            <a:endParaRPr lang="en-US"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0"/>
            <a:ext cx="20574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25495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77200" cy="1143000"/>
          </a:xfrm>
        </p:spPr>
        <p:txBody>
          <a:bodyPr>
            <a:noAutofit/>
          </a:bodyPr>
          <a:lstStyle/>
          <a:p>
            <a:r>
              <a:rPr lang="en-US" sz="3600" b="1" dirty="0"/>
              <a:t>Stratton Oakmont, Inc. v. Prodigy Services Co. (1995)</a:t>
            </a:r>
            <a:endParaRPr lang="en-US" sz="3600" dirty="0"/>
          </a:p>
        </p:txBody>
      </p:sp>
      <p:sp>
        <p:nvSpPr>
          <p:cNvPr id="3" name="Content Placeholder 2"/>
          <p:cNvSpPr>
            <a:spLocks noGrp="1"/>
          </p:cNvSpPr>
          <p:nvPr>
            <p:ph idx="1"/>
          </p:nvPr>
        </p:nvSpPr>
        <p:spPr>
          <a:xfrm>
            <a:off x="457200" y="1600200"/>
            <a:ext cx="7924800" cy="4525963"/>
          </a:xfrm>
        </p:spPr>
        <p:txBody>
          <a:bodyPr>
            <a:normAutofit fontScale="85000" lnSpcReduction="10000"/>
          </a:bodyPr>
          <a:lstStyle/>
          <a:p>
            <a:r>
              <a:rPr lang="en-US" dirty="0"/>
              <a:t>Prodigy lost the case.</a:t>
            </a:r>
          </a:p>
          <a:p>
            <a:endParaRPr lang="en-US" dirty="0"/>
          </a:p>
          <a:p>
            <a:r>
              <a:rPr lang="en-US" dirty="0"/>
              <a:t>Stratton agreed to forfeit the $100 million in exchange for a public apology by Prodigy. </a:t>
            </a:r>
          </a:p>
          <a:p>
            <a:pPr marL="36576" indent="0">
              <a:buNone/>
            </a:pPr>
            <a:endParaRPr lang="en-US" dirty="0"/>
          </a:p>
          <a:p>
            <a:r>
              <a:rPr lang="en-US" dirty="0"/>
              <a:t>The precedent: the attention of Silicon Valley and Congress, which decided to act</a:t>
            </a:r>
            <a:r>
              <a:rPr lang="en-US" dirty="0" smtClean="0"/>
              <a:t>.</a:t>
            </a:r>
          </a:p>
          <a:p>
            <a:r>
              <a:rPr lang="en-US" dirty="0"/>
              <a:t>See </a:t>
            </a:r>
            <a:r>
              <a:rPr lang="en-US" dirty="0">
                <a:hlinkClick r:id="rId2"/>
              </a:rPr>
              <a:t>https://</a:t>
            </a:r>
            <a:r>
              <a:rPr lang="en-US" dirty="0" smtClean="0">
                <a:hlinkClick r:id="rId2"/>
              </a:rPr>
              <a:t>www.lexisnexis.com/community/casebrief/p/casebrief-stratton-oakmont-v-prodigy-servs-co</a:t>
            </a:r>
            <a:endParaRPr lang="en-US" dirty="0" smtClean="0"/>
          </a:p>
          <a:p>
            <a:pPr marL="36576" indent="0">
              <a:buNone/>
            </a:pPr>
            <a:r>
              <a:rPr lang="en-US" dirty="0" smtClean="0"/>
              <a:t>for the case in brief.  </a:t>
            </a:r>
            <a:endParaRPr lang="en-US" dirty="0"/>
          </a:p>
          <a:p>
            <a:endParaRPr lang="en-US" dirty="0"/>
          </a:p>
        </p:txBody>
      </p:sp>
    </p:spTree>
    <p:extLst>
      <p:ext uri="{BB962C8B-B14F-4D97-AF65-F5344CB8AC3E}">
        <p14:creationId xmlns:p14="http://schemas.microsoft.com/office/powerpoint/2010/main" val="2841710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t/>
            </a:r>
            <a:br>
              <a:rPr lang="en-US" sz="3600" b="1" dirty="0"/>
            </a:br>
            <a:r>
              <a:rPr lang="en-US" sz="3600" b="1" dirty="0"/>
              <a:t/>
            </a:r>
            <a:br>
              <a:rPr lang="en-US" sz="3600" b="1" dirty="0"/>
            </a:br>
            <a:r>
              <a:rPr lang="en-US" sz="3600" b="1" dirty="0"/>
              <a:t>Section 230 of the 1996 </a:t>
            </a:r>
            <a:br>
              <a:rPr lang="en-US" sz="3600" b="1" dirty="0"/>
            </a:br>
            <a:r>
              <a:rPr lang="en-US" sz="3600" b="1" dirty="0"/>
              <a:t>Communication Decency Act (CDA)</a:t>
            </a:r>
            <a:br>
              <a:rPr lang="en-US" sz="3600" b="1" dirty="0"/>
            </a:br>
            <a:r>
              <a:rPr lang="en-US" sz="3600" b="1" dirty="0"/>
              <a:t> </a:t>
            </a:r>
            <a:br>
              <a:rPr lang="en-US" sz="3600" b="1" dirty="0"/>
            </a:br>
            <a:endParaRPr lang="en-US" sz="3600" b="1" dirty="0"/>
          </a:p>
        </p:txBody>
      </p:sp>
      <p:sp>
        <p:nvSpPr>
          <p:cNvPr id="3" name="Content Placeholder 2"/>
          <p:cNvSpPr>
            <a:spLocks noGrp="1"/>
          </p:cNvSpPr>
          <p:nvPr>
            <p:ph idx="1"/>
          </p:nvPr>
        </p:nvSpPr>
        <p:spPr>
          <a:xfrm>
            <a:off x="457200" y="1600200"/>
            <a:ext cx="7924800" cy="4525963"/>
          </a:xfrm>
        </p:spPr>
        <p:txBody>
          <a:bodyPr>
            <a:normAutofit/>
          </a:bodyPr>
          <a:lstStyle/>
          <a:p>
            <a:r>
              <a:rPr lang="en-US" dirty="0"/>
              <a:t>Congress included Section 230 in CDA to </a:t>
            </a:r>
            <a:r>
              <a:rPr lang="en-US" dirty="0" smtClean="0"/>
              <a:t>give </a:t>
            </a:r>
            <a:r>
              <a:rPr lang="en-US" dirty="0"/>
              <a:t>ISPs immunity for user-generated content. </a:t>
            </a:r>
          </a:p>
          <a:p>
            <a:pPr marL="36576" indent="0">
              <a:buNone/>
            </a:pPr>
            <a:endParaRPr lang="en-US" dirty="0"/>
          </a:p>
          <a:p>
            <a:r>
              <a:rPr lang="en-US" dirty="0"/>
              <a:t>ISPs moderated language and other “decency” related content without being considered the publishers of the content.</a:t>
            </a:r>
          </a:p>
          <a:p>
            <a:endParaRPr lang="en-US" dirty="0"/>
          </a:p>
          <a:p>
            <a:pPr marL="36576" indent="0">
              <a:buNone/>
            </a:pPr>
            <a:r>
              <a:rPr lang="en-US" sz="1200" dirty="0"/>
              <a:t>Image: medium.com </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2949" y="0"/>
            <a:ext cx="2651051"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4099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Section 230 of the 1996 Communication Decency Act (CDA)</a:t>
            </a:r>
            <a:endParaRPr lang="en-US" sz="3600" dirty="0"/>
          </a:p>
        </p:txBody>
      </p:sp>
      <p:sp>
        <p:nvSpPr>
          <p:cNvPr id="3" name="Content Placeholder 2"/>
          <p:cNvSpPr>
            <a:spLocks noGrp="1"/>
          </p:cNvSpPr>
          <p:nvPr>
            <p:ph idx="1"/>
          </p:nvPr>
        </p:nvSpPr>
        <p:spPr>
          <a:xfrm>
            <a:off x="457200" y="1600200"/>
            <a:ext cx="7772400" cy="4525963"/>
          </a:xfrm>
        </p:spPr>
        <p:txBody>
          <a:bodyPr/>
          <a:lstStyle/>
          <a:p>
            <a:r>
              <a:rPr lang="en-US" dirty="0"/>
              <a:t>Immunity for interactive service providers for content posted by others (e.g. Twitter is not liable for users’ tweets) and states that voluntary moderation does not invalidate immunity.</a:t>
            </a:r>
          </a:p>
          <a:p>
            <a:pPr marL="36576" indent="0">
              <a:buNone/>
            </a:pPr>
            <a:endParaRPr lang="en-US" dirty="0"/>
          </a:p>
          <a:p>
            <a:pPr marL="36576" indent="0">
              <a:buNone/>
            </a:pPr>
            <a:endParaRPr lang="en-US" dirty="0"/>
          </a:p>
        </p:txBody>
      </p:sp>
    </p:spTree>
    <p:extLst>
      <p:ext uri="{BB962C8B-B14F-4D97-AF65-F5344CB8AC3E}">
        <p14:creationId xmlns:p14="http://schemas.microsoft.com/office/powerpoint/2010/main" val="409724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The Federal Communications Commission  (FCC)  </a:t>
            </a:r>
          </a:p>
        </p:txBody>
      </p:sp>
      <p:sp>
        <p:nvSpPr>
          <p:cNvPr id="3" name="Content Placeholder 2"/>
          <p:cNvSpPr>
            <a:spLocks noGrp="1"/>
          </p:cNvSpPr>
          <p:nvPr>
            <p:ph idx="1"/>
          </p:nvPr>
        </p:nvSpPr>
        <p:spPr>
          <a:xfrm>
            <a:off x="457200" y="1884872"/>
            <a:ext cx="8001000" cy="4525963"/>
          </a:xfrm>
        </p:spPr>
        <p:txBody>
          <a:bodyPr vert="horz" lIns="91440" tIns="45720" rIns="91440" bIns="45720" anchor="t">
            <a:normAutofit/>
          </a:bodyPr>
          <a:lstStyle/>
          <a:p>
            <a:pPr marL="420370" indent="-383540"/>
            <a:endParaRPr lang="en-US" dirty="0">
              <a:cs typeface="Arial"/>
            </a:endParaRPr>
          </a:p>
          <a:p>
            <a:pPr marL="420370" indent="-383540"/>
            <a:endParaRPr lang="en-US" dirty="0"/>
          </a:p>
          <a:p>
            <a:pPr marL="420370" indent="-383540"/>
            <a:r>
              <a:rPr lang="en-US" dirty="0"/>
              <a:t>Formed by Congress in the </a:t>
            </a:r>
            <a:r>
              <a:rPr lang="en-US" u="sng" dirty="0"/>
              <a:t>Communication Act of 1934</a:t>
            </a:r>
            <a:r>
              <a:rPr lang="en-US" dirty="0"/>
              <a:t> to regulate communication channels, cables, and airwaves.</a:t>
            </a:r>
            <a:endParaRPr lang="en-US"/>
          </a:p>
          <a:p>
            <a:pPr marL="36195" indent="0">
              <a:buNone/>
            </a:pPr>
            <a:endParaRPr lang="en-US" dirty="0">
              <a:cs typeface="Arial"/>
            </a:endParaRPr>
          </a:p>
          <a:p>
            <a:pPr marL="36195" indent="0">
              <a:buNone/>
            </a:pPr>
            <a:endParaRPr lang="en-US" dirty="0">
              <a:cs typeface="Arial"/>
            </a:endParaRPr>
          </a:p>
          <a:p>
            <a:pPr marL="36195" indent="0">
              <a:buNone/>
            </a:pPr>
            <a:r>
              <a:rPr lang="en-US" sz="1200" dirty="0"/>
              <a:t>Cover image 1: religionnews.com </a:t>
            </a:r>
            <a:endParaRPr lang="en-US" sz="1200" dirty="0">
              <a:cs typeface="Arial"/>
            </a:endParaRPr>
          </a:p>
          <a:p>
            <a:pPr marL="36195" lvl="1" indent="0">
              <a:buSzPct val="80000"/>
              <a:buNone/>
            </a:pPr>
            <a:r>
              <a:rPr lang="en-US" sz="1200" dirty="0"/>
              <a:t>Cover image 2:  kids.laws.com</a:t>
            </a:r>
            <a:endParaRPr lang="en-US" sz="1200" dirty="0">
              <a:cs typeface="Arial"/>
            </a:endParaRPr>
          </a:p>
          <a:p>
            <a:pPr marL="36195" indent="0">
              <a:buNone/>
            </a:pPr>
            <a:r>
              <a:rPr lang="en-US" sz="1200" dirty="0"/>
              <a:t>Cover image 3: studybreaks.com </a:t>
            </a:r>
            <a:endParaRPr lang="en-US" sz="1200" dirty="0">
              <a:cs typeface="Arial"/>
            </a:endParaRPr>
          </a:p>
          <a:p>
            <a:pPr marL="420370" indent="-383540"/>
            <a:endParaRPr lang="en-US" dirty="0">
              <a:cs typeface="Arial"/>
            </a:endParaRPr>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7653" y="767751"/>
            <a:ext cx="2116347"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883022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Tripartite Immunity test </a:t>
            </a:r>
          </a:p>
        </p:txBody>
      </p:sp>
      <p:sp>
        <p:nvSpPr>
          <p:cNvPr id="3" name="Content Placeholder 2"/>
          <p:cNvSpPr>
            <a:spLocks noGrp="1"/>
          </p:cNvSpPr>
          <p:nvPr>
            <p:ph idx="1"/>
          </p:nvPr>
        </p:nvSpPr>
        <p:spPr>
          <a:xfrm>
            <a:off x="228600" y="1600200"/>
            <a:ext cx="8458200" cy="5029200"/>
          </a:xfrm>
        </p:spPr>
        <p:txBody>
          <a:bodyPr>
            <a:normAutofit/>
          </a:bodyPr>
          <a:lstStyle/>
          <a:p>
            <a:pPr lvl="1"/>
            <a:r>
              <a:rPr lang="en-US" dirty="0"/>
              <a:t>The defendant must be a </a:t>
            </a:r>
            <a:r>
              <a:rPr lang="en-US" u="sng" dirty="0"/>
              <a:t>provider or user of an interactive computer service</a:t>
            </a:r>
            <a:r>
              <a:rPr lang="en-US" dirty="0"/>
              <a:t>.</a:t>
            </a:r>
          </a:p>
          <a:p>
            <a:pPr marL="448056" lvl="1" indent="0">
              <a:buNone/>
            </a:pPr>
            <a:endParaRPr lang="en-US" dirty="0"/>
          </a:p>
          <a:p>
            <a:pPr lvl="1"/>
            <a:r>
              <a:rPr lang="en-US" dirty="0"/>
              <a:t>The cause of action asserted by the plaintiff must view the defendant as the publisher or speaker of the harmful information at issue.</a:t>
            </a:r>
          </a:p>
          <a:p>
            <a:pPr marL="448056" lvl="1" indent="0">
              <a:buNone/>
            </a:pPr>
            <a:endParaRPr lang="en-US" dirty="0"/>
          </a:p>
          <a:p>
            <a:pPr lvl="1"/>
            <a:r>
              <a:rPr lang="en-US" dirty="0"/>
              <a:t>The information must be provided by another information content provider. That is, the defendant must not be the information content provider of the harmful information at issue.</a:t>
            </a:r>
          </a:p>
          <a:p>
            <a:pPr lvl="1"/>
            <a:endParaRPr lang="en-US" dirty="0"/>
          </a:p>
          <a:p>
            <a:endParaRPr lang="en-US" dirty="0"/>
          </a:p>
        </p:txBody>
      </p:sp>
    </p:spTree>
    <p:extLst>
      <p:ext uri="{BB962C8B-B14F-4D97-AF65-F5344CB8AC3E}">
        <p14:creationId xmlns:p14="http://schemas.microsoft.com/office/powerpoint/2010/main" val="11986090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Tripartite Immunity test </a:t>
            </a:r>
          </a:p>
        </p:txBody>
      </p:sp>
      <p:sp>
        <p:nvSpPr>
          <p:cNvPr id="3" name="Content Placeholder 2"/>
          <p:cNvSpPr>
            <a:spLocks noGrp="1"/>
          </p:cNvSpPr>
          <p:nvPr>
            <p:ph idx="1"/>
          </p:nvPr>
        </p:nvSpPr>
        <p:spPr>
          <a:xfrm>
            <a:off x="457200" y="1600200"/>
            <a:ext cx="8229600" cy="5029200"/>
          </a:xfrm>
        </p:spPr>
        <p:txBody>
          <a:bodyPr>
            <a:normAutofit fontScale="25000" lnSpcReduction="20000"/>
          </a:bodyPr>
          <a:lstStyle/>
          <a:p>
            <a:r>
              <a:rPr lang="en-US" sz="11200" dirty="0"/>
              <a:t>Without Section 230, social media platforms like Twitters, Instagram, Facebook, </a:t>
            </a:r>
            <a:r>
              <a:rPr lang="en-US" sz="11200" dirty="0" err="1"/>
              <a:t>TikTok</a:t>
            </a:r>
            <a:r>
              <a:rPr lang="en-US" sz="11200" dirty="0"/>
              <a:t>, </a:t>
            </a:r>
            <a:r>
              <a:rPr lang="en-US" sz="11200" dirty="0" err="1"/>
              <a:t>etc</a:t>
            </a:r>
            <a:r>
              <a:rPr lang="en-US" sz="11200" dirty="0"/>
              <a:t> would probably not exist! </a:t>
            </a:r>
          </a:p>
          <a:p>
            <a:endParaRPr lang="en-US" sz="11200" dirty="0"/>
          </a:p>
          <a:p>
            <a:r>
              <a:rPr lang="en-US" sz="11200" dirty="0"/>
              <a:t>Section 230 also protects platforms that are used for hate speech, and platforms the extremists use to spew their ideologies like 8Chan which has been used by mass shooters to spread their manifestos, hence the call for revision! </a:t>
            </a:r>
          </a:p>
          <a:p>
            <a:endParaRPr lang="en-US" sz="11200" dirty="0"/>
          </a:p>
          <a:p>
            <a:r>
              <a:rPr lang="en-US" sz="8000" dirty="0"/>
              <a:t>Read “</a:t>
            </a:r>
            <a:r>
              <a:rPr lang="en-US" sz="8000" u="sng" dirty="0">
                <a:hlinkClick r:id="rId2"/>
              </a:rPr>
              <a:t>How do you solve a problem like 8chan</a:t>
            </a:r>
            <a:r>
              <a:rPr lang="en-US" sz="8000" u="sng" dirty="0" smtClean="0">
                <a:hlinkClick r:id="rId2"/>
              </a:rPr>
              <a:t>?</a:t>
            </a:r>
            <a:r>
              <a:rPr lang="en-US" sz="8000" dirty="0" smtClean="0"/>
              <a:t>”</a:t>
            </a:r>
            <a:endParaRPr lang="en-US" sz="8000" dirty="0"/>
          </a:p>
          <a:p>
            <a:pPr marL="36576" indent="0">
              <a:buNone/>
            </a:pPr>
            <a:r>
              <a:rPr lang="en-US" sz="8000" dirty="0"/>
              <a:t> </a:t>
            </a:r>
          </a:p>
          <a:p>
            <a:pPr marL="36576" indent="0">
              <a:buNone/>
            </a:pPr>
            <a:r>
              <a:rPr lang="en-US" sz="8000" dirty="0"/>
              <a:t> </a:t>
            </a:r>
          </a:p>
          <a:p>
            <a:pPr marL="36576" indent="0">
              <a:buNone/>
            </a:pPr>
            <a:endParaRPr lang="en-US" dirty="0"/>
          </a:p>
        </p:txBody>
      </p:sp>
    </p:spTree>
    <p:extLst>
      <p:ext uri="{BB962C8B-B14F-4D97-AF65-F5344CB8AC3E}">
        <p14:creationId xmlns:p14="http://schemas.microsoft.com/office/powerpoint/2010/main" val="9789130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rmAutofit fontScale="90000"/>
          </a:bodyPr>
          <a:lstStyle/>
          <a:p>
            <a:r>
              <a:rPr lang="en-US" sz="4000" b="1" dirty="0"/>
              <a:t>Reno v. ACLU (1997)</a:t>
            </a:r>
            <a:r>
              <a:rPr lang="en-US" sz="3600" dirty="0"/>
              <a:t/>
            </a:r>
            <a:br>
              <a:rPr lang="en-US" sz="3600" dirty="0"/>
            </a:br>
            <a:endParaRPr lang="en-US" sz="3600" dirty="0"/>
          </a:p>
        </p:txBody>
      </p:sp>
      <p:sp>
        <p:nvSpPr>
          <p:cNvPr id="3" name="Content Placeholder 2"/>
          <p:cNvSpPr>
            <a:spLocks noGrp="1"/>
          </p:cNvSpPr>
          <p:nvPr>
            <p:ph idx="1"/>
          </p:nvPr>
        </p:nvSpPr>
        <p:spPr>
          <a:xfrm>
            <a:off x="457200" y="1295400"/>
            <a:ext cx="8153400" cy="4830763"/>
          </a:xfrm>
        </p:spPr>
        <p:txBody>
          <a:bodyPr>
            <a:normAutofit fontScale="92500" lnSpcReduction="20000"/>
          </a:bodyPr>
          <a:lstStyle/>
          <a:p>
            <a:r>
              <a:rPr lang="en-US" dirty="0"/>
              <a:t>Criminalized content: </a:t>
            </a:r>
          </a:p>
          <a:p>
            <a:pPr lvl="1"/>
            <a:r>
              <a:rPr lang="en-US" sz="3200" dirty="0"/>
              <a:t>“Obscene or indecent" content were to promote internet “Decency” and protect minors.</a:t>
            </a:r>
          </a:p>
          <a:p>
            <a:endParaRPr lang="en-US" sz="3200" dirty="0"/>
          </a:p>
          <a:p>
            <a:pPr lvl="1"/>
            <a:r>
              <a:rPr lang="en-US" sz="3200" dirty="0"/>
              <a:t>The intentional transmission of messages and information which depicts or describes "sexual or excretory activities or organs" in a manner deemed "offensive" by community standards</a:t>
            </a:r>
            <a:r>
              <a:rPr lang="en-US" dirty="0"/>
              <a:t>. </a:t>
            </a:r>
          </a:p>
          <a:p>
            <a:pPr marL="448056" lvl="1" indent="0">
              <a:buNone/>
            </a:pPr>
            <a:endParaRPr lang="en-US" dirty="0"/>
          </a:p>
          <a:p>
            <a:pPr marL="448056" lvl="1" indent="0">
              <a:buNone/>
            </a:pPr>
            <a:r>
              <a:rPr lang="en-US" sz="1300" dirty="0"/>
              <a:t>Image: endsexualexploitation.org  </a:t>
            </a: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3372" y="0"/>
            <a:ext cx="4143375" cy="110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12523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t>Reno v. ACLU (1997)</a:t>
            </a:r>
            <a:endParaRPr lang="en-US" sz="3600" dirty="0"/>
          </a:p>
        </p:txBody>
      </p:sp>
      <p:sp>
        <p:nvSpPr>
          <p:cNvPr id="3" name="Content Placeholder 2"/>
          <p:cNvSpPr>
            <a:spLocks noGrp="1"/>
          </p:cNvSpPr>
          <p:nvPr>
            <p:ph idx="1"/>
          </p:nvPr>
        </p:nvSpPr>
        <p:spPr>
          <a:xfrm>
            <a:off x="457200" y="1600200"/>
            <a:ext cx="7924800" cy="4525963"/>
          </a:xfrm>
        </p:spPr>
        <p:txBody>
          <a:bodyPr/>
          <a:lstStyle/>
          <a:p>
            <a:endParaRPr lang="en-US" dirty="0"/>
          </a:p>
          <a:p>
            <a:endParaRPr lang="en-US" dirty="0"/>
          </a:p>
          <a:p>
            <a:endParaRPr lang="en-US" dirty="0"/>
          </a:p>
          <a:p>
            <a:r>
              <a:rPr lang="en-US" dirty="0"/>
              <a:t>This was effectively an assault on pornography on the internet as most “community standards” would find pornography offensive.   </a:t>
            </a:r>
          </a:p>
          <a:p>
            <a:pPr marL="36576" indent="0">
              <a:buNone/>
            </a:pPr>
            <a:endParaRPr lang="en-US" dirty="0"/>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3200" y="1"/>
            <a:ext cx="2590800" cy="32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39945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Reno v. ACLU (1997)</a:t>
            </a:r>
            <a:endParaRPr lang="en-US" sz="4000" dirty="0"/>
          </a:p>
        </p:txBody>
      </p:sp>
      <p:sp>
        <p:nvSpPr>
          <p:cNvPr id="3" name="Content Placeholder 2"/>
          <p:cNvSpPr>
            <a:spLocks noGrp="1"/>
          </p:cNvSpPr>
          <p:nvPr>
            <p:ph idx="1"/>
          </p:nvPr>
        </p:nvSpPr>
        <p:spPr/>
        <p:txBody>
          <a:bodyPr>
            <a:normAutofit/>
          </a:bodyPr>
          <a:lstStyle/>
          <a:p>
            <a:r>
              <a:rPr lang="en-US" dirty="0"/>
              <a:t>ACLU filed suit: some sections of the CDA were unconstitutional under the First Amendment.</a:t>
            </a:r>
          </a:p>
          <a:p>
            <a:endParaRPr lang="en-US" dirty="0"/>
          </a:p>
          <a:p>
            <a:r>
              <a:rPr lang="en-US" dirty="0"/>
              <a:t>CDA defense, then Attorney General, Jane Reno, lost the case in lower courts and appealed to the SCOTUS.</a:t>
            </a:r>
          </a:p>
          <a:p>
            <a:pPr marL="36576" indent="0">
              <a:buNone/>
            </a:pPr>
            <a:endParaRPr lang="en-US" sz="1200" dirty="0"/>
          </a:p>
          <a:p>
            <a:pPr marL="36576" indent="0">
              <a:buNone/>
            </a:pPr>
            <a:endParaRPr lang="en-US" sz="1200" dirty="0"/>
          </a:p>
          <a:p>
            <a:pPr marL="36576" indent="0">
              <a:buNone/>
            </a:pPr>
            <a:endParaRPr lang="en-US" dirty="0"/>
          </a:p>
        </p:txBody>
      </p:sp>
    </p:spTree>
    <p:extLst>
      <p:ext uri="{BB962C8B-B14F-4D97-AF65-F5344CB8AC3E}">
        <p14:creationId xmlns:p14="http://schemas.microsoft.com/office/powerpoint/2010/main" val="42799413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SCOTUS Argument</a:t>
            </a:r>
          </a:p>
        </p:txBody>
      </p:sp>
      <p:sp>
        <p:nvSpPr>
          <p:cNvPr id="3" name="Content Placeholder 2"/>
          <p:cNvSpPr>
            <a:spLocks noGrp="1"/>
          </p:cNvSpPr>
          <p:nvPr>
            <p:ph idx="1"/>
          </p:nvPr>
        </p:nvSpPr>
        <p:spPr>
          <a:xfrm>
            <a:off x="457200" y="1600200"/>
            <a:ext cx="8610600" cy="4525963"/>
          </a:xfrm>
        </p:spPr>
        <p:txBody>
          <a:bodyPr>
            <a:normAutofit fontScale="92500" lnSpcReduction="20000"/>
          </a:bodyPr>
          <a:lstStyle/>
          <a:p>
            <a:r>
              <a:rPr lang="en-US" dirty="0"/>
              <a:t>The (Communication Decency) Act violated the First Amendment because its regulations amounted to a </a:t>
            </a:r>
            <a:r>
              <a:rPr lang="en-US" b="1" dirty="0"/>
              <a:t>content-based</a:t>
            </a:r>
            <a:r>
              <a:rPr lang="en-US" dirty="0"/>
              <a:t> blanket restriction of free speech. </a:t>
            </a:r>
          </a:p>
          <a:p>
            <a:endParaRPr lang="en-US" dirty="0"/>
          </a:p>
          <a:p>
            <a:r>
              <a:rPr lang="en-US" dirty="0"/>
              <a:t>“Indecent" communications NOT clearly defined and was therefore </a:t>
            </a:r>
            <a:r>
              <a:rPr lang="en-US" b="1" dirty="0"/>
              <a:t>vague</a:t>
            </a:r>
            <a:r>
              <a:rPr lang="en-US" dirty="0"/>
              <a:t>. </a:t>
            </a:r>
          </a:p>
          <a:p>
            <a:endParaRPr lang="en-US" dirty="0"/>
          </a:p>
          <a:p>
            <a:r>
              <a:rPr lang="en-US" dirty="0"/>
              <a:t>Failed to limit its restrictions to particular times or individuals; therefore, it was </a:t>
            </a:r>
            <a:r>
              <a:rPr lang="en-US" b="1" dirty="0"/>
              <a:t>overbroad.</a:t>
            </a:r>
            <a:endParaRPr lang="en-US" dirty="0"/>
          </a:p>
          <a:p>
            <a:pPr marL="36576" indent="0">
              <a:buNone/>
            </a:pPr>
            <a:r>
              <a:rPr lang="en-US" b="1" dirty="0"/>
              <a:t> </a:t>
            </a:r>
            <a:endParaRPr lang="en-US" dirty="0"/>
          </a:p>
          <a:p>
            <a:endParaRPr lang="en-US" dirty="0"/>
          </a:p>
        </p:txBody>
      </p:sp>
    </p:spTree>
    <p:extLst>
      <p:ext uri="{BB962C8B-B14F-4D97-AF65-F5344CB8AC3E}">
        <p14:creationId xmlns:p14="http://schemas.microsoft.com/office/powerpoint/2010/main" val="42834532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SCOTUS Argument</a:t>
            </a:r>
          </a:p>
        </p:txBody>
      </p:sp>
      <p:sp>
        <p:nvSpPr>
          <p:cNvPr id="3" name="Content Placeholder 2"/>
          <p:cNvSpPr>
            <a:spLocks noGrp="1"/>
          </p:cNvSpPr>
          <p:nvPr>
            <p:ph idx="1"/>
          </p:nvPr>
        </p:nvSpPr>
        <p:spPr>
          <a:xfrm>
            <a:off x="381000" y="1371600"/>
            <a:ext cx="8382000" cy="5410200"/>
          </a:xfrm>
        </p:spPr>
        <p:txBody>
          <a:bodyPr>
            <a:normAutofit lnSpcReduction="10000"/>
          </a:bodyPr>
          <a:lstStyle/>
          <a:p>
            <a:endParaRPr lang="en-US" dirty="0"/>
          </a:p>
          <a:p>
            <a:r>
              <a:rPr lang="en-US" dirty="0"/>
              <a:t>Recall the SCOTUS Miller’s test? Congress failed to incorporate in the CDA. </a:t>
            </a:r>
          </a:p>
          <a:p>
            <a:pPr lvl="1"/>
            <a:r>
              <a:rPr lang="en-US" dirty="0"/>
              <a:t>The SCOTUS argument: the First Amendment distinguishes between "indecent" and "obscene" sexual expressions, protecting only the former, saving the Act from facial overbreadth challenges if it dropped the words "or indecent" from its text.</a:t>
            </a:r>
          </a:p>
          <a:p>
            <a:r>
              <a:rPr lang="en-US" dirty="0"/>
              <a:t>SCOTUS struck down most of the CDA (saving pornography), but upheld section 230 that protects ISPs and the section about child pornography.</a:t>
            </a:r>
          </a:p>
          <a:p>
            <a:pPr marL="36576" indent="0">
              <a:buNone/>
            </a:pPr>
            <a:r>
              <a:rPr lang="en-US" sz="1300" dirty="0"/>
              <a:t>Image: cybertelecom.org</a:t>
            </a:r>
          </a:p>
          <a:p>
            <a:endParaRPr lang="en-US" dirty="0"/>
          </a:p>
          <a:p>
            <a:endParaRPr lang="en-US" dirty="0"/>
          </a:p>
          <a:p>
            <a:endParaRPr lang="en-US" dirty="0"/>
          </a:p>
          <a:p>
            <a:endParaRPr lang="en-US"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8600" y="0"/>
            <a:ext cx="1295399"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69461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a:t>Ashcroft v. ACLU (2002)</a:t>
            </a:r>
            <a:r>
              <a:rPr lang="en-US" sz="4000" dirty="0"/>
              <a:t/>
            </a:r>
            <a:br>
              <a:rPr lang="en-US" sz="4000" dirty="0"/>
            </a:br>
            <a:endParaRPr lang="en-US" sz="4000" dirty="0"/>
          </a:p>
        </p:txBody>
      </p:sp>
      <p:sp>
        <p:nvSpPr>
          <p:cNvPr id="3" name="Content Placeholder 2"/>
          <p:cNvSpPr>
            <a:spLocks noGrp="1"/>
          </p:cNvSpPr>
          <p:nvPr>
            <p:ph idx="1"/>
          </p:nvPr>
        </p:nvSpPr>
        <p:spPr/>
        <p:txBody>
          <a:bodyPr/>
          <a:lstStyle/>
          <a:p>
            <a:r>
              <a:rPr lang="en-US" dirty="0"/>
              <a:t>Less than a year after most of CDA was struck down, Congress came back with Child Online Protection Act (COPA) of 1998. </a:t>
            </a:r>
          </a:p>
          <a:p>
            <a:endParaRPr lang="en-US" dirty="0"/>
          </a:p>
          <a:p>
            <a:r>
              <a:rPr lang="en-US" dirty="0"/>
              <a:t>In COPA, used the Miller test to define obscenity. </a:t>
            </a: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96200" y="30193"/>
            <a:ext cx="1447800" cy="1798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74251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a:t>Ashcroft v. ACLU (2002)</a:t>
            </a:r>
            <a:r>
              <a:rPr lang="en-US" sz="4000" dirty="0"/>
              <a:t/>
            </a:r>
            <a:br>
              <a:rPr lang="en-US" sz="4000" dirty="0"/>
            </a:br>
            <a:endParaRPr lang="en-US" sz="4000" dirty="0"/>
          </a:p>
        </p:txBody>
      </p:sp>
      <p:sp>
        <p:nvSpPr>
          <p:cNvPr id="3" name="Content Placeholder 2"/>
          <p:cNvSpPr>
            <a:spLocks noGrp="1"/>
          </p:cNvSpPr>
          <p:nvPr>
            <p:ph idx="1"/>
          </p:nvPr>
        </p:nvSpPr>
        <p:spPr>
          <a:xfrm>
            <a:off x="457200" y="1600200"/>
            <a:ext cx="8001000" cy="4525963"/>
          </a:xfrm>
        </p:spPr>
        <p:txBody>
          <a:bodyPr>
            <a:normAutofit/>
          </a:bodyPr>
          <a:lstStyle/>
          <a:p>
            <a:r>
              <a:rPr lang="en-US" dirty="0"/>
              <a:t>Content considered   “harmful to minors”  required restricted access and age-appropriate evidence among users [ credit card information]. </a:t>
            </a:r>
          </a:p>
          <a:p>
            <a:endParaRPr lang="en-US" dirty="0"/>
          </a:p>
          <a:p>
            <a:r>
              <a:rPr lang="en-US" dirty="0"/>
              <a:t>Definition of harmful: </a:t>
            </a:r>
          </a:p>
          <a:p>
            <a:pPr lvl="1"/>
            <a:r>
              <a:rPr lang="en-US" dirty="0"/>
              <a:t>“any communication, picture, image, graphic image file, article, recording, writing, or other matter of any kind that is obscene.”</a:t>
            </a:r>
          </a:p>
        </p:txBody>
      </p:sp>
    </p:spTree>
    <p:extLst>
      <p:ext uri="{BB962C8B-B14F-4D97-AF65-F5344CB8AC3E}">
        <p14:creationId xmlns:p14="http://schemas.microsoft.com/office/powerpoint/2010/main" val="32732563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77200" cy="1143000"/>
          </a:xfrm>
        </p:spPr>
        <p:txBody>
          <a:bodyPr>
            <a:normAutofit fontScale="90000"/>
          </a:bodyPr>
          <a:lstStyle/>
          <a:p>
            <a:r>
              <a:rPr lang="en-US" sz="4000" b="1" dirty="0"/>
              <a:t>Ashcroft v. ACLU (2002)</a:t>
            </a:r>
            <a:r>
              <a:rPr lang="en-US" sz="3600" dirty="0"/>
              <a:t/>
            </a:r>
            <a:br>
              <a:rPr lang="en-US" sz="3600" dirty="0"/>
            </a:br>
            <a:endParaRPr lang="en-US" sz="3600" dirty="0"/>
          </a:p>
        </p:txBody>
      </p:sp>
      <p:sp>
        <p:nvSpPr>
          <p:cNvPr id="3" name="Content Placeholder 2"/>
          <p:cNvSpPr>
            <a:spLocks noGrp="1"/>
          </p:cNvSpPr>
          <p:nvPr>
            <p:ph idx="1"/>
          </p:nvPr>
        </p:nvSpPr>
        <p:spPr>
          <a:xfrm>
            <a:off x="457200" y="1600200"/>
            <a:ext cx="8229600" cy="4525963"/>
          </a:xfrm>
        </p:spPr>
        <p:txBody>
          <a:bodyPr>
            <a:normAutofit lnSpcReduction="10000"/>
          </a:bodyPr>
          <a:lstStyle/>
          <a:p>
            <a:r>
              <a:rPr lang="en-US" dirty="0"/>
              <a:t>, by defining “harmful to minors” as “obscene” and by using SCOTUS definition of obscene, Congress passed an iron clad legislation—or so it thought.</a:t>
            </a:r>
          </a:p>
          <a:p>
            <a:endParaRPr lang="en-US" dirty="0"/>
          </a:p>
          <a:p>
            <a:r>
              <a:rPr lang="en-US" dirty="0"/>
              <a:t>ACLU took the government to the Supreme Court—again! Rep: AG John Ashcroft, who has been losing in lower courts—That’s why his name appears first (as plaintiff).</a:t>
            </a:r>
          </a:p>
          <a:p>
            <a:pPr marL="36576" indent="0">
              <a:buNone/>
            </a:pPr>
            <a:endParaRPr lang="en-US" sz="1200" dirty="0"/>
          </a:p>
          <a:p>
            <a:pPr marL="36576" indent="0">
              <a:buNone/>
            </a:pPr>
            <a:r>
              <a:rPr lang="en-US" sz="1200" dirty="0"/>
              <a:t>Image: Rottentomatoes.com</a:t>
            </a:r>
          </a:p>
          <a:p>
            <a:endParaRPr lang="en-US" dirty="0"/>
          </a:p>
          <a:p>
            <a:endParaRPr lang="en-US"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5060" y="0"/>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3128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Responsibilities  </a:t>
            </a:r>
          </a:p>
        </p:txBody>
      </p:sp>
      <p:sp>
        <p:nvSpPr>
          <p:cNvPr id="3" name="Content Placeholder 2"/>
          <p:cNvSpPr>
            <a:spLocks noGrp="1"/>
          </p:cNvSpPr>
          <p:nvPr>
            <p:ph idx="1"/>
          </p:nvPr>
        </p:nvSpPr>
        <p:spPr>
          <a:xfrm>
            <a:off x="457200" y="1600200"/>
            <a:ext cx="7467600" cy="4953000"/>
          </a:xfrm>
        </p:spPr>
        <p:txBody>
          <a:bodyPr>
            <a:normAutofit/>
          </a:bodyPr>
          <a:lstStyle/>
          <a:p>
            <a:r>
              <a:rPr lang="en-US" dirty="0"/>
              <a:t>Preventing monopolies in communications (e.g. making sure that no company has more two television stations in the same designated market area). </a:t>
            </a:r>
          </a:p>
          <a:p>
            <a:r>
              <a:rPr lang="en-US" dirty="0"/>
              <a:t>Content regulation (including </a:t>
            </a:r>
            <a:r>
              <a:rPr lang="en-US" u="sng" dirty="0"/>
              <a:t>obscene, indecent, and profane content)</a:t>
            </a:r>
            <a:r>
              <a:rPr lang="en-US" dirty="0"/>
              <a:t>.</a:t>
            </a:r>
          </a:p>
          <a:p>
            <a:r>
              <a:rPr lang="en-US" dirty="0"/>
              <a:t>Consumer complaints-communication service and content providers.</a:t>
            </a:r>
          </a:p>
          <a:p>
            <a:pPr marL="36576" indent="0">
              <a:buNone/>
            </a:pPr>
            <a:r>
              <a:rPr lang="en-US" sz="1300" dirty="0"/>
              <a:t>Image: fcc.gov  </a:t>
            </a:r>
          </a:p>
          <a:p>
            <a:pPr marL="36576" indent="0">
              <a:buNone/>
            </a:pPr>
            <a:r>
              <a:rPr lang="en-US" sz="1300" dirty="0"/>
              <a:t> </a:t>
            </a:r>
          </a:p>
          <a:p>
            <a:endParaRPr lang="en-US" dirty="0"/>
          </a:p>
          <a:p>
            <a:endParaRPr lang="en-US" dirty="0"/>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7863" y="0"/>
            <a:ext cx="2116137"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78061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lstStyle/>
          <a:p>
            <a:r>
              <a:rPr lang="en-US" b="1" dirty="0"/>
              <a:t>Court ruling </a:t>
            </a:r>
          </a:p>
        </p:txBody>
      </p:sp>
      <p:sp>
        <p:nvSpPr>
          <p:cNvPr id="3" name="Content Placeholder 2"/>
          <p:cNvSpPr>
            <a:spLocks noGrp="1"/>
          </p:cNvSpPr>
          <p:nvPr>
            <p:ph idx="1"/>
          </p:nvPr>
        </p:nvSpPr>
        <p:spPr>
          <a:xfrm>
            <a:off x="457200" y="1219200"/>
            <a:ext cx="8382000" cy="4906963"/>
          </a:xfrm>
        </p:spPr>
        <p:txBody>
          <a:bodyPr>
            <a:normAutofit fontScale="85000" lnSpcReduction="20000"/>
          </a:bodyPr>
          <a:lstStyle/>
          <a:p>
            <a:r>
              <a:rPr lang="en-US" dirty="0"/>
              <a:t>Congress had not yet met its burden to show that the COPA requirements were more effective than other methods of preventing minors </a:t>
            </a:r>
          </a:p>
          <a:p>
            <a:endParaRPr lang="en-US" dirty="0"/>
          </a:p>
          <a:p>
            <a:r>
              <a:rPr lang="en-US" dirty="0"/>
              <a:t>COPA puts a burden on adults who have an FA right to view the content by asking them to provide credit card information. </a:t>
            </a:r>
          </a:p>
          <a:p>
            <a:endParaRPr lang="en-US" dirty="0"/>
          </a:p>
          <a:p>
            <a:r>
              <a:rPr lang="en-US" dirty="0"/>
              <a:t>Some adults may not have credit cards (some of you may identify), so COPA violated their FA right to view the content. On the other hand, some minors may have access to their parents’ credit cards and can view the content (did you have access to your parents’ credit cards as a minor?).</a:t>
            </a:r>
          </a:p>
          <a:p>
            <a:endParaRPr lang="en-US" dirty="0"/>
          </a:p>
        </p:txBody>
      </p:sp>
    </p:spTree>
    <p:extLst>
      <p:ext uri="{BB962C8B-B14F-4D97-AF65-F5344CB8AC3E}">
        <p14:creationId xmlns:p14="http://schemas.microsoft.com/office/powerpoint/2010/main" val="16696093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Court ruling …Porn wins</a:t>
            </a:r>
            <a:br>
              <a:rPr lang="en-US" dirty="0"/>
            </a:br>
            <a:r>
              <a:rPr lang="en-US" dirty="0"/>
              <a:t> </a:t>
            </a:r>
          </a:p>
        </p:txBody>
      </p:sp>
      <p:sp>
        <p:nvSpPr>
          <p:cNvPr id="3" name="Content Placeholder 2"/>
          <p:cNvSpPr>
            <a:spLocks noGrp="1"/>
          </p:cNvSpPr>
          <p:nvPr>
            <p:ph idx="1"/>
          </p:nvPr>
        </p:nvSpPr>
        <p:spPr>
          <a:xfrm>
            <a:off x="457200" y="1295400"/>
            <a:ext cx="8534400" cy="4830763"/>
          </a:xfrm>
        </p:spPr>
        <p:txBody>
          <a:bodyPr>
            <a:normAutofit fontScale="77500" lnSpcReduction="20000"/>
          </a:bodyPr>
          <a:lstStyle/>
          <a:p>
            <a:endParaRPr lang="en-US" dirty="0"/>
          </a:p>
          <a:p>
            <a:r>
              <a:rPr lang="en-US" dirty="0"/>
              <a:t>Courts heard this case three times (in 2002, 2007, and 2009) as government tried to prove that COPA is effective and failed every time. </a:t>
            </a:r>
          </a:p>
          <a:p>
            <a:endParaRPr lang="en-US" dirty="0"/>
          </a:p>
          <a:p>
            <a:r>
              <a:rPr lang="en-US" dirty="0"/>
              <a:t> COPA was struck down and pornography on the internet was saved again! The next time you fire up the </a:t>
            </a:r>
            <a:r>
              <a:rPr lang="en-US" dirty="0" err="1"/>
              <a:t>ol</a:t>
            </a:r>
            <a:r>
              <a:rPr lang="en-US" dirty="0"/>
              <a:t>’ </a:t>
            </a:r>
            <a:r>
              <a:rPr lang="en-US" dirty="0" err="1"/>
              <a:t>PornHub</a:t>
            </a:r>
            <a:r>
              <a:rPr lang="en-US" dirty="0"/>
              <a:t>, you know who to thank for (hint: it's ACLU.)</a:t>
            </a:r>
          </a:p>
          <a:p>
            <a:pPr marL="36576" indent="0">
              <a:buNone/>
            </a:pPr>
            <a:endParaRPr lang="en-US" dirty="0"/>
          </a:p>
          <a:p>
            <a:pPr marL="36576" indent="0">
              <a:buNone/>
            </a:pPr>
            <a:r>
              <a:rPr lang="en-US" dirty="0">
                <a:hlinkClick r:id="rId3"/>
              </a:rPr>
              <a:t>https://www.vice.com/en/article/jgqjjy/pornhub-suspended-all-unverified-videos-content</a:t>
            </a:r>
            <a:endParaRPr lang="en-US" dirty="0"/>
          </a:p>
          <a:p>
            <a:pPr marL="36576" indent="0">
              <a:buNone/>
            </a:pPr>
            <a:endParaRPr lang="en-US" dirty="0"/>
          </a:p>
          <a:p>
            <a:r>
              <a:rPr lang="en-US" dirty="0"/>
              <a:t>Next more recent cases involving the Internet and the FA. </a:t>
            </a:r>
          </a:p>
          <a:p>
            <a:pPr marL="36576" indent="0">
              <a:buNone/>
            </a:pPr>
            <a:endParaRPr lang="en-US" sz="1500" dirty="0"/>
          </a:p>
          <a:p>
            <a:pPr marL="36576" indent="0">
              <a:buNone/>
            </a:pPr>
            <a:r>
              <a:rPr lang="en-US" sz="1500" dirty="0"/>
              <a:t>Image: soundcloud.com </a:t>
            </a:r>
          </a:p>
          <a:p>
            <a:endParaRPr lang="en-US" dirty="0"/>
          </a:p>
        </p:txBody>
      </p:sp>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1"/>
            <a:ext cx="17526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60606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467600" cy="1143000"/>
          </a:xfrm>
        </p:spPr>
        <p:txBody>
          <a:bodyPr>
            <a:noAutofit/>
          </a:bodyPr>
          <a:lstStyle/>
          <a:p>
            <a:r>
              <a:rPr lang="en-US" sz="3200" b="1" dirty="0"/>
              <a:t/>
            </a:r>
            <a:br>
              <a:rPr lang="en-US" sz="3200" b="1" dirty="0"/>
            </a:br>
            <a:r>
              <a:rPr lang="en-US" sz="3200" b="1" dirty="0"/>
              <a:t/>
            </a:r>
            <a:br>
              <a:rPr lang="en-US" sz="3200" b="1" dirty="0"/>
            </a:br>
            <a:r>
              <a:rPr lang="en-US" sz="3600" b="1" dirty="0"/>
              <a:t>Packingham v. North Carolina (2017)</a:t>
            </a:r>
            <a:r>
              <a:rPr lang="en-US" sz="3600" dirty="0"/>
              <a:t/>
            </a:r>
            <a:br>
              <a:rPr lang="en-US" sz="3600" dirty="0"/>
            </a:br>
            <a:r>
              <a:rPr lang="en-US" sz="3600" dirty="0"/>
              <a:t> </a:t>
            </a:r>
            <a:br>
              <a:rPr lang="en-US" sz="3600" dirty="0"/>
            </a:br>
            <a:endParaRPr lang="en-US" sz="3600" dirty="0"/>
          </a:p>
        </p:txBody>
      </p:sp>
      <p:sp>
        <p:nvSpPr>
          <p:cNvPr id="3" name="Content Placeholder 2"/>
          <p:cNvSpPr>
            <a:spLocks noGrp="1"/>
          </p:cNvSpPr>
          <p:nvPr>
            <p:ph idx="1"/>
          </p:nvPr>
        </p:nvSpPr>
        <p:spPr>
          <a:xfrm>
            <a:off x="457200" y="1600200"/>
            <a:ext cx="8077200" cy="4525963"/>
          </a:xfrm>
        </p:spPr>
        <p:txBody>
          <a:bodyPr>
            <a:normAutofit/>
          </a:bodyPr>
          <a:lstStyle/>
          <a:p>
            <a:r>
              <a:rPr lang="en-US" dirty="0"/>
              <a:t>Lester Packingham was convicted of taking “indecent liberties” with a minor in 2002, as a 21-year-old college student. </a:t>
            </a:r>
          </a:p>
          <a:p>
            <a:endParaRPr lang="en-US" dirty="0"/>
          </a:p>
          <a:p>
            <a:r>
              <a:rPr lang="en-US" dirty="0"/>
              <a:t>Sentenced to a standard 10-12 month imprisonment, followed by a 24-month supervised release. </a:t>
            </a:r>
          </a:p>
          <a:p>
            <a:pPr lvl="1"/>
            <a:r>
              <a:rPr lang="en-US" dirty="0"/>
              <a:t>“remain away from” the minor, and no special stipulations. </a:t>
            </a:r>
          </a:p>
        </p:txBody>
      </p:sp>
    </p:spTree>
    <p:extLst>
      <p:ext uri="{BB962C8B-B14F-4D97-AF65-F5344CB8AC3E}">
        <p14:creationId xmlns:p14="http://schemas.microsoft.com/office/powerpoint/2010/main" val="12811512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b="1" dirty="0"/>
              <a:t/>
            </a:r>
            <a:br>
              <a:rPr lang="en-US" sz="4400" b="1" dirty="0"/>
            </a:br>
            <a:r>
              <a:rPr lang="en-US" sz="4400" b="1" dirty="0"/>
              <a:t>Packingham v. North Carolina (2017)</a:t>
            </a:r>
            <a:r>
              <a:rPr lang="en-US" sz="4800" dirty="0"/>
              <a:t/>
            </a:r>
            <a:br>
              <a:rPr lang="en-US" sz="4800" dirty="0"/>
            </a:br>
            <a:endParaRPr lang="en-US" dirty="0"/>
          </a:p>
        </p:txBody>
      </p:sp>
      <p:sp>
        <p:nvSpPr>
          <p:cNvPr id="3" name="Content Placeholder 2"/>
          <p:cNvSpPr>
            <a:spLocks noGrp="1"/>
          </p:cNvSpPr>
          <p:nvPr>
            <p:ph idx="1"/>
          </p:nvPr>
        </p:nvSpPr>
        <p:spPr>
          <a:xfrm>
            <a:off x="457200" y="1600200"/>
            <a:ext cx="8229600" cy="4525963"/>
          </a:xfrm>
        </p:spPr>
        <p:txBody>
          <a:bodyPr>
            <a:normAutofit fontScale="85000" lnSpcReduction="20000"/>
          </a:bodyPr>
          <a:lstStyle/>
          <a:p>
            <a:r>
              <a:rPr lang="en-US" dirty="0"/>
              <a:t>Arrested in 2010 for Facebook post thanking God for having a parking ticket dismissed. </a:t>
            </a:r>
          </a:p>
          <a:p>
            <a:pPr lvl="1"/>
            <a:r>
              <a:rPr lang="en-US" dirty="0"/>
              <a:t>Post violated North Carolina’s laws regarding convicted sex offenders, which barred the offender’s access to social media websites.</a:t>
            </a:r>
          </a:p>
          <a:p>
            <a:pPr marL="36576" indent="0">
              <a:buNone/>
            </a:pPr>
            <a:endParaRPr lang="en-US" dirty="0"/>
          </a:p>
          <a:p>
            <a:r>
              <a:rPr lang="en-US" dirty="0"/>
              <a:t>Convicted: Court found that the state had a weighty interest in keeping sexual predators off of social media websites for the “protection of minors.”  </a:t>
            </a:r>
          </a:p>
          <a:p>
            <a:endParaRPr lang="en-US" dirty="0"/>
          </a:p>
          <a:p>
            <a:r>
              <a:rPr lang="en-US" dirty="0"/>
              <a:t>Appealed all the way to the Supreme Court, arguing the that the NC law was unconstitutional as it violated his FA.</a:t>
            </a:r>
          </a:p>
          <a:p>
            <a:endParaRPr lang="en-US" dirty="0"/>
          </a:p>
        </p:txBody>
      </p:sp>
    </p:spTree>
    <p:extLst>
      <p:ext uri="{BB962C8B-B14F-4D97-AF65-F5344CB8AC3E}">
        <p14:creationId xmlns:p14="http://schemas.microsoft.com/office/powerpoint/2010/main" val="3470000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020762"/>
          </a:xfrm>
        </p:spPr>
        <p:txBody>
          <a:bodyPr>
            <a:normAutofit fontScale="90000"/>
          </a:bodyPr>
          <a:lstStyle/>
          <a:p>
            <a:r>
              <a:rPr lang="en-US" sz="4000" b="1" dirty="0"/>
              <a:t>Packingham v. North Carolina (2017)</a:t>
            </a:r>
            <a:r>
              <a:rPr lang="en-US" sz="4000" dirty="0"/>
              <a:t/>
            </a:r>
            <a:br>
              <a:rPr lang="en-US" sz="4000" dirty="0"/>
            </a:br>
            <a:endParaRPr lang="en-US" sz="4000" dirty="0"/>
          </a:p>
        </p:txBody>
      </p:sp>
      <p:sp>
        <p:nvSpPr>
          <p:cNvPr id="3" name="Content Placeholder 2"/>
          <p:cNvSpPr>
            <a:spLocks noGrp="1"/>
          </p:cNvSpPr>
          <p:nvPr>
            <p:ph idx="1"/>
          </p:nvPr>
        </p:nvSpPr>
        <p:spPr>
          <a:xfrm>
            <a:off x="457200" y="1371600"/>
            <a:ext cx="7924800" cy="4754563"/>
          </a:xfrm>
        </p:spPr>
        <p:txBody>
          <a:bodyPr>
            <a:normAutofit/>
          </a:bodyPr>
          <a:lstStyle/>
          <a:p>
            <a:r>
              <a:rPr lang="en-US" dirty="0"/>
              <a:t>The Decision-favor: S</a:t>
            </a:r>
            <a:r>
              <a:rPr lang="en-US" b="1" dirty="0"/>
              <a:t>ocial media are like “the modern public squares” (public forum doctrine). </a:t>
            </a:r>
          </a:p>
          <a:p>
            <a:endParaRPr lang="en-US" dirty="0"/>
          </a:p>
          <a:p>
            <a:r>
              <a:rPr lang="en-US" dirty="0"/>
              <a:t>While government has a compelling interest to prevent child abuse, the NC law went too far because it encompassed websites that were unlikely to facilitate a sex crime against a child (</a:t>
            </a:r>
            <a:r>
              <a:rPr lang="en-US" b="1" dirty="0"/>
              <a:t>Overbreadth</a:t>
            </a:r>
            <a:r>
              <a:rPr lang="en-US" dirty="0"/>
              <a:t>)</a:t>
            </a:r>
            <a:r>
              <a:rPr lang="en-US" b="1" dirty="0"/>
              <a:t>.</a:t>
            </a:r>
            <a:endParaRPr lang="en-US" dirty="0"/>
          </a:p>
          <a:p>
            <a:endParaRPr lang="en-US" dirty="0"/>
          </a:p>
          <a:p>
            <a:endParaRPr lang="en-US" dirty="0"/>
          </a:p>
        </p:txBody>
      </p:sp>
    </p:spTree>
    <p:extLst>
      <p:ext uri="{BB962C8B-B14F-4D97-AF65-F5344CB8AC3E}">
        <p14:creationId xmlns:p14="http://schemas.microsoft.com/office/powerpoint/2010/main" val="131088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b="1" dirty="0"/>
              <a:t/>
            </a:r>
            <a:br>
              <a:rPr lang="en-US" sz="4800" b="1" dirty="0"/>
            </a:br>
            <a:r>
              <a:rPr lang="en-US" sz="4800" b="1" dirty="0"/>
              <a:t>Packingham v. North Carolina (2017)</a:t>
            </a:r>
            <a:r>
              <a:rPr lang="en-US" sz="4800" dirty="0"/>
              <a:t/>
            </a:r>
            <a:br>
              <a:rPr lang="en-US" sz="4800" dirty="0"/>
            </a:br>
            <a:endParaRPr lang="en-US" dirty="0"/>
          </a:p>
        </p:txBody>
      </p:sp>
      <p:sp>
        <p:nvSpPr>
          <p:cNvPr id="3" name="Content Placeholder 2"/>
          <p:cNvSpPr>
            <a:spLocks noGrp="1"/>
          </p:cNvSpPr>
          <p:nvPr>
            <p:ph idx="1"/>
          </p:nvPr>
        </p:nvSpPr>
        <p:spPr/>
        <p:txBody>
          <a:bodyPr/>
          <a:lstStyle/>
          <a:p>
            <a:r>
              <a:rPr lang="en-US" b="1" dirty="0"/>
              <a:t>Significance: </a:t>
            </a:r>
          </a:p>
          <a:p>
            <a:pPr lvl="1"/>
            <a:r>
              <a:rPr lang="en-US" b="1" dirty="0"/>
              <a:t>Designated social media as public forums! </a:t>
            </a:r>
            <a:r>
              <a:rPr lang="en-US" dirty="0"/>
              <a:t>(think Stare Decisis and the precedent it sets.) </a:t>
            </a:r>
          </a:p>
          <a:p>
            <a:pPr marL="448056" lvl="1" indent="0">
              <a:buNone/>
            </a:pPr>
            <a:endParaRPr lang="en-US" dirty="0"/>
          </a:p>
          <a:p>
            <a:pPr lvl="1"/>
            <a:r>
              <a:rPr lang="en-US" dirty="0"/>
              <a:t>To demonstrate the </a:t>
            </a:r>
            <a:r>
              <a:rPr lang="en-US" dirty="0" smtClean="0"/>
              <a:t>significance </a:t>
            </a:r>
            <a:r>
              <a:rPr lang="en-US" dirty="0"/>
              <a:t>of this case, we are going to turn our attention to the next case.</a:t>
            </a:r>
          </a:p>
          <a:p>
            <a:endParaRPr lang="en-US" dirty="0"/>
          </a:p>
          <a:p>
            <a:endParaRPr lang="en-US" dirty="0"/>
          </a:p>
        </p:txBody>
      </p:sp>
    </p:spTree>
    <p:extLst>
      <p:ext uri="{BB962C8B-B14F-4D97-AF65-F5344CB8AC3E}">
        <p14:creationId xmlns:p14="http://schemas.microsoft.com/office/powerpoint/2010/main" val="1088307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7467600" cy="1371600"/>
          </a:xfrm>
        </p:spPr>
        <p:txBody>
          <a:bodyPr>
            <a:noAutofit/>
          </a:bodyPr>
          <a:lstStyle/>
          <a:p>
            <a:r>
              <a:rPr lang="en-US" sz="3600" b="1" dirty="0"/>
              <a:t>Knight FA Institute v. Donald J. Trump (2019)</a:t>
            </a:r>
            <a:r>
              <a:rPr lang="en-US" sz="3600" dirty="0"/>
              <a:t/>
            </a:r>
            <a:br>
              <a:rPr lang="en-US" sz="3600" dirty="0"/>
            </a:br>
            <a:endParaRPr lang="en-US" sz="3600" dirty="0"/>
          </a:p>
        </p:txBody>
      </p:sp>
      <p:sp>
        <p:nvSpPr>
          <p:cNvPr id="3" name="Content Placeholder 2"/>
          <p:cNvSpPr>
            <a:spLocks noGrp="1"/>
          </p:cNvSpPr>
          <p:nvPr>
            <p:ph idx="1"/>
          </p:nvPr>
        </p:nvSpPr>
        <p:spPr>
          <a:xfrm>
            <a:off x="457200" y="1447800"/>
            <a:ext cx="7467600" cy="4678363"/>
          </a:xfrm>
        </p:spPr>
        <p:txBody>
          <a:bodyPr>
            <a:normAutofit fontScale="92500" lnSpcReduction="20000"/>
          </a:bodyPr>
          <a:lstStyle/>
          <a:p>
            <a:endParaRPr lang="en-US" dirty="0"/>
          </a:p>
          <a:p>
            <a:endParaRPr lang="en-US" dirty="0"/>
          </a:p>
          <a:p>
            <a:r>
              <a:rPr lang="en-US" dirty="0"/>
              <a:t>President Donald Trump activity on Twitter gained attention but he disliked some replies. </a:t>
            </a:r>
          </a:p>
          <a:p>
            <a:endParaRPr lang="en-US" dirty="0"/>
          </a:p>
          <a:p>
            <a:r>
              <a:rPr lang="en-US" dirty="0"/>
              <a:t>When you tweet @someone, @someone’s followers will see your tweets—Unless of course, @someone blocks you. This is precisely what the president did to some of his opponents. </a:t>
            </a:r>
          </a:p>
          <a:p>
            <a:pPr marL="36576" indent="0">
              <a:buNone/>
            </a:pPr>
            <a:endParaRPr lang="en-US" sz="1300" dirty="0"/>
          </a:p>
          <a:p>
            <a:pPr marL="36576" indent="0">
              <a:buNone/>
            </a:pPr>
            <a:r>
              <a:rPr lang="en-US" sz="1300" dirty="0"/>
              <a:t>Image: theweek.in </a:t>
            </a: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3650" y="609600"/>
            <a:ext cx="280035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66731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467600" cy="1143000"/>
          </a:xfrm>
        </p:spPr>
        <p:txBody>
          <a:bodyPr>
            <a:normAutofit fontScale="90000"/>
          </a:bodyPr>
          <a:lstStyle/>
          <a:p>
            <a:r>
              <a:rPr lang="en-US" sz="4000" b="1" dirty="0"/>
              <a:t/>
            </a:r>
            <a:br>
              <a:rPr lang="en-US" sz="4000" b="1" dirty="0"/>
            </a:br>
            <a:r>
              <a:rPr lang="en-US" sz="4000" b="1" dirty="0"/>
              <a:t>Knight FA Institute v. Donald J. Trump (2019)</a:t>
            </a:r>
            <a:r>
              <a:rPr lang="en-US" sz="4000" dirty="0"/>
              <a:t/>
            </a:r>
            <a:br>
              <a:rPr lang="en-US" sz="4000" dirty="0"/>
            </a:br>
            <a:endParaRPr lang="en-US" sz="4000" dirty="0"/>
          </a:p>
        </p:txBody>
      </p:sp>
      <p:sp>
        <p:nvSpPr>
          <p:cNvPr id="3" name="Content Placeholder 2"/>
          <p:cNvSpPr>
            <a:spLocks noGrp="1"/>
          </p:cNvSpPr>
          <p:nvPr>
            <p:ph idx="1"/>
          </p:nvPr>
        </p:nvSpPr>
        <p:spPr/>
        <p:txBody>
          <a:bodyPr>
            <a:normAutofit fontScale="85000" lnSpcReduction="20000"/>
          </a:bodyPr>
          <a:lstStyle/>
          <a:p>
            <a:r>
              <a:rPr lang="en-US" dirty="0"/>
              <a:t>President Trump frequently blocked opposition voices on twitter, preventing them from seeing his tweets and more importantly, preventing his followers from seeing hearing the voice of those blocked.</a:t>
            </a:r>
          </a:p>
          <a:p>
            <a:pPr marL="36576" indent="0">
              <a:buNone/>
            </a:pPr>
            <a:r>
              <a:rPr lang="en-US" dirty="0"/>
              <a:t> </a:t>
            </a:r>
          </a:p>
          <a:p>
            <a:r>
              <a:rPr lang="en-US" dirty="0"/>
              <a:t>Knight’s First Amendment Institute believed that this was an attempt by Trump to silence opposition voices an act that is a blatant violation of the first amendment (Remember that the FA grants you not only the right to speak, but also hear other people’s speeches).</a:t>
            </a:r>
          </a:p>
          <a:p>
            <a:pPr marL="36576" indent="0">
              <a:buNone/>
            </a:pPr>
            <a:endParaRPr lang="en-US" dirty="0"/>
          </a:p>
          <a:p>
            <a:endParaRPr lang="en-US" dirty="0"/>
          </a:p>
          <a:p>
            <a:endParaRPr lang="en-US" dirty="0"/>
          </a:p>
        </p:txBody>
      </p:sp>
    </p:spTree>
    <p:extLst>
      <p:ext uri="{BB962C8B-B14F-4D97-AF65-F5344CB8AC3E}">
        <p14:creationId xmlns:p14="http://schemas.microsoft.com/office/powerpoint/2010/main" val="23023520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467600" cy="1143000"/>
          </a:xfrm>
        </p:spPr>
        <p:txBody>
          <a:bodyPr>
            <a:normAutofit fontScale="90000"/>
          </a:bodyPr>
          <a:lstStyle/>
          <a:p>
            <a:r>
              <a:rPr lang="en-US" sz="4000" b="1" dirty="0"/>
              <a:t/>
            </a:r>
            <a:br>
              <a:rPr lang="en-US" sz="4000" b="1" dirty="0"/>
            </a:br>
            <a:r>
              <a:rPr lang="en-US" sz="4000" b="1" dirty="0"/>
              <a:t>Knight FA Institute v. Donald J. Trump (2019)</a:t>
            </a:r>
            <a:r>
              <a:rPr lang="en-US" sz="4000" dirty="0"/>
              <a:t/>
            </a:r>
            <a:br>
              <a:rPr lang="en-US" sz="4000" dirty="0"/>
            </a:br>
            <a:endParaRPr lang="en-US" sz="4000" dirty="0"/>
          </a:p>
        </p:txBody>
      </p:sp>
      <p:sp>
        <p:nvSpPr>
          <p:cNvPr id="3" name="Content Placeholder 2"/>
          <p:cNvSpPr>
            <a:spLocks noGrp="1"/>
          </p:cNvSpPr>
          <p:nvPr>
            <p:ph idx="1"/>
          </p:nvPr>
        </p:nvSpPr>
        <p:spPr>
          <a:xfrm>
            <a:off x="381000" y="1600200"/>
            <a:ext cx="8610600" cy="5105400"/>
          </a:xfrm>
        </p:spPr>
        <p:txBody>
          <a:bodyPr>
            <a:noAutofit/>
          </a:bodyPr>
          <a:lstStyle/>
          <a:p>
            <a:endParaRPr lang="en-US" sz="2400" dirty="0"/>
          </a:p>
          <a:p>
            <a:r>
              <a:rPr lang="en-US" sz="2400" dirty="0"/>
              <a:t>A few years prior to the incident, Knight could not have sued the president since twitter is a private company (non-public forum) and FA doesn’t apply to private entities (state action doctrine). </a:t>
            </a:r>
          </a:p>
          <a:p>
            <a:endParaRPr lang="en-US" sz="2400" dirty="0"/>
          </a:p>
          <a:p>
            <a:r>
              <a:rPr lang="en-US" sz="2400" b="1" dirty="0"/>
              <a:t>Citing Packingham as precedent</a:t>
            </a:r>
            <a:r>
              <a:rPr lang="en-US" sz="2400" dirty="0"/>
              <a:t>, Knight sued the president: </a:t>
            </a:r>
          </a:p>
          <a:p>
            <a:pPr lvl="1"/>
            <a:r>
              <a:rPr lang="en-US" sz="2000" b="1" dirty="0"/>
              <a:t>Argument:</a:t>
            </a:r>
            <a:r>
              <a:rPr lang="en-US" sz="2000" dirty="0"/>
              <a:t> Trump was placing content-based restriction (since </a:t>
            </a:r>
            <a:r>
              <a:rPr lang="en-US" sz="2000" u="sng" dirty="0"/>
              <a:t>only the views of the President’s opponents were being restricted</a:t>
            </a:r>
            <a:r>
              <a:rPr lang="en-US" sz="2000" dirty="0"/>
              <a:t>) in a public forum (where government can only impose content-neutral restriction if it has a good reason).</a:t>
            </a:r>
          </a:p>
          <a:p>
            <a:pPr marL="36576" indent="0">
              <a:buNone/>
            </a:pPr>
            <a:endParaRPr lang="en-US" sz="1200" dirty="0"/>
          </a:p>
          <a:p>
            <a:pPr marL="36576" indent="0">
              <a:buNone/>
            </a:pPr>
            <a:r>
              <a:rPr lang="en-US" sz="1200" dirty="0"/>
              <a:t>Image :knightcolumbia.org  </a:t>
            </a:r>
          </a:p>
          <a:p>
            <a:pPr marL="36576" indent="0">
              <a:buNone/>
            </a:pPr>
            <a:r>
              <a:rPr lang="en-US" sz="2400" dirty="0"/>
              <a:t> </a:t>
            </a:r>
          </a:p>
          <a:p>
            <a:endParaRPr lang="en-US" sz="2400" dirty="0"/>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1250" y="533400"/>
            <a:ext cx="295275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02260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b="1" dirty="0"/>
              <a:t/>
            </a:r>
            <a:br>
              <a:rPr lang="en-US" sz="4800" b="1" dirty="0"/>
            </a:br>
            <a:r>
              <a:rPr lang="en-US" sz="4400" b="1" dirty="0"/>
              <a:t>Knight FA Institute v. Donald J. Trump (2019)</a:t>
            </a:r>
            <a:r>
              <a:rPr lang="en-US" sz="4400" dirty="0"/>
              <a:t/>
            </a:r>
            <a:br>
              <a:rPr lang="en-US" sz="4400" dirty="0"/>
            </a:br>
            <a:endParaRPr lang="en-US" sz="4400" dirty="0"/>
          </a:p>
        </p:txBody>
      </p:sp>
      <p:sp>
        <p:nvSpPr>
          <p:cNvPr id="3" name="Content Placeholder 2"/>
          <p:cNvSpPr>
            <a:spLocks noGrp="1"/>
          </p:cNvSpPr>
          <p:nvPr>
            <p:ph idx="1"/>
          </p:nvPr>
        </p:nvSpPr>
        <p:spPr/>
        <p:txBody>
          <a:bodyPr/>
          <a:lstStyle/>
          <a:p>
            <a:r>
              <a:rPr lang="en-US" dirty="0"/>
              <a:t>The Second Circuit Court of appeals ruled that Trump conducts official business on Twitter (state action) and cannot block users on the basis of their opinion (content-based restriction). </a:t>
            </a:r>
          </a:p>
          <a:p>
            <a:endParaRPr lang="en-US" dirty="0"/>
          </a:p>
          <a:p>
            <a:r>
              <a:rPr lang="en-US" dirty="0"/>
              <a:t>The court compelled the president to unblock everyone. This case is a good example of checks and balances!</a:t>
            </a:r>
          </a:p>
          <a:p>
            <a:pPr marL="36576" indent="0">
              <a:buNone/>
            </a:pPr>
            <a:endParaRPr lang="en-US" dirty="0"/>
          </a:p>
        </p:txBody>
      </p:sp>
    </p:spTree>
    <p:extLst>
      <p:ext uri="{BB962C8B-B14F-4D97-AF65-F5344CB8AC3E}">
        <p14:creationId xmlns:p14="http://schemas.microsoft.com/office/powerpoint/2010/main" val="3491177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Responsibilities </a:t>
            </a:r>
          </a:p>
        </p:txBody>
      </p:sp>
      <p:sp>
        <p:nvSpPr>
          <p:cNvPr id="3" name="Content Placeholder 2"/>
          <p:cNvSpPr>
            <a:spLocks noGrp="1"/>
          </p:cNvSpPr>
          <p:nvPr>
            <p:ph idx="1"/>
          </p:nvPr>
        </p:nvSpPr>
        <p:spPr>
          <a:xfrm>
            <a:off x="457200" y="1600200"/>
            <a:ext cx="8153400" cy="4525963"/>
          </a:xfrm>
        </p:spPr>
        <p:txBody>
          <a:bodyPr>
            <a:normAutofit fontScale="85000" lnSpcReduction="10000"/>
          </a:bodyPr>
          <a:lstStyle/>
          <a:p>
            <a:r>
              <a:rPr lang="en-US" b="1" dirty="0"/>
              <a:t>FCC has completely banned </a:t>
            </a:r>
            <a:r>
              <a:rPr lang="en-US" b="1" u="sng" dirty="0"/>
              <a:t>obscene material </a:t>
            </a:r>
            <a:r>
              <a:rPr lang="en-US" b="1" dirty="0"/>
              <a:t>(determined by the Miller Test) on Radio, TV, and Cable.</a:t>
            </a:r>
          </a:p>
          <a:p>
            <a:r>
              <a:rPr lang="en-US" b="1" dirty="0"/>
              <a:t>Indecency</a:t>
            </a:r>
            <a:r>
              <a:rPr lang="en-US" dirty="0"/>
              <a:t> and </a:t>
            </a:r>
            <a:r>
              <a:rPr lang="en-US" b="1" dirty="0"/>
              <a:t>Profanity</a:t>
            </a:r>
            <a:r>
              <a:rPr lang="en-US" dirty="0"/>
              <a:t> are protected speeches. </a:t>
            </a:r>
          </a:p>
          <a:p>
            <a:r>
              <a:rPr lang="en-US" b="1" dirty="0"/>
              <a:t>Safe harbor</a:t>
            </a:r>
            <a:r>
              <a:rPr lang="en-US" dirty="0"/>
              <a:t> hours: </a:t>
            </a:r>
          </a:p>
          <a:p>
            <a:pPr lvl="1"/>
            <a:r>
              <a:rPr lang="en-US" dirty="0"/>
              <a:t>Indecent and profane content are prohibited on broadcast TV and radio between 6 a.m. and 10 p.m., when there is a reasonable risk that children may be in the audience. </a:t>
            </a:r>
          </a:p>
          <a:p>
            <a:pPr lvl="1"/>
            <a:r>
              <a:rPr lang="en-US" dirty="0">
                <a:hlinkClick r:id="rId2"/>
              </a:rPr>
              <a:t>https://www.9news.com/article/news/local/next/this-is-why-9news-isnt-saying-s-hole-on-tv/73-507567262</a:t>
            </a:r>
            <a:endParaRPr lang="en-US" dirty="0"/>
          </a:p>
          <a:p>
            <a:pPr lvl="1"/>
            <a:endParaRPr lang="en-US" dirty="0"/>
          </a:p>
          <a:p>
            <a:pPr marL="448056" lvl="1" indent="0">
              <a:buNone/>
            </a:pPr>
            <a:r>
              <a:rPr lang="en-US" sz="1400" dirty="0"/>
              <a:t>Image:  9news.org</a:t>
            </a:r>
          </a:p>
          <a:p>
            <a:endParaRPr lang="en-US"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2879" y="0"/>
            <a:ext cx="2641121"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2214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Required Readings:</a:t>
            </a:r>
            <a:r>
              <a:rPr lang="en-US" dirty="0"/>
              <a:t/>
            </a:r>
            <a:br>
              <a:rPr lang="en-US" dirty="0"/>
            </a:br>
            <a:endParaRPr lang="en-US" dirty="0"/>
          </a:p>
        </p:txBody>
      </p:sp>
      <p:sp>
        <p:nvSpPr>
          <p:cNvPr id="3" name="Content Placeholder 2"/>
          <p:cNvSpPr>
            <a:spLocks noGrp="1"/>
          </p:cNvSpPr>
          <p:nvPr>
            <p:ph idx="1"/>
          </p:nvPr>
        </p:nvSpPr>
        <p:spPr/>
        <p:txBody>
          <a:bodyPr>
            <a:normAutofit fontScale="77500" lnSpcReduction="20000"/>
          </a:bodyPr>
          <a:lstStyle/>
          <a:p>
            <a:r>
              <a:rPr lang="en-US" u="sng" dirty="0">
                <a:hlinkClick r:id="rId2"/>
              </a:rPr>
              <a:t>Internet Regulation (D2L)</a:t>
            </a:r>
            <a:r>
              <a:rPr lang="en-US" u="sng" dirty="0"/>
              <a:t> </a:t>
            </a:r>
            <a:r>
              <a:rPr lang="en-US" u="sng" dirty="0">
                <a:hlinkClick r:id="rId3"/>
              </a:rPr>
              <a:t>Section 230</a:t>
            </a:r>
            <a:endParaRPr lang="en-US" dirty="0"/>
          </a:p>
          <a:p>
            <a:r>
              <a:rPr lang="en-US" u="sng" dirty="0">
                <a:hlinkClick r:id="rId4"/>
              </a:rPr>
              <a:t>Packingham v. North Carolina</a:t>
            </a:r>
            <a:endParaRPr lang="en-US" dirty="0"/>
          </a:p>
          <a:p>
            <a:r>
              <a:rPr lang="en-US" u="sng" dirty="0">
                <a:hlinkClick r:id="rId5"/>
              </a:rPr>
              <a:t>Knight First Amendment Institute, et al v. Donald J. Trump, et </a:t>
            </a:r>
            <a:r>
              <a:rPr lang="en-US" u="sng" dirty="0" smtClean="0">
                <a:hlinkClick r:id="rId5"/>
              </a:rPr>
              <a:t>al</a:t>
            </a:r>
            <a:r>
              <a:rPr lang="en-US" u="sng" dirty="0" smtClean="0">
                <a:hlinkClick r:id="rId6"/>
              </a:rPr>
              <a:t>https://knightcolumbia.org/documents/a07ecc2a26</a:t>
            </a:r>
            <a:endParaRPr lang="en-US" dirty="0"/>
          </a:p>
          <a:p>
            <a:r>
              <a:rPr lang="en-US" u="sng" dirty="0">
                <a:hlinkClick r:id="rId7"/>
              </a:rPr>
              <a:t>How do you solve a problem like 8chan?</a:t>
            </a:r>
            <a:endParaRPr lang="en-US" dirty="0"/>
          </a:p>
          <a:p>
            <a:r>
              <a:rPr lang="en-US" u="sng" dirty="0">
                <a:hlinkClick r:id="rId8"/>
              </a:rPr>
              <a:t>Indecency and Obscenity (D2L)</a:t>
            </a:r>
            <a:endParaRPr lang="en-US" dirty="0"/>
          </a:p>
          <a:p>
            <a:r>
              <a:rPr lang="en-US" u="sng" dirty="0">
                <a:hlinkClick r:id="rId9"/>
              </a:rPr>
              <a:t>"I Know It When I See It." The View from Where?</a:t>
            </a:r>
            <a:endParaRPr lang="en-US" dirty="0"/>
          </a:p>
          <a:p>
            <a:r>
              <a:rPr lang="en-US" u="sng" dirty="0">
                <a:hlinkClick r:id="rId10"/>
              </a:rPr>
              <a:t>Federal Communications Commission </a:t>
            </a:r>
            <a:r>
              <a:rPr lang="en-US" i="1" u="sng" dirty="0">
                <a:hlinkClick r:id="rId10"/>
              </a:rPr>
              <a:t>v. </a:t>
            </a:r>
            <a:r>
              <a:rPr lang="en-US" u="sng" dirty="0">
                <a:hlinkClick r:id="rId10"/>
              </a:rPr>
              <a:t>Pacifica Foundation</a:t>
            </a:r>
            <a:endParaRPr lang="en-US" dirty="0"/>
          </a:p>
          <a:p>
            <a:r>
              <a:rPr lang="en-US" u="sng" dirty="0">
                <a:hlinkClick r:id="rId11"/>
              </a:rPr>
              <a:t>Reno v. ACLU</a:t>
            </a:r>
            <a:endParaRPr lang="en-US" dirty="0"/>
          </a:p>
          <a:p>
            <a:r>
              <a:rPr lang="en-US" u="sng" dirty="0">
                <a:hlinkClick r:id="rId12"/>
              </a:rPr>
              <a:t>Ashcroft </a:t>
            </a:r>
            <a:r>
              <a:rPr lang="en-US" i="1" u="sng" dirty="0">
                <a:hlinkClick r:id="rId12"/>
              </a:rPr>
              <a:t>v.</a:t>
            </a:r>
            <a:r>
              <a:rPr lang="en-US" u="sng" dirty="0">
                <a:hlinkClick r:id="rId12"/>
              </a:rPr>
              <a:t> Free Speech Coalition</a:t>
            </a:r>
            <a:endParaRPr lang="en-US" dirty="0"/>
          </a:p>
          <a:p>
            <a:endParaRPr lang="en-US" dirty="0"/>
          </a:p>
        </p:txBody>
      </p:sp>
    </p:spTree>
    <p:extLst>
      <p:ext uri="{BB962C8B-B14F-4D97-AF65-F5344CB8AC3E}">
        <p14:creationId xmlns:p14="http://schemas.microsoft.com/office/powerpoint/2010/main" val="2180851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FCC: Indecent  Content  &amp; Profanity </a:t>
            </a:r>
          </a:p>
        </p:txBody>
      </p:sp>
      <p:sp>
        <p:nvSpPr>
          <p:cNvPr id="3" name="Content Placeholder 2"/>
          <p:cNvSpPr>
            <a:spLocks noGrp="1"/>
          </p:cNvSpPr>
          <p:nvPr>
            <p:ph idx="1"/>
          </p:nvPr>
        </p:nvSpPr>
        <p:spPr/>
        <p:txBody>
          <a:bodyPr>
            <a:normAutofit lnSpcReduction="10000"/>
          </a:bodyPr>
          <a:lstStyle/>
          <a:p>
            <a:r>
              <a:rPr lang="en-US" dirty="0"/>
              <a:t>Indecent: Content portraying “</a:t>
            </a:r>
            <a:r>
              <a:rPr lang="en-US" u="sng" dirty="0"/>
              <a:t>sexual or excretory organs</a:t>
            </a:r>
            <a:r>
              <a:rPr lang="en-US" dirty="0"/>
              <a:t> or activities in a way that is </a:t>
            </a:r>
            <a:r>
              <a:rPr lang="en-US" u="sng" dirty="0"/>
              <a:t>patently offensive </a:t>
            </a:r>
            <a:r>
              <a:rPr lang="en-US" dirty="0"/>
              <a:t>but does not meet the three-prong test for obscenity.”</a:t>
            </a:r>
          </a:p>
          <a:p>
            <a:pPr marL="36576" indent="0">
              <a:buNone/>
            </a:pPr>
            <a:endParaRPr lang="en-US" dirty="0"/>
          </a:p>
          <a:p>
            <a:r>
              <a:rPr lang="en-US" dirty="0"/>
              <a:t>Profanity: content that “includes ‘</a:t>
            </a:r>
            <a:r>
              <a:rPr lang="en-US" u="sng" dirty="0"/>
              <a:t>grossly offensive’ </a:t>
            </a:r>
            <a:r>
              <a:rPr lang="en-US" dirty="0"/>
              <a:t>language that is considered a </a:t>
            </a:r>
            <a:r>
              <a:rPr lang="en-US" u="sng" dirty="0"/>
              <a:t>public nuisance</a:t>
            </a:r>
            <a:r>
              <a:rPr lang="en-US" dirty="0"/>
              <a:t>.”</a:t>
            </a:r>
          </a:p>
          <a:p>
            <a:pPr marL="36576" indent="0">
              <a:buNone/>
            </a:pPr>
            <a:endParaRPr lang="en-US" dirty="0"/>
          </a:p>
          <a:p>
            <a:pPr marL="36576" indent="0">
              <a:buNone/>
            </a:pPr>
            <a:r>
              <a:rPr lang="en-US" sz="1300" dirty="0"/>
              <a:t>Image: endsexualexploitation.org </a:t>
            </a:r>
          </a:p>
          <a:p>
            <a:endParaRPr 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0"/>
            <a:ext cx="2667000" cy="135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0952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020762"/>
          </a:xfrm>
        </p:spPr>
        <p:txBody>
          <a:bodyPr>
            <a:normAutofit fontScale="90000"/>
          </a:bodyPr>
          <a:lstStyle/>
          <a:p>
            <a:r>
              <a:rPr lang="en-US" sz="4000" b="1" dirty="0"/>
              <a:t>FCC v. Pacifica Foundation    </a:t>
            </a:r>
            <a:r>
              <a:rPr lang="en-US" b="1" dirty="0"/>
              <a:t>            </a:t>
            </a:r>
            <a:r>
              <a:rPr lang="en-US" dirty="0"/>
              <a:t/>
            </a:r>
            <a:br>
              <a:rPr lang="en-US" dirty="0"/>
            </a:br>
            <a:endParaRPr lang="en-US" dirty="0"/>
          </a:p>
        </p:txBody>
      </p:sp>
      <p:sp>
        <p:nvSpPr>
          <p:cNvPr id="3" name="Content Placeholder 2"/>
          <p:cNvSpPr>
            <a:spLocks noGrp="1"/>
          </p:cNvSpPr>
          <p:nvPr>
            <p:ph idx="1"/>
          </p:nvPr>
        </p:nvSpPr>
        <p:spPr>
          <a:xfrm>
            <a:off x="457200" y="1066800"/>
            <a:ext cx="8458200" cy="5059363"/>
          </a:xfrm>
        </p:spPr>
        <p:txBody>
          <a:bodyPr>
            <a:normAutofit lnSpcReduction="10000"/>
          </a:bodyPr>
          <a:lstStyle/>
          <a:p>
            <a:r>
              <a:rPr lang="en-US" dirty="0"/>
              <a:t>New York mid-afternoon radio </a:t>
            </a:r>
          </a:p>
          <a:p>
            <a:pPr marL="36576" indent="0">
              <a:buNone/>
            </a:pPr>
            <a:r>
              <a:rPr lang="en-US" dirty="0"/>
              <a:t>broadcast of  George Carlin's </a:t>
            </a:r>
          </a:p>
          <a:p>
            <a:pPr marL="36576" indent="0">
              <a:buNone/>
            </a:pPr>
            <a:r>
              <a:rPr lang="en-US" dirty="0"/>
              <a:t>monologue, "</a:t>
            </a:r>
            <a:r>
              <a:rPr lang="en-US" u="sng" dirty="0">
                <a:hlinkClick r:id="rId2"/>
              </a:rPr>
              <a:t>Filthy Words</a:t>
            </a:r>
            <a:r>
              <a:rPr lang="en-US" dirty="0"/>
              <a:t>." </a:t>
            </a:r>
          </a:p>
          <a:p>
            <a:pPr lvl="1"/>
            <a:r>
              <a:rPr lang="en-US" dirty="0"/>
              <a:t>s***t, p***, f**k, c**t, c***s****r, motherf***er, and t***s. </a:t>
            </a:r>
          </a:p>
          <a:p>
            <a:r>
              <a:rPr lang="en-US" dirty="0"/>
              <a:t>Warning issued by station: </a:t>
            </a:r>
          </a:p>
          <a:p>
            <a:pPr lvl="1"/>
            <a:r>
              <a:rPr lang="en-US" dirty="0"/>
              <a:t>"sensitive language which might be regarded as offensive to some.”   </a:t>
            </a:r>
            <a:endParaRPr lang="en-US" dirty="0" smtClean="0"/>
          </a:p>
          <a:p>
            <a:pPr lvl="1"/>
            <a:endParaRPr lang="en-US" dirty="0"/>
          </a:p>
          <a:p>
            <a:pPr lvl="1"/>
            <a:r>
              <a:rPr lang="en-US" dirty="0" smtClean="0"/>
              <a:t>See </a:t>
            </a:r>
            <a:r>
              <a:rPr lang="en-US" dirty="0">
                <a:hlinkClick r:id="rId3"/>
              </a:rPr>
              <a:t>Federal Communications Commission v. Pacifica Foundation | </a:t>
            </a:r>
            <a:r>
              <a:rPr lang="en-US" dirty="0" smtClean="0">
                <a:hlinkClick r:id="rId3"/>
              </a:rPr>
              <a:t>Oyez</a:t>
            </a:r>
            <a:r>
              <a:rPr lang="en-US" dirty="0" smtClean="0"/>
              <a:t> </a:t>
            </a:r>
            <a:r>
              <a:rPr lang="en-US" dirty="0" smtClean="0"/>
              <a:t>for the case in brief </a:t>
            </a:r>
            <a:endParaRPr lang="en-US" dirty="0"/>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0"/>
            <a:ext cx="18288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420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24800" cy="868362"/>
          </a:xfrm>
        </p:spPr>
        <p:txBody>
          <a:bodyPr>
            <a:noAutofit/>
          </a:bodyPr>
          <a:lstStyle/>
          <a:p>
            <a:r>
              <a:rPr lang="en-US" sz="3600" b="1" dirty="0"/>
              <a:t>FCC v. Pacifica Foundation                </a:t>
            </a:r>
            <a:r>
              <a:rPr lang="en-US" sz="3600" dirty="0"/>
              <a:t/>
            </a:r>
            <a:br>
              <a:rPr lang="en-US" sz="3600" dirty="0"/>
            </a:br>
            <a:endParaRPr lang="en-US" sz="3600" dirty="0"/>
          </a:p>
        </p:txBody>
      </p:sp>
      <p:sp>
        <p:nvSpPr>
          <p:cNvPr id="3" name="Content Placeholder 2"/>
          <p:cNvSpPr>
            <a:spLocks noGrp="1"/>
          </p:cNvSpPr>
          <p:nvPr>
            <p:ph idx="1"/>
          </p:nvPr>
        </p:nvSpPr>
        <p:spPr>
          <a:xfrm>
            <a:off x="457200" y="1066800"/>
            <a:ext cx="8077200" cy="5059363"/>
          </a:xfrm>
        </p:spPr>
        <p:txBody>
          <a:bodyPr>
            <a:normAutofit fontScale="85000" lnSpcReduction="20000"/>
          </a:bodyPr>
          <a:lstStyle/>
          <a:p>
            <a:r>
              <a:rPr lang="en-US" dirty="0"/>
              <a:t>A parent from Morality in Media (read media police) filed a complaint with FCC. </a:t>
            </a:r>
          </a:p>
          <a:p>
            <a:pPr lvl="1"/>
            <a:r>
              <a:rPr lang="en-US" dirty="0"/>
              <a:t>Claim: broadcast while driving with his young son.</a:t>
            </a:r>
          </a:p>
          <a:p>
            <a:endParaRPr lang="en-US" dirty="0"/>
          </a:p>
          <a:p>
            <a:r>
              <a:rPr lang="en-US" dirty="0"/>
              <a:t>The FCC reprimanded Pacifica, which operated the station. </a:t>
            </a:r>
          </a:p>
          <a:p>
            <a:endParaRPr lang="en-US" dirty="0"/>
          </a:p>
          <a:p>
            <a:r>
              <a:rPr lang="en-US" dirty="0"/>
              <a:t>Pacifica sued the FCC claiming that the FCC’s power to restrict the public broadcast of indecent language violates the First Amendment. </a:t>
            </a:r>
          </a:p>
          <a:p>
            <a:endParaRPr lang="en-US" dirty="0"/>
          </a:p>
          <a:p>
            <a:r>
              <a:rPr lang="en-US" dirty="0"/>
              <a:t>Although </a:t>
            </a:r>
            <a:r>
              <a:rPr lang="en-US" u="sng" dirty="0"/>
              <a:t>lower courts agreed with Pacifica</a:t>
            </a:r>
            <a:r>
              <a:rPr lang="en-US" dirty="0"/>
              <a:t>, the </a:t>
            </a:r>
            <a:r>
              <a:rPr lang="en-US" u="sng" dirty="0"/>
              <a:t>FCC took the case to the SCOTUS</a:t>
            </a:r>
            <a:r>
              <a:rPr lang="en-US" dirty="0"/>
              <a:t>.</a:t>
            </a:r>
          </a:p>
          <a:p>
            <a:endParaRPr lang="en-US" dirty="0"/>
          </a:p>
        </p:txBody>
      </p:sp>
    </p:spTree>
    <p:extLst>
      <p:ext uri="{BB962C8B-B14F-4D97-AF65-F5344CB8AC3E}">
        <p14:creationId xmlns:p14="http://schemas.microsoft.com/office/powerpoint/2010/main" val="4051483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t>Court Ruling….  </a:t>
            </a:r>
            <a:endParaRPr lang="en-US" sz="3600" dirty="0"/>
          </a:p>
        </p:txBody>
      </p:sp>
      <p:sp>
        <p:nvSpPr>
          <p:cNvPr id="3" name="Content Placeholder 2"/>
          <p:cNvSpPr>
            <a:spLocks noGrp="1"/>
          </p:cNvSpPr>
          <p:nvPr>
            <p:ph idx="1"/>
          </p:nvPr>
        </p:nvSpPr>
        <p:spPr>
          <a:xfrm>
            <a:off x="304800" y="1600200"/>
            <a:ext cx="8686800" cy="5029200"/>
          </a:xfrm>
        </p:spPr>
        <p:txBody>
          <a:bodyPr>
            <a:normAutofit fontScale="92500" lnSpcReduction="20000"/>
          </a:bodyPr>
          <a:lstStyle/>
          <a:p>
            <a:endParaRPr lang="en-US" dirty="0"/>
          </a:p>
          <a:p>
            <a:r>
              <a:rPr lang="en-US" dirty="0"/>
              <a:t>Limited civil sanctions could constitutionally be invoked against a radio broadcast of patently offensive words dealing with sex and execration. </a:t>
            </a:r>
          </a:p>
          <a:p>
            <a:pPr marL="36576" indent="0">
              <a:buNone/>
            </a:pPr>
            <a:endParaRPr lang="en-US" dirty="0"/>
          </a:p>
          <a:p>
            <a:r>
              <a:rPr lang="en-US" dirty="0"/>
              <a:t>The words need not be obscene to warrant sanctions. </a:t>
            </a:r>
          </a:p>
          <a:p>
            <a:pPr lvl="1"/>
            <a:r>
              <a:rPr lang="en-US" u="sng" dirty="0"/>
              <a:t>Audience</a:t>
            </a:r>
            <a:r>
              <a:rPr lang="en-US" dirty="0"/>
              <a:t>, </a:t>
            </a:r>
            <a:r>
              <a:rPr lang="en-US" u="sng" dirty="0"/>
              <a:t>medium, time of day</a:t>
            </a:r>
            <a:r>
              <a:rPr lang="en-US" dirty="0"/>
              <a:t>, and </a:t>
            </a:r>
            <a:r>
              <a:rPr lang="en-US" u="sng" dirty="0"/>
              <a:t>method of transmission </a:t>
            </a:r>
            <a:r>
              <a:rPr lang="en-US" dirty="0"/>
              <a:t>are relevant factors in determining whether to invoke sanctions. "When the Commission finds that a pig has entered the parlor, the exercise of its regulatory power does not depend on proof that the pig is obscene.“ </a:t>
            </a:r>
          </a:p>
          <a:p>
            <a:pPr marL="36576" indent="0">
              <a:buNone/>
            </a:pPr>
            <a:endParaRPr lang="en-US" dirty="0"/>
          </a:p>
          <a:p>
            <a:pPr marL="36576" indent="0">
              <a:buNone/>
            </a:pPr>
            <a:r>
              <a:rPr lang="en-US" sz="1400" dirty="0"/>
              <a:t>Image: thepostermail.com  </a:t>
            </a:r>
          </a:p>
          <a:p>
            <a:endParaRPr 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1275" y="0"/>
            <a:ext cx="2752725" cy="165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3058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
            </a:r>
            <a:br>
              <a:rPr lang="en-US" b="1" dirty="0"/>
            </a:br>
            <a:r>
              <a:rPr lang="en-US" b="1" dirty="0"/>
              <a:t/>
            </a:r>
            <a:br>
              <a:rPr lang="en-US" b="1" dirty="0"/>
            </a:br>
            <a:r>
              <a:rPr lang="en-US" b="1" dirty="0"/>
              <a:t>FCC and the Internet</a:t>
            </a:r>
            <a:r>
              <a:rPr lang="en-US" dirty="0"/>
              <a:t/>
            </a:r>
            <a:br>
              <a:rPr lang="en-US" dirty="0"/>
            </a:br>
            <a:r>
              <a:rPr lang="en-US" dirty="0"/>
              <a:t> </a:t>
            </a:r>
            <a:br>
              <a:rPr lang="en-US" dirty="0"/>
            </a:br>
            <a:endParaRPr lang="en-US" dirty="0"/>
          </a:p>
        </p:txBody>
      </p:sp>
      <p:sp>
        <p:nvSpPr>
          <p:cNvPr id="3" name="Content Placeholder 2"/>
          <p:cNvSpPr>
            <a:spLocks noGrp="1"/>
          </p:cNvSpPr>
          <p:nvPr>
            <p:ph idx="1"/>
          </p:nvPr>
        </p:nvSpPr>
        <p:spPr>
          <a:xfrm>
            <a:off x="457200" y="1295400"/>
            <a:ext cx="8458200" cy="5486400"/>
          </a:xfrm>
        </p:spPr>
        <p:txBody>
          <a:bodyPr>
            <a:normAutofit lnSpcReduction="10000"/>
          </a:bodyPr>
          <a:lstStyle/>
          <a:p>
            <a:r>
              <a:rPr lang="en-US" dirty="0"/>
              <a:t>The FCC’s original jurisdiction: </a:t>
            </a:r>
          </a:p>
          <a:p>
            <a:pPr lvl="1"/>
            <a:r>
              <a:rPr lang="en-US" dirty="0"/>
              <a:t>radio, television, cable, and phone lines but  extended to the Internet in 2005.</a:t>
            </a:r>
          </a:p>
          <a:p>
            <a:endParaRPr lang="en-US" dirty="0"/>
          </a:p>
          <a:p>
            <a:r>
              <a:rPr lang="en-US" dirty="0"/>
              <a:t> Under President Obama, the Internet was briefly designated as a “utility” under Title II (like electricity, water, and landline).</a:t>
            </a:r>
          </a:p>
          <a:p>
            <a:pPr lvl="1"/>
            <a:r>
              <a:rPr lang="en-US" dirty="0"/>
              <a:t>ISPs had to deliver data to customers equally [“</a:t>
            </a:r>
            <a:r>
              <a:rPr lang="en-US" u="sng" dirty="0"/>
              <a:t>Net Neutrality”] </a:t>
            </a:r>
            <a:r>
              <a:rPr lang="en-US" dirty="0"/>
              <a:t>(even content from competing companies) and could not discriminate against certain content by delivering it at a lower speed or charging more for it.</a:t>
            </a:r>
          </a:p>
          <a:p>
            <a:pPr marL="448056" lvl="1" indent="0">
              <a:buNone/>
            </a:pPr>
            <a:endParaRPr lang="en-US" sz="1300" dirty="0"/>
          </a:p>
          <a:p>
            <a:pPr marL="448056" lvl="1" indent="0">
              <a:buNone/>
            </a:pPr>
            <a:r>
              <a:rPr lang="en-US" sz="1300" dirty="0"/>
              <a:t>Image: en.wikipedia.org </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8500" y="-5751"/>
            <a:ext cx="2095500" cy="165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042667"/>
      </p:ext>
    </p:extLst>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7ABFCD-48AA-4BA3-92B3-ED70DA7B2B2A}"/>
</file>

<file path=customXml/itemProps2.xml><?xml version="1.0" encoding="utf-8"?>
<ds:datastoreItem xmlns:ds="http://schemas.openxmlformats.org/officeDocument/2006/customXml" ds:itemID="{5E22AC05-2C06-471A-84B8-45343C1D8151}"/>
</file>

<file path=docProps/app.xml><?xml version="1.0" encoding="utf-8"?>
<Properties xmlns="http://schemas.openxmlformats.org/officeDocument/2006/extended-properties" xmlns:vt="http://schemas.openxmlformats.org/officeDocument/2006/docPropsVTypes">
  <Template>Technic</Template>
  <TotalTime>4118</TotalTime>
  <Words>2202</Words>
  <Application>Microsoft Office PowerPoint</Application>
  <PresentationFormat>On-screen Show (4:3)</PresentationFormat>
  <Paragraphs>262</Paragraphs>
  <Slides>40</Slides>
  <Notes>4</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Technic</vt:lpstr>
      <vt:lpstr>Speech on the Internet, Indecency and Obscenity </vt:lpstr>
      <vt:lpstr>The Federal Communications Commission  (FCC)  </vt:lpstr>
      <vt:lpstr>Responsibilities  </vt:lpstr>
      <vt:lpstr>Responsibilities </vt:lpstr>
      <vt:lpstr>FCC: Indecent  Content  &amp; Profanity </vt:lpstr>
      <vt:lpstr>FCC v. Pacifica Foundation                 </vt:lpstr>
      <vt:lpstr>FCC v. Pacifica Foundation                 </vt:lpstr>
      <vt:lpstr>Court Ruling….  </vt:lpstr>
      <vt:lpstr>  FCC and the Internet   </vt:lpstr>
      <vt:lpstr> FCC and the Internet </vt:lpstr>
      <vt:lpstr>FCC and the Internet </vt:lpstr>
      <vt:lpstr>Stratton Oakmont, Inc. v. Prodigy Services Co. (1995) </vt:lpstr>
      <vt:lpstr>Stratton Oakmont, Inc. v. Prodigy Services Co. (1995) </vt:lpstr>
      <vt:lpstr>Stratton Oakmont, Inc. v. Prodigy Services Co. (1995) </vt:lpstr>
      <vt:lpstr>Stratton Oakmont, Inc. v. Prodigy Services Co. (1995) </vt:lpstr>
      <vt:lpstr>Stratton Oakmont, Inc. v. Prodigy Services Co. (1995)</vt:lpstr>
      <vt:lpstr>Stratton Oakmont, Inc. v. Prodigy Services Co. (1995)</vt:lpstr>
      <vt:lpstr>  Section 230 of the 1996  Communication Decency Act (CDA)   </vt:lpstr>
      <vt:lpstr>Section 230 of the 1996 Communication Decency Act (CDA)</vt:lpstr>
      <vt:lpstr>Tripartite Immunity test </vt:lpstr>
      <vt:lpstr>Tripartite Immunity test </vt:lpstr>
      <vt:lpstr>Reno v. ACLU (1997) </vt:lpstr>
      <vt:lpstr>Reno v. ACLU (1997)</vt:lpstr>
      <vt:lpstr>Reno v. ACLU (1997)</vt:lpstr>
      <vt:lpstr>SCOTUS Argument</vt:lpstr>
      <vt:lpstr>SCOTUS Argument</vt:lpstr>
      <vt:lpstr>Ashcroft v. ACLU (2002) </vt:lpstr>
      <vt:lpstr>Ashcroft v. ACLU (2002) </vt:lpstr>
      <vt:lpstr>Ashcroft v. ACLU (2002) </vt:lpstr>
      <vt:lpstr>Court ruling </vt:lpstr>
      <vt:lpstr>Court ruling …Porn wins  </vt:lpstr>
      <vt:lpstr>  Packingham v. North Carolina (2017)   </vt:lpstr>
      <vt:lpstr> Packingham v. North Carolina (2017) </vt:lpstr>
      <vt:lpstr>Packingham v. North Carolina (2017) </vt:lpstr>
      <vt:lpstr> Packingham v. North Carolina (2017) </vt:lpstr>
      <vt:lpstr>Knight FA Institute v. Donald J. Trump (2019) </vt:lpstr>
      <vt:lpstr> Knight FA Institute v. Donald J. Trump (2019) </vt:lpstr>
      <vt:lpstr> Knight FA Institute v. Donald J. Trump (2019) </vt:lpstr>
      <vt:lpstr> Knight FA Institute v. Donald J. Trump (2019) </vt:lpstr>
      <vt:lpstr>Required Readings: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law is made and Judicial Review</dc:title>
  <dc:creator>HP</dc:creator>
  <cp:lastModifiedBy>HP</cp:lastModifiedBy>
  <cp:revision>53</cp:revision>
  <dcterms:created xsi:type="dcterms:W3CDTF">2021-01-12T21:35:14Z</dcterms:created>
  <dcterms:modified xsi:type="dcterms:W3CDTF">2023-02-04T23:08:24Z</dcterms:modified>
</cp:coreProperties>
</file>