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438" r:id="rId1"/>
  </p:sldMasterIdLst>
  <p:notesMasterIdLst>
    <p:notesMasterId r:id="rId27"/>
  </p:notesMasterIdLst>
  <p:sldIdLst>
    <p:sldId id="256" r:id="rId2"/>
    <p:sldId id="257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8" r:id="rId20"/>
    <p:sldId id="279" r:id="rId21"/>
    <p:sldId id="280" r:id="rId22"/>
    <p:sldId id="281" r:id="rId23"/>
    <p:sldId id="282" r:id="rId24"/>
    <p:sldId id="283" r:id="rId25"/>
    <p:sldId id="284" r:id="rId26"/>
  </p:sldIdLst>
  <p:sldSz cx="9144000" cy="6858000" type="screen4x3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>
          <p15:clr>
            <a:srgbClr val="A4A3A4"/>
          </p15:clr>
        </p15:guide>
        <p15:guide id="2" pos="230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C0C0C0"/>
    <a:srgbClr val="5F5F5F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89" autoAdjust="0"/>
    <p:restoredTop sz="94580" autoAdjust="0"/>
  </p:normalViewPr>
  <p:slideViewPr>
    <p:cSldViewPr>
      <p:cViewPr varScale="1">
        <p:scale>
          <a:sx n="64" d="100"/>
          <a:sy n="64" d="100"/>
        </p:scale>
        <p:origin x="1354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990"/>
    </p:cViewPr>
  </p:sorterViewPr>
  <p:notesViewPr>
    <p:cSldViewPr>
      <p:cViewPr varScale="1">
        <p:scale>
          <a:sx n="61" d="100"/>
          <a:sy n="61" d="100"/>
        </p:scale>
        <p:origin x="-1698" y="-54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Verdan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Verdan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57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921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Verdan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0DE59589-BFC7-46C4-A619-36E037EC7D1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E705046-A1CF-40AD-AB63-3A6842EF285A}" type="slidenum">
              <a:rPr lang="en-US" altLang="en-US" smtClean="0">
                <a:latin typeface="Verdana" panose="020B060403050404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altLang="en-US" smtClean="0">
              <a:latin typeface="Verdan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5E9DE01-67B1-47EF-A11A-376CF8E79F7A}" type="slidenum">
              <a:rPr lang="en-US" altLang="en-US" smtClean="0">
                <a:latin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 altLang="en-US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55424D6-4474-4CBF-9E10-6DA6B9F782B6}" type="slidenum">
              <a:rPr lang="en-US" altLang="en-US" smtClean="0">
                <a:latin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 altLang="en-US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C725388-85E3-4476-91BC-C68DCDE798B8}" type="slidenum">
              <a:rPr lang="en-US" altLang="en-US" smtClean="0">
                <a:latin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 altLang="en-US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C663EF7-AAE0-415C-B862-76C334A0D30A}" type="slidenum">
              <a:rPr lang="en-US" altLang="en-US" smtClean="0">
                <a:latin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 altLang="en-US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DDC4039-9BD4-49AA-BE4D-E1607116C386}" type="slidenum">
              <a:rPr lang="en-US" altLang="en-US" smtClean="0">
                <a:latin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 altLang="en-US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4076FE3-9C68-430E-B4E2-ED3BDE01DA87}" type="slidenum">
              <a:rPr lang="en-US" altLang="en-US" smtClean="0">
                <a:latin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 altLang="en-US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48C6800-8FD5-4DCC-8FD1-799475B66C32}" type="slidenum">
              <a:rPr lang="en-US" altLang="en-US" smtClean="0">
                <a:latin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US" altLang="en-US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A581049-DAC5-4B9F-B7B9-88597156CF42}" type="slidenum">
              <a:rPr lang="en-US" altLang="en-US" smtClean="0">
                <a:latin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 altLang="en-US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30AD19C-59CA-482F-8BD0-4F064BBBFFDF}" type="slidenum">
              <a:rPr lang="en-US" altLang="en-US" smtClean="0">
                <a:latin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US" altLang="en-US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10A4FC8-BD91-44BB-BF67-408BE9E95B90}" type="slidenum">
              <a:rPr lang="en-US" altLang="en-US" smtClean="0">
                <a:latin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US" altLang="en-US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42980A4-B8DF-4B89-B820-49E1B746D4C0}" type="slidenum">
              <a:rPr lang="en-US" altLang="en-US" smtClean="0">
                <a:latin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altLang="en-US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6CF40F6-F756-4A26-A223-9A7EAFC0BF0D}" type="slidenum">
              <a:rPr lang="en-US" altLang="en-US" smtClean="0">
                <a:latin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en-US" altLang="en-US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DA2EF22-3070-4C9A-A1A1-1AC517A0FEF4}" type="slidenum">
              <a:rPr lang="en-US" altLang="en-US" smtClean="0">
                <a:latin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en-US" altLang="en-US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C149560-B9CE-4EDE-819B-D1BAD58C8615}" type="slidenum">
              <a:rPr lang="en-US" altLang="en-US" smtClean="0">
                <a:latin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altLang="en-US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21210F5-7ED2-4A42-AE25-974E521B8285}" type="slidenum">
              <a:rPr lang="en-US" altLang="en-US" smtClean="0">
                <a:latin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altLang="en-US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51A84B8-F3BE-4627-B418-57AA0A261DDC}" type="slidenum">
              <a:rPr lang="en-US" altLang="en-US" smtClean="0">
                <a:latin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altLang="en-US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F316765-7CB1-445C-9D1A-F1F85DD95F42}" type="slidenum">
              <a:rPr lang="en-US" altLang="en-US" smtClean="0">
                <a:latin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altLang="en-US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4E28986-2570-42FD-ABA5-AA91F413FB22}" type="slidenum">
              <a:rPr lang="en-US" altLang="en-US" smtClean="0">
                <a:latin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altLang="en-US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F1DAA2A-DEB4-47A2-837D-6984EAFE5B53}" type="slidenum">
              <a:rPr lang="en-US" altLang="en-US" smtClean="0">
                <a:latin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altLang="en-US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6CEDF68-9548-40DC-B339-483EEDAD3621}" type="slidenum">
              <a:rPr lang="en-US" altLang="en-US" smtClean="0">
                <a:latin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altLang="en-US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0" y="-7938"/>
            <a:ext cx="9144000" cy="6865938"/>
            <a:chOff x="0" y="-8467"/>
            <a:chExt cx="12192000" cy="6866467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9370484" y="-528"/>
              <a:ext cx="1219200" cy="6858528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 flipH="1">
              <a:off x="7425267" y="3681168"/>
              <a:ext cx="4764617" cy="3176832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Rectangle 23"/>
            <p:cNvSpPr/>
            <p:nvPr/>
          </p:nvSpPr>
          <p:spPr>
            <a:xfrm>
              <a:off x="9182100" y="-8467"/>
              <a:ext cx="3007784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25"/>
            <p:cNvSpPr/>
            <p:nvPr/>
          </p:nvSpPr>
          <p:spPr>
            <a:xfrm>
              <a:off x="9603317" y="-8467"/>
              <a:ext cx="2588683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Isosceles Triangle 8"/>
            <p:cNvSpPr/>
            <p:nvPr/>
          </p:nvSpPr>
          <p:spPr>
            <a:xfrm>
              <a:off x="8932333" y="3047706"/>
              <a:ext cx="3259667" cy="3810294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27"/>
            <p:cNvSpPr/>
            <p:nvPr/>
          </p:nvSpPr>
          <p:spPr>
            <a:xfrm>
              <a:off x="9334500" y="-8467"/>
              <a:ext cx="2855384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28"/>
            <p:cNvSpPr/>
            <p:nvPr/>
          </p:nvSpPr>
          <p:spPr>
            <a:xfrm>
              <a:off x="10898717" y="-8467"/>
              <a:ext cx="1289049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Rectangle 29"/>
            <p:cNvSpPr/>
            <p:nvPr/>
          </p:nvSpPr>
          <p:spPr>
            <a:xfrm>
              <a:off x="10938933" y="-8467"/>
              <a:ext cx="1248833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Isosceles Triangle 12"/>
            <p:cNvSpPr/>
            <p:nvPr/>
          </p:nvSpPr>
          <p:spPr>
            <a:xfrm>
              <a:off x="10371667" y="3589086"/>
              <a:ext cx="1818217" cy="326891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Isosceles Triangle 13"/>
            <p:cNvSpPr/>
            <p:nvPr/>
          </p:nvSpPr>
          <p:spPr>
            <a:xfrm rot="10800000">
              <a:off x="0" y="-528"/>
              <a:ext cx="842433" cy="5666225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2404534"/>
            <a:ext cx="5825202" cy="1646302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4050834"/>
            <a:ext cx="5825202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6775F-DC9D-4B23-9502-34A89C996242}" type="datetimeFigureOut">
              <a:rPr lang="en-US"/>
              <a:pPr>
                <a:defRPr/>
              </a:pPr>
              <a:t>1/15/2018</a:t>
            </a:fld>
            <a:endParaRPr lang="en-US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91803-26D3-4D60-8910-B10FE87EEB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5385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34036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470400"/>
            <a:ext cx="6447501" cy="1570962"/>
          </a:xfrm>
        </p:spPr>
        <p:txBody>
          <a:bodyPr anchor="ctr"/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E01B43-43DE-42F1-B5A6-D53AD3A70BB5}" type="datetimeFigureOut">
              <a:rPr lang="en-US"/>
              <a:pPr>
                <a:defRPr/>
              </a:pPr>
              <a:t>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78489-471F-43E9-AB2F-C6EDE819C2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926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7"/>
          <p:cNvSpPr txBox="1">
            <a:spLocks noChangeArrowheads="1"/>
          </p:cNvSpPr>
          <p:nvPr/>
        </p:nvSpPr>
        <p:spPr bwMode="auto">
          <a:xfrm>
            <a:off x="4064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/>
            <a:r>
              <a:rPr lang="en-US" altLang="en-US" sz="6000">
                <a:solidFill>
                  <a:srgbClr val="F1947A"/>
                </a:solidFill>
                <a:latin typeface="Arial" panose="020B0604020202020204" pitchFamily="34" charset="0"/>
              </a:rPr>
              <a:t>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669088" y="2886075"/>
            <a:ext cx="457200" cy="585788"/>
          </a:xfrm>
          <a:prstGeom prst="rect">
            <a:avLst/>
          </a:prstGeom>
        </p:spPr>
        <p:txBody>
          <a:bodyPr lIns="68580" tIns="34290" rIns="68580" bIns="3429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sz="1350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3632200"/>
            <a:ext cx="5418393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470400"/>
            <a:ext cx="6447501" cy="1570962"/>
          </a:xfrm>
        </p:spPr>
        <p:txBody>
          <a:bodyPr anchor="ctr"/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F09C7B-D689-4390-98FD-F9C3F48B218D}" type="datetimeFigureOut">
              <a:rPr lang="en-US"/>
              <a:pPr>
                <a:defRPr/>
              </a:pPr>
              <a:t>1/15/2018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D5DE7-092A-42AC-8830-89AF308D1F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3686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931988"/>
            <a:ext cx="6447501" cy="2595460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/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19A09B-9967-4471-A663-826ABE2DF3BF}" type="datetimeFigureOut">
              <a:rPr lang="en-US"/>
              <a:pPr>
                <a:defRPr/>
              </a:pPr>
              <a:t>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1E1FFD-76C3-4507-A324-4A6979DF4C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187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7"/>
          <p:cNvSpPr txBox="1">
            <a:spLocks noChangeArrowheads="1"/>
          </p:cNvSpPr>
          <p:nvPr/>
        </p:nvSpPr>
        <p:spPr bwMode="auto">
          <a:xfrm>
            <a:off x="4064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/>
            <a:r>
              <a:rPr lang="en-US" altLang="en-US" sz="6000">
                <a:solidFill>
                  <a:srgbClr val="F1947A"/>
                </a:solidFill>
                <a:latin typeface="Arial" panose="020B0604020202020204" pitchFamily="34" charset="0"/>
              </a:rPr>
              <a:t>“</a:t>
            </a:r>
          </a:p>
        </p:txBody>
      </p:sp>
      <p:sp>
        <p:nvSpPr>
          <p:cNvPr id="6" name="TextBox 18"/>
          <p:cNvSpPr txBox="1">
            <a:spLocks noChangeArrowheads="1"/>
          </p:cNvSpPr>
          <p:nvPr/>
        </p:nvSpPr>
        <p:spPr bwMode="auto">
          <a:xfrm>
            <a:off x="6669088" y="28860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/>
            <a:r>
              <a:rPr lang="en-US" altLang="en-US" sz="6000">
                <a:solidFill>
                  <a:srgbClr val="F1947A"/>
                </a:solidFill>
                <a:latin typeface="Arial" panose="020B0604020202020204" pitchFamily="34" charset="0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/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FAB9B7-DE42-41A9-AEC8-0C9EF5FA706C}" type="datetimeFigureOut">
              <a:rPr lang="en-US"/>
              <a:pPr>
                <a:defRPr/>
              </a:pPr>
              <a:t>1/15/2018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3B4BC-D2FF-4A40-81ED-357B7200BA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0158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609600"/>
            <a:ext cx="6441152" cy="30226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/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8536AE-4484-47C9-9570-E88CD061464D}" type="datetimeFigureOut">
              <a:rPr lang="en-US"/>
              <a:pPr>
                <a:defRPr/>
              </a:pPr>
              <a:t>1/15/2018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FA1CF0-64F5-42B3-9483-C265A543EF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1492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E0E23F-09A9-4A8B-9BCB-22BF64F66260}" type="datetimeFigureOut">
              <a:rPr lang="en-US"/>
              <a:pPr>
                <a:defRPr/>
              </a:pPr>
              <a:t>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41404-6546-400D-8425-FE8586C9EA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8110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609600"/>
            <a:ext cx="978557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609600"/>
            <a:ext cx="5295113" cy="525145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20CB4-EFE2-49C1-A733-32F11550472E}" type="datetimeFigureOut">
              <a:rPr lang="en-US"/>
              <a:pPr>
                <a:defRPr/>
              </a:pPr>
              <a:t>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816C28-F8E0-4EC6-A717-1B49935416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903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CF29D9-392D-4177-B83D-8EC57EB35F46}" type="datetimeFigureOut">
              <a:rPr lang="en-US"/>
              <a:pPr>
                <a:defRPr/>
              </a:pPr>
              <a:t>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CA6C16-7F23-4D75-B2A7-B4E0343ADB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1805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700868"/>
            <a:ext cx="6447501" cy="1826581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8604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ABEA05-06DB-4EEE-B955-B8401B115C60}" type="datetimeFigureOut">
              <a:rPr lang="en-US"/>
              <a:pPr>
                <a:defRPr/>
              </a:pPr>
              <a:t>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E056C8-F726-4B3F-BCED-18D3C04601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322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2160589"/>
            <a:ext cx="3138026" cy="388077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2160590"/>
            <a:ext cx="3138026" cy="388077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0E8905-08E9-4B6F-9A66-30606FC1A62B}" type="datetimeFigureOut">
              <a:rPr lang="en-US"/>
              <a:pPr>
                <a:defRPr/>
              </a:pPr>
              <a:t>1/15/2018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AB2F0-F9FD-483F-9241-5FAE97CA68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7185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2160983"/>
            <a:ext cx="3139217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737246"/>
            <a:ext cx="3139217" cy="330411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2160983"/>
            <a:ext cx="3139214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737246"/>
            <a:ext cx="3139213" cy="330411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9FD1CF-9AC0-49CF-A13D-2F74362FDF88}" type="datetimeFigureOut">
              <a:rPr lang="en-US"/>
              <a:pPr>
                <a:defRPr/>
              </a:pPr>
              <a:t>1/15/2018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4CC9BF-6C65-4CE8-ADB8-549D39CFF8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0186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C89AD3-7947-4DC2-9283-0B37FDACE185}" type="datetimeFigureOut">
              <a:rPr lang="en-US"/>
              <a:pPr>
                <a:defRPr/>
              </a:pPr>
              <a:t>1/15/2018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D3B85-949F-406E-A6D9-6522E03DCD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11137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4AD6B3-2E68-4510-B30A-0CAAF3F6EEF1}" type="datetimeFigureOut">
              <a:rPr lang="en-US"/>
              <a:pPr>
                <a:defRPr/>
              </a:pPr>
              <a:t>1/15/2018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4B260-ECF9-43C9-A8CF-9D6C5F4286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5172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98604"/>
            <a:ext cx="2890896" cy="1278466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514925"/>
            <a:ext cx="3385156" cy="552643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777069"/>
            <a:ext cx="2890896" cy="2584449"/>
          </a:xfrm>
        </p:spPr>
        <p:txBody>
          <a:bodyPr/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3D638-99DA-489C-ABCC-630101908101}" type="datetimeFigureOut">
              <a:rPr lang="en-US"/>
              <a:pPr>
                <a:defRPr/>
              </a:pPr>
              <a:t>1/15/2018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A34399-0575-4F33-8716-5456185AF8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158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800600"/>
            <a:ext cx="6447500" cy="566738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609600"/>
            <a:ext cx="6447501" cy="3845718"/>
          </a:xfrm>
        </p:spPr>
        <p:txBody>
          <a:bodyPr anchor="t"/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5367338"/>
            <a:ext cx="6447500" cy="674024"/>
          </a:xfrm>
        </p:spPr>
        <p:txBody>
          <a:bodyPr/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72A2B-619A-4937-ACAB-C36C528FB914}" type="datetimeFigureOut">
              <a:rPr lang="en-US"/>
              <a:pPr>
                <a:defRPr/>
              </a:pPr>
              <a:t>1/15/2018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28170-A4BA-4BF6-90A4-B1A896147A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54487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6"/>
          <p:cNvGrpSpPr>
            <a:grpSpLocks/>
          </p:cNvGrpSpPr>
          <p:nvPr/>
        </p:nvGrpSpPr>
        <p:grpSpPr bwMode="auto">
          <a:xfrm>
            <a:off x="0" y="-7938"/>
            <a:ext cx="9144000" cy="6865938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0484" y="-528"/>
              <a:ext cx="1219200" cy="6858528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168"/>
              <a:ext cx="4764617" cy="3176832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2100" y="-8467"/>
              <a:ext cx="3007784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317" y="-8467"/>
              <a:ext cx="2588683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7706"/>
              <a:ext cx="3259667" cy="3810294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5384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17" y="-8467"/>
              <a:ext cx="1289049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33" y="-8467"/>
              <a:ext cx="1248833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7" y="3589086"/>
              <a:ext cx="1818217" cy="326891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2981"/>
              <a:ext cx="448733" cy="2845019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508000" y="609600"/>
            <a:ext cx="6446838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2160588"/>
            <a:ext cx="6446838" cy="38814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6042025"/>
            <a:ext cx="6842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675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78DB4F0-BBAA-4AEC-896E-D56BFA6CE762}" type="datetimeFigureOut">
              <a:rPr lang="en-US"/>
              <a:pPr>
                <a:defRPr/>
              </a:pPr>
              <a:t>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0" y="6042025"/>
            <a:ext cx="47228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675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3663" y="6042025"/>
            <a:ext cx="5111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675" dirty="0">
                <a:solidFill>
                  <a:schemeClr val="accent1"/>
                </a:solidFill>
                <a:latin typeface="+mn-lt"/>
              </a:defRPr>
            </a:lvl1pPr>
          </a:lstStyle>
          <a:p>
            <a:pPr>
              <a:defRPr/>
            </a:pPr>
            <a:fld id="{67F2C20A-FE33-48C6-85FC-CE49BB0928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73" r:id="rId1"/>
    <p:sldLayoutId id="2147485460" r:id="rId2"/>
    <p:sldLayoutId id="2147485461" r:id="rId3"/>
    <p:sldLayoutId id="2147485462" r:id="rId4"/>
    <p:sldLayoutId id="2147485463" r:id="rId5"/>
    <p:sldLayoutId id="2147485464" r:id="rId6"/>
    <p:sldLayoutId id="2147485465" r:id="rId7"/>
    <p:sldLayoutId id="2147485466" r:id="rId8"/>
    <p:sldLayoutId id="2147485467" r:id="rId9"/>
    <p:sldLayoutId id="2147485468" r:id="rId10"/>
    <p:sldLayoutId id="2147485474" r:id="rId11"/>
    <p:sldLayoutId id="2147485469" r:id="rId12"/>
    <p:sldLayoutId id="2147485475" r:id="rId13"/>
    <p:sldLayoutId id="2147485470" r:id="rId14"/>
    <p:sldLayoutId id="2147485471" r:id="rId15"/>
    <p:sldLayoutId id="2147485472" r:id="rId16"/>
  </p:sldLayoutIdLst>
  <p:txStyles>
    <p:titleStyle>
      <a:lvl1pPr algn="l" defTabSz="342900" rtl="0" fontAlgn="base">
        <a:spcBef>
          <a:spcPct val="0"/>
        </a:spcBef>
        <a:spcAft>
          <a:spcPct val="0"/>
        </a:spcAft>
        <a:defRPr sz="27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defTabSz="342900" rtl="0" fontAlgn="base">
        <a:spcBef>
          <a:spcPct val="0"/>
        </a:spcBef>
        <a:spcAft>
          <a:spcPct val="0"/>
        </a:spcAft>
        <a:defRPr sz="2700">
          <a:solidFill>
            <a:schemeClr val="accent1"/>
          </a:solidFill>
          <a:latin typeface="Trebuchet MS" panose="020B0603020202020204" pitchFamily="34" charset="0"/>
        </a:defRPr>
      </a:lvl2pPr>
      <a:lvl3pPr algn="l" defTabSz="342900" rtl="0" fontAlgn="base">
        <a:spcBef>
          <a:spcPct val="0"/>
        </a:spcBef>
        <a:spcAft>
          <a:spcPct val="0"/>
        </a:spcAft>
        <a:defRPr sz="2700">
          <a:solidFill>
            <a:schemeClr val="accent1"/>
          </a:solidFill>
          <a:latin typeface="Trebuchet MS" panose="020B0603020202020204" pitchFamily="34" charset="0"/>
        </a:defRPr>
      </a:lvl3pPr>
      <a:lvl4pPr algn="l" defTabSz="342900" rtl="0" fontAlgn="base">
        <a:spcBef>
          <a:spcPct val="0"/>
        </a:spcBef>
        <a:spcAft>
          <a:spcPct val="0"/>
        </a:spcAft>
        <a:defRPr sz="2700">
          <a:solidFill>
            <a:schemeClr val="accent1"/>
          </a:solidFill>
          <a:latin typeface="Trebuchet MS" panose="020B0603020202020204" pitchFamily="34" charset="0"/>
        </a:defRPr>
      </a:lvl4pPr>
      <a:lvl5pPr algn="l" defTabSz="342900" rtl="0" fontAlgn="base">
        <a:spcBef>
          <a:spcPct val="0"/>
        </a:spcBef>
        <a:spcAft>
          <a:spcPct val="0"/>
        </a:spcAft>
        <a:defRPr sz="2700">
          <a:solidFill>
            <a:schemeClr val="accent1"/>
          </a:solidFill>
          <a:latin typeface="Trebuchet MS" panose="020B0603020202020204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fontAlgn="base">
        <a:spcBef>
          <a:spcPts val="75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300" kern="1200">
          <a:solidFill>
            <a:srgbClr val="404040"/>
          </a:solidFill>
          <a:latin typeface="+mn-lt"/>
          <a:ea typeface="+mn-ea"/>
          <a:cs typeface="+mn-cs"/>
        </a:defRPr>
      </a:lvl1pPr>
      <a:lvl2pPr marL="557213" indent="-214313" algn="l" defTabSz="342900" rtl="0" fontAlgn="base">
        <a:spcBef>
          <a:spcPts val="75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2pPr>
      <a:lvl3pPr marL="857250" indent="-171450" algn="l" defTabSz="342900" rtl="0" fontAlgn="base">
        <a:spcBef>
          <a:spcPts val="75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000" kern="1200">
          <a:solidFill>
            <a:srgbClr val="404040"/>
          </a:solidFill>
          <a:latin typeface="+mn-lt"/>
          <a:ea typeface="+mn-ea"/>
          <a:cs typeface="+mn-cs"/>
        </a:defRPr>
      </a:lvl3pPr>
      <a:lvl4pPr marL="1200150" indent="-171450" algn="l" defTabSz="342900" rtl="0" fontAlgn="base">
        <a:spcBef>
          <a:spcPts val="75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900" kern="1200">
          <a:solidFill>
            <a:srgbClr val="404040"/>
          </a:solidFill>
          <a:latin typeface="+mn-lt"/>
          <a:ea typeface="+mn-ea"/>
          <a:cs typeface="+mn-cs"/>
        </a:defRPr>
      </a:lvl4pPr>
      <a:lvl5pPr marL="1543050" indent="-171450" algn="l" defTabSz="342900" rtl="0" fontAlgn="base">
        <a:spcBef>
          <a:spcPts val="75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900" kern="1200">
          <a:solidFill>
            <a:srgbClr val="404040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06237" y="1676400"/>
            <a:ext cx="5824538" cy="1646237"/>
          </a:xfrm>
        </p:spPr>
        <p:txBody>
          <a:bodyPr/>
          <a:lstStyle/>
          <a:p>
            <a:pPr algn="ctr"/>
            <a:r>
              <a:rPr lang="en-US" altLang="en-US" sz="4400" dirty="0" smtClean="0"/>
              <a:t>ITEC 2130 </a:t>
            </a:r>
            <a:br>
              <a:rPr lang="en-US" altLang="en-US" sz="4400" dirty="0" smtClean="0"/>
            </a:br>
            <a:r>
              <a:rPr lang="en-US" altLang="en-US" sz="4400" dirty="0" smtClean="0"/>
              <a:t>Web Technologies</a:t>
            </a:r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30300" y="4051300"/>
            <a:ext cx="5824538" cy="1096963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sz="2800" b="1" dirty="0" smtClean="0"/>
              <a:t>Chapter 2</a:t>
            </a:r>
            <a:br>
              <a:rPr lang="en-US" sz="2800" b="1" dirty="0" smtClean="0"/>
            </a:br>
            <a:r>
              <a:rPr lang="en-US" sz="2800" b="1" dirty="0" smtClean="0"/>
              <a:t>  HTML Basics</a:t>
            </a:r>
          </a:p>
        </p:txBody>
      </p:sp>
      <p:sp>
        <p:nvSpPr>
          <p:cNvPr id="7172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3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0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147F5F1F-058E-4337-8CA8-E5A7EB60AF9A}" type="slidenum">
              <a:rPr lang="en-US" altLang="en-US" sz="1100" smtClean="0">
                <a:solidFill>
                  <a:schemeClr val="tx1"/>
                </a:solidFill>
                <a:latin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</a:t>
            </a:fld>
            <a:endParaRPr lang="en-US" altLang="en-US" sz="110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544095" y="304800"/>
            <a:ext cx="7772400" cy="844550"/>
          </a:xfrm>
        </p:spPr>
        <p:txBody>
          <a:bodyPr rtlCol="0"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Phrase Elements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810795" y="1055938"/>
            <a:ext cx="7239000" cy="956845"/>
          </a:xfrm>
        </p:spPr>
        <p:txBody>
          <a:bodyPr wrap="square" numCol="1" anchor="t" anchorCtr="0" compatLnSpc="1">
            <a:prstTxWarp prst="textNoShape">
              <a:avLst/>
            </a:prstTxWarp>
            <a:normAutofit fontScale="92500"/>
          </a:bodyPr>
          <a:lstStyle/>
          <a:p>
            <a:pPr marL="82550" indent="0" algn="just">
              <a:buFont typeface="Calibri" panose="020F0502020204030204" pitchFamily="34" charset="0"/>
              <a:buNone/>
            </a:pPr>
            <a:r>
              <a:rPr lang="en-US" altLang="en-US" sz="2800" dirty="0" smtClean="0"/>
              <a:t>Indicate the context and meaning of the text</a:t>
            </a:r>
            <a:r>
              <a:rPr lang="en-US" altLang="en-US" sz="2800" dirty="0" smtClean="0">
                <a:cs typeface="Times New Roman" panose="02020603050405020304" pitchFamily="18" charset="0"/>
              </a:rPr>
              <a:t/>
            </a:r>
            <a:br>
              <a:rPr lang="en-US" altLang="en-US" sz="2800" dirty="0" smtClean="0">
                <a:cs typeface="Times New Roman" panose="02020603050405020304" pitchFamily="18" charset="0"/>
              </a:rPr>
            </a:br>
            <a:endParaRPr lang="en-US" altLang="en-US" sz="2800" dirty="0" smtClean="0">
              <a:cs typeface="Times New Roman" panose="02020603050405020304" pitchFamily="18" charset="0"/>
            </a:endParaRPr>
          </a:p>
        </p:txBody>
      </p:sp>
      <p:sp>
        <p:nvSpPr>
          <p:cNvPr id="29700" name="Slide Number Placeholder 2"/>
          <p:cNvSpPr>
            <a:spLocks noGrp="1"/>
          </p:cNvSpPr>
          <p:nvPr>
            <p:ph type="sldNum" sz="quarter" idx="12"/>
          </p:nvPr>
        </p:nvSpPr>
        <p:spPr bwMode="auto">
          <a:xfrm>
            <a:off x="508000" y="6042025"/>
            <a:ext cx="4722813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3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0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598488D7-7108-4E7E-B336-BB451694B28B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10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0353836"/>
              </p:ext>
            </p:extLst>
          </p:nvPr>
        </p:nvGraphicFramePr>
        <p:xfrm>
          <a:off x="184799" y="1871245"/>
          <a:ext cx="8923106" cy="4572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620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78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5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Element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Optima"/>
                        <a:ea typeface="Times New Roman"/>
                        <a:cs typeface="Optim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Example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Optima"/>
                        <a:ea typeface="Times New Roman"/>
                        <a:cs typeface="Optim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Usage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Optima"/>
                        <a:ea typeface="Times New Roman"/>
                        <a:cs typeface="Optima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318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&lt;b&gt;</a:t>
                      </a:r>
                      <a:endParaRPr lang="en-US" sz="3200" dirty="0">
                        <a:solidFill>
                          <a:srgbClr val="000000"/>
                        </a:solidFill>
                        <a:effectLst/>
                        <a:latin typeface="Optima"/>
                        <a:ea typeface="Times New Roman"/>
                        <a:cs typeface="Optim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bold text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Optima"/>
                        <a:ea typeface="Times New Roman"/>
                        <a:cs typeface="Optim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Text that has no extra importance but is styled in bold font by usage and convention</a:t>
                      </a:r>
                      <a:endParaRPr lang="en-US" sz="3200" dirty="0">
                        <a:solidFill>
                          <a:srgbClr val="000000"/>
                        </a:solidFill>
                        <a:effectLst/>
                        <a:latin typeface="Optima"/>
                        <a:ea typeface="Times New Roman"/>
                        <a:cs typeface="Optima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084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&lt;</a:t>
                      </a:r>
                      <a:r>
                        <a:rPr lang="en-US" sz="2000" dirty="0" err="1">
                          <a:effectLst/>
                        </a:rPr>
                        <a:t>em</a:t>
                      </a:r>
                      <a:r>
                        <a:rPr lang="en-US" sz="2000" dirty="0">
                          <a:effectLst/>
                        </a:rPr>
                        <a:t>&gt;</a:t>
                      </a:r>
                      <a:endParaRPr lang="en-US" sz="3200" dirty="0">
                        <a:solidFill>
                          <a:srgbClr val="000000"/>
                        </a:solidFill>
                        <a:effectLst/>
                        <a:latin typeface="Optima"/>
                        <a:ea typeface="Times New Roman"/>
                        <a:cs typeface="Optim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emphasized text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Optima"/>
                        <a:ea typeface="Times New Roman"/>
                        <a:cs typeface="Optim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Causes text to be emphasized in relation to other text; usually displayed in italics</a:t>
                      </a:r>
                      <a:endParaRPr lang="en-US" sz="3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084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&lt;i&gt;</a:t>
                      </a:r>
                      <a:endParaRPr lang="en-US" sz="3200">
                        <a:solidFill>
                          <a:srgbClr val="000000"/>
                        </a:solidFill>
                        <a:effectLst/>
                        <a:latin typeface="Optima"/>
                        <a:ea typeface="Times New Roman"/>
                        <a:cs typeface="Optim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italicized text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Optima"/>
                        <a:ea typeface="Times New Roman"/>
                        <a:cs typeface="Optim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Text that has no extra importance but is styled in italics by usage and convention</a:t>
                      </a:r>
                      <a:endParaRPr lang="en-US" sz="3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084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&lt;mark&gt;</a:t>
                      </a:r>
                      <a:endParaRPr lang="en-US" sz="3200" dirty="0">
                        <a:solidFill>
                          <a:srgbClr val="000000"/>
                        </a:solidFill>
                        <a:effectLst/>
                        <a:latin typeface="Optima"/>
                        <a:ea typeface="Times New Roman"/>
                        <a:cs typeface="Optim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</a:rPr>
                        <a:t>mark</a:t>
                      </a:r>
                      <a:r>
                        <a:rPr lang="en-US" sz="1400" dirty="0">
                          <a:effectLst/>
                        </a:rPr>
                        <a:t> text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Optima"/>
                        <a:ea typeface="Times New Roman"/>
                        <a:cs typeface="Optim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Text that is highlighted in order to be easily referenced (HTML5 only)</a:t>
                      </a:r>
                      <a:endParaRPr lang="en-US" sz="3200" dirty="0">
                        <a:solidFill>
                          <a:srgbClr val="000000"/>
                        </a:solidFill>
                        <a:effectLst/>
                        <a:latin typeface="Optima"/>
                        <a:ea typeface="Times New Roman"/>
                        <a:cs typeface="Optima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084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&lt;small&gt;</a:t>
                      </a:r>
                      <a:endParaRPr lang="en-US" sz="3200" dirty="0">
                        <a:solidFill>
                          <a:srgbClr val="000000"/>
                        </a:solidFill>
                        <a:effectLst/>
                        <a:latin typeface="Optima"/>
                        <a:ea typeface="Times New Roman"/>
                        <a:cs typeface="Optim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small </a:t>
                      </a:r>
                      <a:r>
                        <a:rPr lang="en-US" sz="1400" dirty="0">
                          <a:effectLst/>
                        </a:rPr>
                        <a:t>text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Optima"/>
                        <a:ea typeface="Times New Roman"/>
                        <a:cs typeface="Optim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Legal disclaimers and notices (“fine print”) displayed in small font-size</a:t>
                      </a:r>
                      <a:endParaRPr lang="en-US" sz="3200" dirty="0">
                        <a:solidFill>
                          <a:srgbClr val="000000"/>
                        </a:solidFill>
                        <a:effectLst/>
                        <a:latin typeface="Optima"/>
                        <a:ea typeface="Times New Roman"/>
                        <a:cs typeface="Optima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084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&lt;strong&gt;</a:t>
                      </a:r>
                      <a:endParaRPr lang="en-US" sz="3200">
                        <a:solidFill>
                          <a:srgbClr val="000000"/>
                        </a:solidFill>
                        <a:effectLst/>
                        <a:latin typeface="Optima"/>
                        <a:ea typeface="Times New Roman"/>
                        <a:cs typeface="Optim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strong text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Optima"/>
                        <a:ea typeface="Times New Roman"/>
                        <a:cs typeface="Optim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Strong importance; causes text to stand out from surrounding text; usually displayed in bold</a:t>
                      </a:r>
                      <a:endParaRPr lang="en-US" sz="3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084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&lt;sub&gt;</a:t>
                      </a:r>
                      <a:endParaRPr lang="en-US" sz="3200">
                        <a:solidFill>
                          <a:srgbClr val="000000"/>
                        </a:solidFill>
                        <a:effectLst/>
                        <a:latin typeface="Optima"/>
                        <a:ea typeface="Times New Roman"/>
                        <a:cs typeface="Optim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-25000" dirty="0">
                          <a:effectLst/>
                        </a:rPr>
                        <a:t>sub</a:t>
                      </a:r>
                      <a:r>
                        <a:rPr lang="en-US" sz="1400" dirty="0">
                          <a:effectLst/>
                        </a:rPr>
                        <a:t> text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Optima"/>
                        <a:ea typeface="Times New Roman"/>
                        <a:cs typeface="Optim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Displays a subscript as small text below the baseline</a:t>
                      </a:r>
                      <a:endParaRPr lang="en-US" sz="3200" dirty="0">
                        <a:solidFill>
                          <a:srgbClr val="000000"/>
                        </a:solidFill>
                        <a:effectLst/>
                        <a:latin typeface="Optima"/>
                        <a:ea typeface="Times New Roman"/>
                        <a:cs typeface="Optima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084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&lt;sup&gt;</a:t>
                      </a:r>
                      <a:endParaRPr lang="en-US" sz="3200" dirty="0">
                        <a:solidFill>
                          <a:srgbClr val="000000"/>
                        </a:solidFill>
                        <a:effectLst/>
                        <a:latin typeface="Optima"/>
                        <a:ea typeface="Times New Roman"/>
                        <a:cs typeface="Optim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30000" dirty="0">
                          <a:effectLst/>
                        </a:rPr>
                        <a:t>sup</a:t>
                      </a:r>
                      <a:r>
                        <a:rPr lang="en-US" sz="1400" dirty="0">
                          <a:effectLst/>
                        </a:rPr>
                        <a:t> text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Optima"/>
                        <a:ea typeface="Times New Roman"/>
                        <a:cs typeface="Optim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Displays a superscript as small text above the baseline</a:t>
                      </a:r>
                      <a:endParaRPr lang="en-US" sz="3200" dirty="0">
                        <a:solidFill>
                          <a:srgbClr val="000000"/>
                        </a:solidFill>
                        <a:effectLst/>
                        <a:latin typeface="Optima"/>
                        <a:ea typeface="Times New Roman"/>
                        <a:cs typeface="Optima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481263" y="630655"/>
            <a:ext cx="7086600" cy="1398588"/>
          </a:xfrm>
        </p:spPr>
        <p:txBody>
          <a:bodyPr rtlCol="0"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Proper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Nesting</a:t>
            </a:r>
          </a:p>
        </p:txBody>
      </p:sp>
      <p:sp>
        <p:nvSpPr>
          <p:cNvPr id="39939" name="Content Placeholder 2"/>
          <p:cNvSpPr>
            <a:spLocks noGrp="1"/>
          </p:cNvSpPr>
          <p:nvPr>
            <p:ph idx="1"/>
          </p:nvPr>
        </p:nvSpPr>
        <p:spPr>
          <a:xfrm>
            <a:off x="457200" y="2065338"/>
            <a:ext cx="8077200" cy="4572000"/>
          </a:xfrm>
        </p:spPr>
        <p:txBody>
          <a:bodyPr/>
          <a:lstStyle/>
          <a:p>
            <a:pPr marL="63500" indent="0" fontAlgn="auto">
              <a:spcAft>
                <a:spcPts val="0"/>
              </a:spcAft>
              <a:buFont typeface="Wingdings 2" panose="05020102010507070707" pitchFamily="18" charset="2"/>
              <a:buNone/>
              <a:defRPr/>
            </a:pPr>
            <a:r>
              <a:rPr lang="en-US" altLang="en-US" sz="135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CODE:</a:t>
            </a:r>
          </a:p>
          <a:p>
            <a:pPr marL="63500" indent="0" fontAlgn="auto">
              <a:spcAft>
                <a:spcPts val="0"/>
              </a:spcAft>
              <a:buFont typeface="Wingdings 2" panose="05020102010507070707" pitchFamily="18" charset="2"/>
              <a:buNone/>
              <a:defRPr/>
            </a:pPr>
            <a:r>
              <a:rPr lang="en-US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&lt;p&gt;&lt;i&gt;Call for a free quote for your web development needs: &lt;strong&gt;888.555.5555 &lt;/strong&gt;&lt;/i&gt;&lt;/p&gt;</a:t>
            </a:r>
          </a:p>
          <a:p>
            <a:pPr marL="63500" indent="0" fontAlgn="auto">
              <a:spcAft>
                <a:spcPts val="0"/>
              </a:spcAft>
              <a:buFont typeface="Wingdings 2" panose="05020102010507070707" pitchFamily="18" charset="2"/>
              <a:buNone/>
              <a:defRPr/>
            </a:pPr>
            <a:endParaRPr lang="en-US" altLang="en-US" sz="135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3500" indent="0" fontAlgn="auto">
              <a:spcAft>
                <a:spcPts val="0"/>
              </a:spcAft>
              <a:buFont typeface="Wingdings 2" panose="05020102010507070707" pitchFamily="18" charset="2"/>
              <a:buNone/>
              <a:defRPr/>
            </a:pPr>
            <a:r>
              <a:rPr lang="en-US" altLang="en-US" sz="135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BROWSER DISPLAY:</a:t>
            </a:r>
            <a:br>
              <a:rPr lang="en-US" altLang="en-US" sz="135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en-US" altLang="en-US" sz="135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3500" indent="0" fontAlgn="auto">
              <a:spcAft>
                <a:spcPts val="0"/>
              </a:spcAft>
              <a:buFont typeface="Wingdings 2" panose="05020102010507070707" pitchFamily="18" charset="2"/>
              <a:buNone/>
              <a:defRPr/>
            </a:pPr>
            <a:r>
              <a:rPr lang="en-US" altLang="en-US" sz="1350" i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Call for a free quote for your web development needs: </a:t>
            </a:r>
            <a:r>
              <a:rPr lang="en-US" altLang="en-US" sz="1350" b="1" i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888.555.5555</a:t>
            </a:r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8153400" y="6421438"/>
            <a:ext cx="7620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3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0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293F55E8-8F1F-4A72-B4ED-EF049FAE964A}" type="slidenum">
              <a:rPr lang="en-US" altLang="en-US" sz="1200" smtClean="0">
                <a:solidFill>
                  <a:schemeClr val="tx1"/>
                </a:solidFill>
                <a:latin typeface="Times New Roman" panose="02020603050405020304" pitchFamily="18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11</a:t>
            </a:fld>
            <a:endParaRPr lang="en-US" altLang="en-US" sz="120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23862" y="685800"/>
            <a:ext cx="7381875" cy="566737"/>
          </a:xfrm>
        </p:spPr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HTML Lists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914400" y="2039938"/>
            <a:ext cx="6400800" cy="4419600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sz="3600" dirty="0" smtClean="0"/>
              <a:t>Unordered List</a:t>
            </a:r>
          </a:p>
          <a:p>
            <a:r>
              <a:rPr lang="en-US" altLang="en-US" sz="3600" dirty="0" smtClean="0"/>
              <a:t>Ordered List</a:t>
            </a:r>
          </a:p>
          <a:p>
            <a:r>
              <a:rPr lang="en-US" altLang="en-US" sz="3600" dirty="0" smtClean="0"/>
              <a:t>Description List</a:t>
            </a:r>
            <a:r>
              <a:rPr lang="en-US" altLang="en-US" sz="4000" dirty="0" smtClean="0"/>
              <a:t/>
            </a:r>
            <a:br>
              <a:rPr lang="en-US" altLang="en-US" sz="4000" dirty="0" smtClean="0"/>
            </a:br>
            <a:r>
              <a:rPr lang="en-US" altLang="en-US" sz="2400" i="1" dirty="0" smtClean="0"/>
              <a:t>formerly called a definition list</a:t>
            </a:r>
          </a:p>
          <a:p>
            <a:endParaRPr lang="en-US" altLang="en-US" sz="3600" dirty="0" smtClean="0"/>
          </a:p>
        </p:txBody>
      </p:sp>
      <p:sp>
        <p:nvSpPr>
          <p:cNvPr id="32772" name="Slide Number Placeholder 1"/>
          <p:cNvSpPr>
            <a:spLocks noGrp="1"/>
          </p:cNvSpPr>
          <p:nvPr>
            <p:ph type="sldNum" sz="quarter" idx="12"/>
          </p:nvPr>
        </p:nvSpPr>
        <p:spPr bwMode="auto">
          <a:xfrm>
            <a:off x="508000" y="6042025"/>
            <a:ext cx="4722813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3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0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D89792E6-286D-4C86-91D9-53AB647915B2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12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Unordered List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822325" y="1828800"/>
            <a:ext cx="8115300" cy="5257800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sz="3200" smtClean="0"/>
              <a:t>Displays a bullet, or list marker, </a:t>
            </a:r>
            <a:br>
              <a:rPr lang="en-US" altLang="en-US" sz="3200" smtClean="0"/>
            </a:br>
            <a:r>
              <a:rPr lang="en-US" altLang="en-US" sz="3200" smtClean="0"/>
              <a:t>before each entry in the list. </a:t>
            </a:r>
            <a:br>
              <a:rPr lang="en-US" altLang="en-US" sz="3200" smtClean="0"/>
            </a:br>
            <a:endParaRPr lang="en-US" altLang="en-US" sz="3200" smtClean="0"/>
          </a:p>
          <a:p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&lt;ul&gt;</a:t>
            </a:r>
            <a:r>
              <a:rPr lang="en-US" altLang="en-US" sz="2400" smtClean="0"/>
              <a:t/>
            </a:r>
            <a:br>
              <a:rPr lang="en-US" altLang="en-US" sz="2400" smtClean="0"/>
            </a:br>
            <a:r>
              <a:rPr lang="en-US" altLang="en-US" sz="2800" smtClean="0"/>
              <a:t>Contains the unordered list</a:t>
            </a:r>
          </a:p>
          <a:p>
            <a:pPr marL="469900" lvl="1" indent="0">
              <a:buFont typeface="Wingdings 3" panose="05040102010807070707" pitchFamily="18" charset="2"/>
              <a:buNone/>
            </a:pPr>
            <a:endParaRPr lang="en-US" altLang="en-US" sz="2800" smtClean="0"/>
          </a:p>
          <a:p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&lt;li&gt;</a:t>
            </a:r>
            <a:r>
              <a:rPr lang="en-US" altLang="en-US" sz="2400" smtClean="0"/>
              <a:t/>
            </a:r>
            <a:br>
              <a:rPr lang="en-US" altLang="en-US" sz="2400" smtClean="0"/>
            </a:br>
            <a:r>
              <a:rPr lang="en-US" altLang="en-US" sz="2800" smtClean="0"/>
              <a:t>Contains an item in the list</a:t>
            </a:r>
          </a:p>
        </p:txBody>
      </p:sp>
      <p:sp>
        <p:nvSpPr>
          <p:cNvPr id="34820" name="Slide Number Placeholder 1"/>
          <p:cNvSpPr>
            <a:spLocks noGrp="1"/>
          </p:cNvSpPr>
          <p:nvPr>
            <p:ph type="sldNum" sz="quarter" idx="12"/>
          </p:nvPr>
        </p:nvSpPr>
        <p:spPr bwMode="auto">
          <a:xfrm>
            <a:off x="508000" y="6042025"/>
            <a:ext cx="4722813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3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0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1210161E-B172-4F7A-88C7-F39B49BADE9A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13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Unordered List Example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800" b="1" smtClean="0">
                <a:latin typeface="Times New Roman" panose="02020603050405020304" pitchFamily="18" charset="0"/>
              </a:rPr>
              <a:t>&lt;ul&gt;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800" b="1" smtClean="0">
                <a:latin typeface="Times New Roman" panose="02020603050405020304" pitchFamily="18" charset="0"/>
              </a:rPr>
              <a:t>   &lt;li&gt;TCP&lt;/li&gt;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800" b="1" smtClean="0">
                <a:latin typeface="Times New Roman" panose="02020603050405020304" pitchFamily="18" charset="0"/>
              </a:rPr>
              <a:t>   &lt;li&gt;IP&lt;/li&gt;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800" b="1" smtClean="0">
                <a:latin typeface="Times New Roman" panose="02020603050405020304" pitchFamily="18" charset="0"/>
              </a:rPr>
              <a:t>   &lt;li&gt;HTTP&lt;/li&gt;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800" b="1" smtClean="0">
                <a:latin typeface="Times New Roman" panose="02020603050405020304" pitchFamily="18" charset="0"/>
              </a:rPr>
              <a:t>   &lt;li&gt;FTP&lt;/li&gt;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800" b="1" smtClean="0">
                <a:latin typeface="Times New Roman" panose="02020603050405020304" pitchFamily="18" charset="0"/>
              </a:rPr>
              <a:t> &lt;/ul&gt;</a:t>
            </a:r>
          </a:p>
        </p:txBody>
      </p:sp>
      <p:sp>
        <p:nvSpPr>
          <p:cNvPr id="36868" name="Slide Number Placeholder 1"/>
          <p:cNvSpPr>
            <a:spLocks noGrp="1"/>
          </p:cNvSpPr>
          <p:nvPr>
            <p:ph type="sldNum" sz="quarter" idx="12"/>
          </p:nvPr>
        </p:nvSpPr>
        <p:spPr bwMode="auto">
          <a:xfrm>
            <a:off x="508000" y="6042025"/>
            <a:ext cx="4722813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3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0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53D06F7E-5DAB-403F-AE3F-B57C6EE8E198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14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5844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67200" y="2743200"/>
            <a:ext cx="2324100" cy="2009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Ordered List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822325" y="1992313"/>
            <a:ext cx="7791450" cy="4800600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sz="2800" smtClean="0"/>
              <a:t>Displays a numbering or lettering system to itemize the information contained in the list</a:t>
            </a:r>
          </a:p>
          <a:p>
            <a:r>
              <a:rPr lang="en-US" alt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&lt;ol&gt;</a:t>
            </a:r>
            <a:r>
              <a:rPr lang="en-US" altLang="en-US" sz="2800" smtClean="0"/>
              <a:t/>
            </a:r>
            <a:br>
              <a:rPr lang="en-US" altLang="en-US" sz="2800" smtClean="0"/>
            </a:br>
            <a:r>
              <a:rPr lang="en-US" altLang="en-US" sz="2800" smtClean="0"/>
              <a:t>Contains the ordered list</a:t>
            </a:r>
          </a:p>
          <a:p>
            <a:pPr lvl="1"/>
            <a:r>
              <a:rPr lang="en-US" alt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type</a:t>
            </a:r>
            <a:r>
              <a:rPr lang="en-US" altLang="en-US" sz="3200" smtClean="0"/>
              <a:t> </a:t>
            </a:r>
            <a:r>
              <a:rPr lang="en-US" altLang="en-US" sz="2800" smtClean="0"/>
              <a:t>attribute determines</a:t>
            </a:r>
            <a:r>
              <a:rPr lang="en-US" altLang="en-US" smtClean="0"/>
              <a:t> </a:t>
            </a:r>
            <a:r>
              <a:rPr lang="en-US" altLang="en-US" sz="2800" smtClean="0"/>
              <a:t>numbering scheme of list, default is numerals</a:t>
            </a:r>
          </a:p>
          <a:p>
            <a:r>
              <a:rPr lang="en-US" alt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&lt;li&gt;</a:t>
            </a:r>
            <a:r>
              <a:rPr lang="en-US" altLang="en-US" sz="2800" smtClean="0"/>
              <a:t/>
            </a:r>
            <a:br>
              <a:rPr lang="en-US" altLang="en-US" sz="2800" smtClean="0"/>
            </a:br>
            <a:r>
              <a:rPr lang="en-US" altLang="en-US" sz="2800" smtClean="0"/>
              <a:t>Contains an item in the list</a:t>
            </a:r>
          </a:p>
        </p:txBody>
      </p:sp>
      <p:sp>
        <p:nvSpPr>
          <p:cNvPr id="38916" name="Slide Number Placeholder 1"/>
          <p:cNvSpPr>
            <a:spLocks noGrp="1"/>
          </p:cNvSpPr>
          <p:nvPr>
            <p:ph type="sldNum" sz="quarter" idx="12"/>
          </p:nvPr>
        </p:nvSpPr>
        <p:spPr bwMode="auto">
          <a:xfrm>
            <a:off x="508000" y="6042025"/>
            <a:ext cx="4722813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3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0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7C905F2F-BF67-4A04-9C2A-B5B403EB691D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15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/>
          <a:lstStyle/>
          <a:p>
            <a:pPr algn="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Ordered List Example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508000" y="2219325"/>
            <a:ext cx="7772400" cy="3733800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800" b="1" dirty="0" smtClean="0">
                <a:latin typeface="Times New Roman" panose="02020603050405020304" pitchFamily="18" charset="0"/>
              </a:rPr>
              <a:t>&lt;</a:t>
            </a:r>
            <a:r>
              <a:rPr lang="en-US" altLang="en-US" sz="2800" b="1" dirty="0" err="1" smtClean="0">
                <a:latin typeface="Times New Roman" panose="02020603050405020304" pitchFamily="18" charset="0"/>
              </a:rPr>
              <a:t>ol</a:t>
            </a:r>
            <a:r>
              <a:rPr lang="en-US" altLang="en-US" sz="2800" b="1" dirty="0" smtClean="0">
                <a:latin typeface="Times New Roman" panose="02020603050405020304" pitchFamily="18" charset="0"/>
              </a:rPr>
              <a:t>&gt;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800" b="1" dirty="0" smtClean="0">
                <a:latin typeface="Times New Roman" panose="02020603050405020304" pitchFamily="18" charset="0"/>
              </a:rPr>
              <a:t>   &lt;li&gt;Apply to school&lt;/li&gt;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800" b="1" dirty="0" smtClean="0">
                <a:latin typeface="Times New Roman" panose="02020603050405020304" pitchFamily="18" charset="0"/>
              </a:rPr>
              <a:t>   &lt;li&gt;Register for course&lt;/li&gt;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800" b="1" dirty="0" smtClean="0">
                <a:latin typeface="Times New Roman" panose="02020603050405020304" pitchFamily="18" charset="0"/>
              </a:rPr>
              <a:t>   &lt;li&gt;Pay tuition&lt;/li&gt;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800" b="1" dirty="0" smtClean="0">
                <a:latin typeface="Times New Roman" panose="02020603050405020304" pitchFamily="18" charset="0"/>
              </a:rPr>
              <a:t>   &lt;li&gt;Attend course&lt;/li&gt;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800" b="1" dirty="0" smtClean="0">
                <a:latin typeface="Times New Roman" panose="02020603050405020304" pitchFamily="18" charset="0"/>
              </a:rPr>
              <a:t> &lt;/</a:t>
            </a:r>
            <a:r>
              <a:rPr lang="en-US" altLang="en-US" sz="2800" b="1" dirty="0" err="1" smtClean="0">
                <a:latin typeface="Times New Roman" panose="02020603050405020304" pitchFamily="18" charset="0"/>
              </a:rPr>
              <a:t>ol</a:t>
            </a:r>
            <a:r>
              <a:rPr lang="en-US" altLang="en-US" sz="2800" b="1" dirty="0" smtClean="0">
                <a:latin typeface="Times New Roman" panose="02020603050405020304" pitchFamily="18" charset="0"/>
              </a:rPr>
              <a:t>&gt;</a:t>
            </a:r>
          </a:p>
        </p:txBody>
      </p:sp>
      <p:sp>
        <p:nvSpPr>
          <p:cNvPr id="40964" name="Slide Number Placeholder 1"/>
          <p:cNvSpPr>
            <a:spLocks noGrp="1"/>
          </p:cNvSpPr>
          <p:nvPr>
            <p:ph type="sldNum" sz="quarter" idx="12"/>
          </p:nvPr>
        </p:nvSpPr>
        <p:spPr bwMode="auto">
          <a:xfrm>
            <a:off x="508000" y="6042025"/>
            <a:ext cx="4722813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3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0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71C475FA-02DE-42B9-866C-8FDB4C542748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16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0" y="2743200"/>
            <a:ext cx="3592513" cy="19431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653967" y="579438"/>
            <a:ext cx="7772400" cy="1143000"/>
          </a:xfrm>
        </p:spPr>
        <p:txBody>
          <a:bodyPr rtlCol="0"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Description List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>
          <a:xfrm>
            <a:off x="661988" y="1722438"/>
            <a:ext cx="7772400" cy="4953000"/>
          </a:xfrm>
        </p:spPr>
        <p:txBody>
          <a:bodyPr>
            <a:normAutofit fontScale="85000" lnSpcReduction="20000"/>
          </a:bodyPr>
          <a:lstStyle/>
          <a:p>
            <a:pPr marL="82296" indent="0" fontAlgn="auto">
              <a:spcAft>
                <a:spcPts val="0"/>
              </a:spcAft>
              <a:buFont typeface="Calibri" panose="020F0502020204030204" pitchFamily="34" charset="0"/>
              <a:buNone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Useful to display a list of terms and descriptions or a list of FAQ and answers</a:t>
            </a:r>
            <a:b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en-US" sz="3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sz="3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&lt;dl&gt; </a:t>
            </a:r>
            <a:r>
              <a:rPr lang="en-US" sz="3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sz="3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Contains the description list</a:t>
            </a:r>
            <a:b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en-US" sz="2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sz="3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dt</a:t>
            </a:r>
            <a:r>
              <a:rPr 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&gt; </a:t>
            </a: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Contains a term/phrase/sentence</a:t>
            </a:r>
            <a:b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Configures empty space above and below the text</a:t>
            </a:r>
            <a:b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en-US" sz="2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sz="3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dd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&gt; </a:t>
            </a: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Contains a description of the term/phrase/sentence</a:t>
            </a:r>
          </a:p>
          <a:p>
            <a:pPr marL="1040130" lvl="2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Indents the text</a:t>
            </a:r>
          </a:p>
          <a:p>
            <a:pPr marL="1040130" lvl="2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Configures empty space above and below the text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en-US" sz="1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3012" name="Slide Number Placeholder 1"/>
          <p:cNvSpPr>
            <a:spLocks noGrp="1"/>
          </p:cNvSpPr>
          <p:nvPr>
            <p:ph type="sldNum" sz="quarter" idx="12"/>
          </p:nvPr>
        </p:nvSpPr>
        <p:spPr bwMode="auto">
          <a:xfrm>
            <a:off x="508000" y="6042025"/>
            <a:ext cx="4722813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3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0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82765CD8-8393-480A-A8CA-B4BA5D17E62E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17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/>
          <a:lstStyle/>
          <a:p>
            <a:pPr algn="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Description List Example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381000" y="1600200"/>
            <a:ext cx="7620000" cy="5257800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800" b="1" dirty="0" smtClean="0">
                <a:latin typeface="Times New Roman" panose="02020603050405020304" pitchFamily="18" charset="0"/>
              </a:rPr>
              <a:t>&lt;dl&gt;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800" b="1" dirty="0" smtClean="0">
                <a:latin typeface="Times New Roman" panose="02020603050405020304" pitchFamily="18" charset="0"/>
              </a:rPr>
              <a:t>   &lt;</a:t>
            </a:r>
            <a:r>
              <a:rPr lang="en-US" altLang="en-US" sz="2800" b="1" dirty="0" err="1" smtClean="0">
                <a:latin typeface="Times New Roman" panose="02020603050405020304" pitchFamily="18" charset="0"/>
              </a:rPr>
              <a:t>dt</a:t>
            </a:r>
            <a:r>
              <a:rPr lang="en-US" altLang="en-US" sz="2800" b="1" dirty="0" smtClean="0">
                <a:latin typeface="Times New Roman" panose="02020603050405020304" pitchFamily="18" charset="0"/>
              </a:rPr>
              <a:t>&gt;IP&lt;/</a:t>
            </a:r>
            <a:r>
              <a:rPr lang="en-US" altLang="en-US" sz="2800" b="1" dirty="0" err="1" smtClean="0">
                <a:latin typeface="Times New Roman" panose="02020603050405020304" pitchFamily="18" charset="0"/>
              </a:rPr>
              <a:t>dt</a:t>
            </a:r>
            <a:r>
              <a:rPr lang="en-US" altLang="en-US" sz="2800" b="1" dirty="0" smtClean="0">
                <a:latin typeface="Times New Roman" panose="02020603050405020304" pitchFamily="18" charset="0"/>
              </a:rPr>
              <a:t>&gt;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800" b="1" dirty="0" smtClean="0">
                <a:latin typeface="Times New Roman" panose="02020603050405020304" pitchFamily="18" charset="0"/>
              </a:rPr>
              <a:t>        &lt;</a:t>
            </a:r>
            <a:r>
              <a:rPr lang="en-US" altLang="en-US" sz="2800" b="1" dirty="0" err="1" smtClean="0">
                <a:latin typeface="Times New Roman" panose="02020603050405020304" pitchFamily="18" charset="0"/>
              </a:rPr>
              <a:t>dd</a:t>
            </a:r>
            <a:r>
              <a:rPr lang="en-US" altLang="en-US" sz="2800" b="1" dirty="0" smtClean="0">
                <a:latin typeface="Times New Roman" panose="02020603050405020304" pitchFamily="18" charset="0"/>
              </a:rPr>
              <a:t>&gt;Internet Protocol&lt;/</a:t>
            </a:r>
            <a:r>
              <a:rPr lang="en-US" altLang="en-US" sz="2800" b="1" dirty="0" err="1" smtClean="0">
                <a:latin typeface="Times New Roman" panose="02020603050405020304" pitchFamily="18" charset="0"/>
              </a:rPr>
              <a:t>dd</a:t>
            </a:r>
            <a:r>
              <a:rPr lang="en-US" altLang="en-US" sz="2800" b="1" dirty="0" smtClean="0">
                <a:latin typeface="Times New Roman" panose="02020603050405020304" pitchFamily="18" charset="0"/>
              </a:rPr>
              <a:t>&gt;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800" b="1" dirty="0" smtClean="0">
                <a:latin typeface="Times New Roman" panose="02020603050405020304" pitchFamily="18" charset="0"/>
              </a:rPr>
              <a:t>    &lt;</a:t>
            </a:r>
            <a:r>
              <a:rPr lang="en-US" altLang="en-US" sz="2800" b="1" dirty="0" err="1" smtClean="0">
                <a:latin typeface="Times New Roman" panose="02020603050405020304" pitchFamily="18" charset="0"/>
              </a:rPr>
              <a:t>dt</a:t>
            </a:r>
            <a:r>
              <a:rPr lang="en-US" altLang="en-US" sz="2800" b="1" dirty="0" smtClean="0">
                <a:latin typeface="Times New Roman" panose="02020603050405020304" pitchFamily="18" charset="0"/>
              </a:rPr>
              <a:t>&gt;TCP&lt;/</a:t>
            </a:r>
            <a:r>
              <a:rPr lang="en-US" altLang="en-US" sz="2800" b="1" dirty="0" err="1" smtClean="0">
                <a:latin typeface="Times New Roman" panose="02020603050405020304" pitchFamily="18" charset="0"/>
              </a:rPr>
              <a:t>dt</a:t>
            </a:r>
            <a:r>
              <a:rPr lang="en-US" altLang="en-US" sz="2800" b="1" dirty="0" smtClean="0">
                <a:latin typeface="Times New Roman" panose="02020603050405020304" pitchFamily="18" charset="0"/>
              </a:rPr>
              <a:t>&gt;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800" b="1" dirty="0" smtClean="0">
                <a:latin typeface="Times New Roman" panose="02020603050405020304" pitchFamily="18" charset="0"/>
              </a:rPr>
              <a:t>         &lt;</a:t>
            </a:r>
            <a:r>
              <a:rPr lang="en-US" altLang="en-US" sz="2800" b="1" dirty="0" err="1" smtClean="0">
                <a:latin typeface="Times New Roman" panose="02020603050405020304" pitchFamily="18" charset="0"/>
              </a:rPr>
              <a:t>dd</a:t>
            </a:r>
            <a:r>
              <a:rPr lang="en-US" altLang="en-US" sz="2800" b="1" dirty="0" smtClean="0">
                <a:latin typeface="Times New Roman" panose="02020603050405020304" pitchFamily="18" charset="0"/>
              </a:rPr>
              <a:t>&gt;Transmission Control Protocol&lt;/</a:t>
            </a:r>
            <a:r>
              <a:rPr lang="en-US" altLang="en-US" sz="2800" b="1" dirty="0" err="1" smtClean="0">
                <a:latin typeface="Times New Roman" panose="02020603050405020304" pitchFamily="18" charset="0"/>
              </a:rPr>
              <a:t>dd</a:t>
            </a:r>
            <a:r>
              <a:rPr lang="en-US" altLang="en-US" sz="2800" b="1" dirty="0" smtClean="0">
                <a:latin typeface="Times New Roman" panose="02020603050405020304" pitchFamily="18" charset="0"/>
              </a:rPr>
              <a:t>&gt;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800" b="1" dirty="0" smtClean="0">
                <a:latin typeface="Times New Roman" panose="02020603050405020304" pitchFamily="18" charset="0"/>
              </a:rPr>
              <a:t>&lt;/dl&gt;</a:t>
            </a:r>
          </a:p>
        </p:txBody>
      </p:sp>
      <p:sp>
        <p:nvSpPr>
          <p:cNvPr id="45060" name="Slide Number Placeholder 1"/>
          <p:cNvSpPr>
            <a:spLocks noGrp="1"/>
          </p:cNvSpPr>
          <p:nvPr>
            <p:ph type="sldNum" sz="quarter" idx="12"/>
          </p:nvPr>
        </p:nvSpPr>
        <p:spPr bwMode="auto">
          <a:xfrm>
            <a:off x="508000" y="6042025"/>
            <a:ext cx="4722813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3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0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4EC52890-1A3F-4953-AB4F-41384F277CC9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18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506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7519" y="4724400"/>
            <a:ext cx="4878388" cy="18954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Special Characters</a:t>
            </a:r>
          </a:p>
        </p:txBody>
      </p:sp>
      <p:sp>
        <p:nvSpPr>
          <p:cNvPr id="57347" name="Rectangle 4"/>
          <p:cNvSpPr>
            <a:spLocks noGrp="1" noChangeArrowheads="1"/>
          </p:cNvSpPr>
          <p:nvPr>
            <p:ph idx="1"/>
          </p:nvPr>
        </p:nvSpPr>
        <p:spPr>
          <a:xfrm>
            <a:off x="533400" y="2039938"/>
            <a:ext cx="7467600" cy="4114800"/>
          </a:xfrm>
        </p:spPr>
        <p:txBody>
          <a:bodyPr/>
          <a:lstStyle/>
          <a:p>
            <a:pPr marL="365125" indent="-282575" fontAlgn="auto">
              <a:spcAft>
                <a:spcPts val="0"/>
              </a:spcAft>
              <a:buFont typeface="Wingdings 2" panose="05020102010507070707" pitchFamily="18" charset="2"/>
              <a:buChar char=""/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Display special characters such as quotes, copyright symbol, etc. </a:t>
            </a:r>
            <a:b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</a:br>
            <a:endParaRPr lang="en-US" altLang="en-US" sz="2800" dirty="0" smtClean="0">
              <a:solidFill>
                <a:schemeClr val="tx1">
                  <a:lumMod val="75000"/>
                  <a:lumOff val="25000"/>
                </a:schemeClr>
              </a:solidFill>
              <a:cs typeface="Times New Roman" panose="02020603050405020304" pitchFamily="18" charset="0"/>
            </a:endParaRPr>
          </a:p>
          <a:p>
            <a:pPr marL="365125" indent="-282575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		</a:t>
            </a: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Character     	Code</a:t>
            </a:r>
          </a:p>
          <a:p>
            <a:pPr marL="365125" indent="-282575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		      © 		   &amp;copy;</a:t>
            </a:r>
          </a:p>
          <a:p>
            <a:pPr marL="365125" indent="-282575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		      &lt;              &amp;</a:t>
            </a:r>
            <a:r>
              <a:rPr lang="en-US" alt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lt</a:t>
            </a: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;</a:t>
            </a:r>
          </a:p>
          <a:p>
            <a:pPr marL="365125" indent="-282575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		      &gt;              &amp;</a:t>
            </a:r>
            <a:r>
              <a:rPr lang="en-US" alt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gt</a:t>
            </a: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;</a:t>
            </a:r>
          </a:p>
          <a:p>
            <a:pPr marL="365125" indent="-282575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		      &amp;	       	    &amp;amp;</a:t>
            </a:r>
          </a:p>
          <a:p>
            <a:pPr marL="365125" indent="-282575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			              	&amp;</a:t>
            </a:r>
            <a:r>
              <a:rPr lang="en-US" alt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nbsp</a:t>
            </a: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;</a:t>
            </a:r>
          </a:p>
          <a:p>
            <a:pPr marL="365125" indent="-282575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en-US" altLang="en-US" sz="2800" dirty="0" smtClean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  <a:p>
            <a:pPr marL="365125" indent="-282575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en-US" altLang="en-US" sz="2800" dirty="0" smtClean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49156" name="Slide Number Placeholder 1"/>
          <p:cNvSpPr>
            <a:spLocks noGrp="1"/>
          </p:cNvSpPr>
          <p:nvPr>
            <p:ph type="sldNum" sz="quarter" idx="12"/>
          </p:nvPr>
        </p:nvSpPr>
        <p:spPr bwMode="auto">
          <a:xfrm>
            <a:off x="508000" y="6042025"/>
            <a:ext cx="4722813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3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0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9ED25B25-9AEA-4831-B48C-3E90E521C2A2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19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1027113" y="858838"/>
            <a:ext cx="7381875" cy="566737"/>
          </a:xfrm>
        </p:spPr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5300" dirty="0">
                <a:solidFill>
                  <a:schemeClr val="tx2">
                    <a:satMod val="130000"/>
                  </a:schemeClr>
                </a:solidFill>
              </a:rPr>
              <a:t>HTML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en-US" sz="5300" dirty="0">
                <a:solidFill>
                  <a:schemeClr val="tx2">
                    <a:satMod val="130000"/>
                  </a:schemeClr>
                </a:solidFill>
              </a:rPr>
              <a:t>Elements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935163"/>
            <a:ext cx="8305800" cy="3733800"/>
          </a:xfrm>
        </p:spPr>
        <p:txBody>
          <a:bodyPr>
            <a:normAutofit fontScale="92500"/>
          </a:bodyPr>
          <a:lstStyle/>
          <a:p>
            <a:pPr marL="365125" indent="-282575" fontAlgn="auto">
              <a:spcAft>
                <a:spcPts val="0"/>
              </a:spcAft>
              <a:buFont typeface="Wingdings 2" panose="05020102010507070707" pitchFamily="18" charset="2"/>
              <a:buChar char=""/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Each markup code represents an HTML </a:t>
            </a:r>
            <a:r>
              <a:rPr lang="en-US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element</a:t>
            </a: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en-US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en-US" altLang="en-US" sz="18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65125" indent="-282575" fontAlgn="auto">
              <a:spcAft>
                <a:spcPts val="0"/>
              </a:spcAft>
              <a:buFont typeface="Wingdings 2" panose="05020102010507070707" pitchFamily="18" charset="2"/>
              <a:buChar char=""/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Each element has a purpose.</a:t>
            </a:r>
            <a:r>
              <a:rPr lang="en-US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/>
            </a:r>
            <a:br>
              <a:rPr lang="en-US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</a:b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Most elements are coded as a pair of tags:</a:t>
            </a:r>
            <a:b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</a:b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an opening tag and a closing tag.</a:t>
            </a:r>
            <a:b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</a:br>
            <a:endParaRPr lang="en-US" altLang="en-US" sz="18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65125" indent="-282575" fontAlgn="auto">
              <a:spcAft>
                <a:spcPts val="0"/>
              </a:spcAft>
              <a:buFont typeface="Wingdings 2" panose="05020102010507070707" pitchFamily="18" charset="2"/>
              <a:buChar char=""/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Tags are enclosed in angle brackets, "</a:t>
            </a:r>
            <a:r>
              <a:rPr lang="en-US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&lt;</a:t>
            </a: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" and "</a:t>
            </a:r>
            <a:r>
              <a:rPr lang="en-US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&gt;</a:t>
            </a: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" symbols. </a:t>
            </a:r>
            <a:b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</a:br>
            <a:endParaRPr lang="en-US" altLang="en-US" sz="1350" dirty="0" smtClean="0">
              <a:solidFill>
                <a:schemeClr val="tx1">
                  <a:lumMod val="75000"/>
                  <a:lumOff val="25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9220" name="Slide Number Placeholder 1"/>
          <p:cNvSpPr>
            <a:spLocks noGrp="1"/>
          </p:cNvSpPr>
          <p:nvPr>
            <p:ph type="sldNum" sz="quarter" idx="12"/>
          </p:nvPr>
        </p:nvSpPr>
        <p:spPr bwMode="auto">
          <a:xfrm>
            <a:off x="508000" y="6042025"/>
            <a:ext cx="4722813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3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0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3B553FE5-DE0D-49E1-8A26-18F8D9BE6688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err="1">
                <a:solidFill>
                  <a:schemeClr val="tx2">
                    <a:satMod val="130000"/>
                  </a:schemeClr>
                </a:solidFill>
              </a:rPr>
              <a:t>Div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Element</a:t>
            </a:r>
          </a:p>
        </p:txBody>
      </p:sp>
      <p:sp>
        <p:nvSpPr>
          <p:cNvPr id="419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1440" indent="-91440" fontAlgn="auto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Configures a structural block area or “division” on a web page with empty space above and below. </a:t>
            </a:r>
          </a:p>
          <a:p>
            <a:pPr marL="91440" indent="-91440" fontAlgn="auto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Can contain other block display elements, including other div elements</a:t>
            </a:r>
          </a:p>
          <a:p>
            <a:pPr marL="91440" indent="-91440" fontAlgn="auto">
              <a:spcAft>
                <a:spcPts val="0"/>
              </a:spcAft>
              <a:buFont typeface="Wingdings 3" charset="2"/>
              <a:buChar char=""/>
              <a:defRPr/>
            </a:pPr>
            <a:endParaRPr lang="en-US" sz="2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9850" indent="0" fontAlgn="auto">
              <a:spcAft>
                <a:spcPts val="0"/>
              </a:spcAft>
              <a:buFont typeface="Wingdings 3" panose="05040102010807070707" pitchFamily="18" charset="2"/>
              <a:buNone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&lt;div&gt;Home Services Contact&lt;/div&gt;</a:t>
            </a:r>
          </a:p>
          <a:p>
            <a:pPr marL="69850" indent="0" fontAlgn="auto">
              <a:spcAft>
                <a:spcPts val="0"/>
              </a:spcAft>
              <a:buFont typeface="Wingdings 3" panose="05040102010807070707" pitchFamily="18" charset="2"/>
              <a:buNone/>
              <a:defRPr/>
            </a:pP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69850" indent="0" fontAlgn="auto">
              <a:spcAft>
                <a:spcPts val="0"/>
              </a:spcAft>
              <a:buFont typeface="Wingdings 3" panose="05040102010807070707" pitchFamily="18" charset="2"/>
              <a:buNone/>
              <a:defRPr/>
            </a:pPr>
            <a:endParaRPr lang="en-US" sz="2800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508000" y="6042025"/>
            <a:ext cx="4722813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3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0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26796DE7-0CD4-44BF-91E9-71559E2B6C85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20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304800" y="247900"/>
            <a:ext cx="8229600" cy="914400"/>
          </a:xfrm>
        </p:spPr>
        <p:txBody>
          <a:bodyPr rtlCol="0"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HTML5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Structural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Elements</a:t>
            </a:r>
          </a:p>
        </p:txBody>
      </p:sp>
      <p:sp>
        <p:nvSpPr>
          <p:cNvPr id="39939" name="Content Placeholder 2"/>
          <p:cNvSpPr>
            <a:spLocks noGrp="1"/>
          </p:cNvSpPr>
          <p:nvPr>
            <p:ph idx="1"/>
          </p:nvPr>
        </p:nvSpPr>
        <p:spPr>
          <a:xfrm>
            <a:off x="5029200" y="838200"/>
            <a:ext cx="4114800" cy="5867400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 lnSpcReduction="10000"/>
          </a:bodyPr>
          <a:lstStyle/>
          <a:p>
            <a:pPr marL="91440" indent="-91440" fontAlgn="auto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sz="2400" dirty="0">
                <a:solidFill>
                  <a:schemeClr val="tx2"/>
                </a:solidFill>
              </a:rPr>
              <a:t>h</a:t>
            </a:r>
            <a:r>
              <a:rPr lang="en-US" sz="2400" dirty="0" smtClean="0">
                <a:solidFill>
                  <a:schemeClr val="tx2"/>
                </a:solidFill>
              </a:rPr>
              <a:t>eader Element</a:t>
            </a:r>
          </a:p>
          <a:p>
            <a:pPr marL="447675" lvl="1" indent="0" fontAlgn="auto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&lt;header&gt;&lt;/header&gt;</a:t>
            </a:r>
            <a:r>
              <a:rPr lang="en-US" sz="2000" dirty="0" smtClean="0">
                <a:solidFill>
                  <a:schemeClr val="tx2"/>
                </a:solidFill>
              </a:rPr>
              <a:t/>
            </a:r>
            <a:br>
              <a:rPr lang="en-US" sz="2000" dirty="0" smtClean="0">
                <a:solidFill>
                  <a:schemeClr val="tx2"/>
                </a:solidFill>
              </a:rPr>
            </a:br>
            <a:r>
              <a:rPr lang="en-US" sz="2000" dirty="0" smtClean="0">
                <a:solidFill>
                  <a:schemeClr val="tx2"/>
                </a:solidFill>
              </a:rPr>
              <a:t>Contains the web page </a:t>
            </a:r>
            <a:br>
              <a:rPr lang="en-US" sz="2000" dirty="0" smtClean="0">
                <a:solidFill>
                  <a:schemeClr val="tx2"/>
                </a:solidFill>
              </a:rPr>
            </a:br>
            <a:r>
              <a:rPr lang="en-US" sz="2000" dirty="0" smtClean="0">
                <a:solidFill>
                  <a:schemeClr val="tx2"/>
                </a:solidFill>
              </a:rPr>
              <a:t>       document’s headings</a:t>
            </a:r>
          </a:p>
          <a:p>
            <a:pPr marL="91440" indent="-91440" fontAlgn="auto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sz="2400" dirty="0">
                <a:solidFill>
                  <a:schemeClr val="tx2"/>
                </a:solidFill>
              </a:rPr>
              <a:t>n</a:t>
            </a:r>
            <a:r>
              <a:rPr lang="en-US" sz="2400" dirty="0" smtClean="0">
                <a:solidFill>
                  <a:schemeClr val="tx2"/>
                </a:solidFill>
              </a:rPr>
              <a:t>av Element</a:t>
            </a:r>
          </a:p>
          <a:p>
            <a:pPr marL="447675" lvl="1" indent="0" fontAlgn="auto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&lt;nav&gt;&lt;/nav&gt;</a:t>
            </a:r>
            <a:r>
              <a:rPr lang="en-US" sz="2000" dirty="0" smtClean="0">
                <a:solidFill>
                  <a:schemeClr val="tx2"/>
                </a:solidFill>
              </a:rPr>
              <a:t/>
            </a:r>
            <a:br>
              <a:rPr lang="en-US" sz="2000" dirty="0" smtClean="0">
                <a:solidFill>
                  <a:schemeClr val="tx2"/>
                </a:solidFill>
              </a:rPr>
            </a:br>
            <a:r>
              <a:rPr lang="en-US" sz="2000" dirty="0" smtClean="0">
                <a:solidFill>
                  <a:schemeClr val="tx2"/>
                </a:solidFill>
              </a:rPr>
              <a:t>Contains web page </a:t>
            </a:r>
            <a:br>
              <a:rPr lang="en-US" sz="2000" dirty="0" smtClean="0">
                <a:solidFill>
                  <a:schemeClr val="tx2"/>
                </a:solidFill>
              </a:rPr>
            </a:br>
            <a:r>
              <a:rPr lang="en-US" sz="2000" dirty="0" smtClean="0">
                <a:solidFill>
                  <a:schemeClr val="tx2"/>
                </a:solidFill>
              </a:rPr>
              <a:t>      document’s main navigation</a:t>
            </a:r>
          </a:p>
          <a:p>
            <a:pPr marL="47625" indent="0" fontAlgn="auto">
              <a:spcAft>
                <a:spcPts val="0"/>
              </a:spcAft>
              <a:buFont typeface="Calibri" panose="020F0502020204030204" pitchFamily="34" charset="0"/>
              <a:buNone/>
              <a:defRPr/>
            </a:pPr>
            <a:r>
              <a:rPr lang="en-US" sz="2400" dirty="0">
                <a:solidFill>
                  <a:schemeClr val="tx2"/>
                </a:solidFill>
              </a:rPr>
              <a:t>m</a:t>
            </a:r>
            <a:r>
              <a:rPr lang="en-US" sz="2400" dirty="0" smtClean="0">
                <a:solidFill>
                  <a:schemeClr val="tx2"/>
                </a:solidFill>
              </a:rPr>
              <a:t>ain Element</a:t>
            </a:r>
            <a:br>
              <a:rPr lang="en-US" sz="2400" dirty="0" smtClean="0">
                <a:solidFill>
                  <a:schemeClr val="tx2"/>
                </a:solidFill>
              </a:rPr>
            </a:br>
            <a:r>
              <a:rPr lang="en-US" sz="2400" dirty="0" smtClean="0">
                <a:solidFill>
                  <a:schemeClr val="tx2"/>
                </a:solidFill>
              </a:rPr>
              <a:t>     </a:t>
            </a:r>
            <a:r>
              <a:rPr lang="en-US" sz="135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sz="135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main&gt;&lt;/main&gt;</a:t>
            </a:r>
            <a:r>
              <a:rPr lang="en-US" sz="2400" dirty="0" smtClean="0">
                <a:solidFill>
                  <a:schemeClr val="tx2"/>
                </a:solidFill>
              </a:rPr>
              <a:t/>
            </a:r>
            <a:br>
              <a:rPr lang="en-US" sz="2400" dirty="0" smtClean="0">
                <a:solidFill>
                  <a:schemeClr val="tx2"/>
                </a:solidFill>
              </a:rPr>
            </a:br>
            <a:r>
              <a:rPr lang="en-US" sz="2400" dirty="0" smtClean="0">
                <a:solidFill>
                  <a:schemeClr val="tx2"/>
                </a:solidFill>
              </a:rPr>
              <a:t>     </a:t>
            </a:r>
            <a:r>
              <a:rPr lang="en-US" sz="1350" dirty="0" smtClean="0">
                <a:solidFill>
                  <a:schemeClr val="tx2"/>
                </a:solidFill>
              </a:rPr>
              <a:t>Contains </a:t>
            </a:r>
            <a:r>
              <a:rPr lang="en-US" sz="1350" dirty="0">
                <a:solidFill>
                  <a:schemeClr val="tx2"/>
                </a:solidFill>
              </a:rPr>
              <a:t>the web page </a:t>
            </a:r>
            <a:r>
              <a:rPr lang="en-US" sz="1350" dirty="0" smtClean="0">
                <a:solidFill>
                  <a:schemeClr val="tx2"/>
                </a:solidFill>
              </a:rPr>
              <a:t/>
            </a:r>
            <a:br>
              <a:rPr lang="en-US" sz="1350" dirty="0" smtClean="0">
                <a:solidFill>
                  <a:schemeClr val="tx2"/>
                </a:solidFill>
              </a:rPr>
            </a:br>
            <a:r>
              <a:rPr lang="en-US" sz="1350" dirty="0" smtClean="0">
                <a:solidFill>
                  <a:schemeClr val="tx2"/>
                </a:solidFill>
              </a:rPr>
              <a:t>            document’s </a:t>
            </a:r>
            <a:r>
              <a:rPr lang="en-US" sz="1350" dirty="0">
                <a:solidFill>
                  <a:schemeClr val="tx2"/>
                </a:solidFill>
              </a:rPr>
              <a:t>main content</a:t>
            </a:r>
          </a:p>
          <a:p>
            <a:pPr marL="91440" indent="-91440" fontAlgn="auto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sz="2400" dirty="0">
                <a:solidFill>
                  <a:schemeClr val="tx2"/>
                </a:solidFill>
              </a:rPr>
              <a:t>f</a:t>
            </a:r>
            <a:r>
              <a:rPr lang="en-US" sz="2400" dirty="0" smtClean="0">
                <a:solidFill>
                  <a:schemeClr val="tx2"/>
                </a:solidFill>
              </a:rPr>
              <a:t>ooter Element</a:t>
            </a:r>
          </a:p>
          <a:p>
            <a:pPr marL="447675" lvl="1" indent="0" fontAlgn="auto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&lt;footer&gt;&lt;/footer&gt;</a:t>
            </a:r>
            <a:r>
              <a:rPr lang="en-US" sz="2000" dirty="0" smtClean="0">
                <a:solidFill>
                  <a:schemeClr val="tx2"/>
                </a:solidFill>
              </a:rPr>
              <a:t/>
            </a:r>
            <a:br>
              <a:rPr lang="en-US" sz="2000" dirty="0" smtClean="0">
                <a:solidFill>
                  <a:schemeClr val="tx2"/>
                </a:solidFill>
              </a:rPr>
            </a:br>
            <a:r>
              <a:rPr lang="en-US" sz="2000" dirty="0" smtClean="0">
                <a:solidFill>
                  <a:schemeClr val="tx2"/>
                </a:solidFill>
              </a:rPr>
              <a:t>Contains the web page </a:t>
            </a:r>
            <a:br>
              <a:rPr lang="en-US" sz="2000" dirty="0" smtClean="0">
                <a:solidFill>
                  <a:schemeClr val="tx2"/>
                </a:solidFill>
              </a:rPr>
            </a:br>
            <a:r>
              <a:rPr lang="en-US" sz="2000" dirty="0" smtClean="0">
                <a:solidFill>
                  <a:schemeClr val="tx2"/>
                </a:solidFill>
              </a:rPr>
              <a:t>      document’s  footer</a:t>
            </a:r>
            <a:r>
              <a:rPr lang="en-US" sz="2400" dirty="0" smtClean="0">
                <a:solidFill>
                  <a:schemeClr val="tx2"/>
                </a:solidFill>
              </a:rPr>
              <a:t/>
            </a:r>
            <a:br>
              <a:rPr lang="en-US" sz="2400" dirty="0" smtClean="0">
                <a:solidFill>
                  <a:schemeClr val="tx2"/>
                </a:solidFill>
              </a:rPr>
            </a:br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8153400" y="6421438"/>
            <a:ext cx="7620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3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0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C7139DF7-CD74-41A6-AAA0-7084175F9577}" type="slidenum">
              <a:rPr lang="en-US" altLang="en-US" sz="1200" smtClean="0">
                <a:solidFill>
                  <a:schemeClr val="tx1"/>
                </a:solidFill>
                <a:latin typeface="Times New Roman" panose="02020603050405020304" pitchFamily="18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21</a:t>
            </a:fld>
            <a:endParaRPr lang="en-US" altLang="en-US" sz="120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2229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040" y="1600200"/>
            <a:ext cx="3763963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6700" y="457200"/>
            <a:ext cx="8229600" cy="914400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HTML5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Structural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Elements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53251" name="Content Placeholder 2"/>
          <p:cNvSpPr>
            <a:spLocks noGrp="1"/>
          </p:cNvSpPr>
          <p:nvPr>
            <p:ph idx="1"/>
          </p:nvPr>
        </p:nvSpPr>
        <p:spPr bwMode="auto">
          <a:xfrm>
            <a:off x="190500" y="1219200"/>
            <a:ext cx="8305800" cy="3200400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419100" indent="-382588">
              <a:buFont typeface="Wingdings 2" panose="05020102010507070707" pitchFamily="18" charset="2"/>
              <a:buNone/>
            </a:pP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&lt;body&gt;</a:t>
            </a:r>
          </a:p>
          <a:p>
            <a:pPr marL="419100" indent="-382588">
              <a:buFont typeface="Wingdings 2" panose="05020102010507070707" pitchFamily="18" charset="2"/>
              <a:buNone/>
            </a:pP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&lt;header&gt; </a:t>
            </a:r>
            <a:r>
              <a:rPr lang="en-US" alt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document headings go he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 &lt;/header&gt;</a:t>
            </a:r>
          </a:p>
          <a:p>
            <a:pPr marL="419100" indent="-382588">
              <a:buFont typeface="Wingdings 2" panose="05020102010507070707" pitchFamily="18" charset="2"/>
              <a:buNone/>
            </a:pP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&lt;</a:t>
            </a:r>
            <a:r>
              <a:rPr lang="en-US" alt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nav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 </a:t>
            </a:r>
            <a:r>
              <a:rPr lang="en-US" alt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main navigation goes here 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&lt;/</a:t>
            </a:r>
            <a:r>
              <a:rPr lang="en-US" alt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nav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pPr marL="419100" indent="-382588">
              <a:buFont typeface="Wingdings 2" panose="05020102010507070707" pitchFamily="18" charset="2"/>
              <a:buNone/>
            </a:pP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&lt;main&gt; </a:t>
            </a:r>
            <a:r>
              <a:rPr lang="en-US" alt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main content goes here 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&lt;/main&gt;</a:t>
            </a:r>
          </a:p>
          <a:p>
            <a:pPr marL="419100" indent="-382588">
              <a:buFont typeface="Wingdings 2" panose="05020102010507070707" pitchFamily="18" charset="2"/>
              <a:buNone/>
            </a:pP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&lt;footer&gt;  </a:t>
            </a:r>
            <a:r>
              <a:rPr lang="en-US" alt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document footer information goes here 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&lt;/footer&gt;</a:t>
            </a:r>
          </a:p>
          <a:p>
            <a:pPr marL="419100" indent="-382588">
              <a:buFont typeface="Wingdings 2" panose="05020102010507070707" pitchFamily="18" charset="2"/>
              <a:buNone/>
            </a:pP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&lt;/body&gt;</a:t>
            </a:r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8153400" y="6421438"/>
            <a:ext cx="7620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3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0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2D58744A-D1B0-4C99-8F1A-B794006938DA}" type="slidenum">
              <a:rPr lang="en-US" altLang="en-US" sz="1200" smtClean="0">
                <a:solidFill>
                  <a:schemeClr val="tx1"/>
                </a:solidFill>
                <a:latin typeface="Times New Roman" panose="02020603050405020304" pitchFamily="18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22</a:t>
            </a:fld>
            <a:endParaRPr lang="en-US" altLang="en-US" sz="120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95234" name="Picture 2" descr="C:\Users\DrMorris\Documents\0WDF7E\Figures\Chapter2\Figure2.21.t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1200" y="3848100"/>
            <a:ext cx="4330700" cy="293846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Anchor Element</a:t>
            </a:r>
          </a:p>
        </p:txBody>
      </p:sp>
      <p:sp>
        <p:nvSpPr>
          <p:cNvPr id="41988" name="Rectangle 3"/>
          <p:cNvSpPr>
            <a:spLocks noGrp="1" noChangeArrowheads="1"/>
          </p:cNvSpPr>
          <p:nvPr>
            <p:ph idx="1"/>
          </p:nvPr>
        </p:nvSpPr>
        <p:spPr>
          <a:xfrm>
            <a:off x="822325" y="2019300"/>
            <a:ext cx="7467600" cy="4191000"/>
          </a:xfrm>
        </p:spPr>
        <p:txBody>
          <a:bodyPr>
            <a:normAutofit fontScale="92500"/>
          </a:bodyPr>
          <a:lstStyle/>
          <a:p>
            <a:pPr marL="459486" indent="-457200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Specifies a hyperlink reference (href) to a file</a:t>
            </a:r>
          </a:p>
          <a:p>
            <a:pPr marL="459486" indent="-457200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Text between the </a:t>
            </a: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&lt;a&gt; </a:t>
            </a: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and </a:t>
            </a: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&lt;/a&gt; </a:t>
            </a: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is displayed on the web page.</a:t>
            </a:r>
            <a:endParaRPr lang="en-US" sz="1200" dirty="0" smtClean="0">
              <a:solidFill>
                <a:schemeClr val="tx1">
                  <a:lumMod val="75000"/>
                  <a:lumOff val="25000"/>
                </a:schemeClr>
              </a:solidFill>
              <a:cs typeface="Times New Roman" pitchFamily="18" charset="0"/>
            </a:endParaRPr>
          </a:p>
          <a:p>
            <a:pPr marL="240030" indent="-237744" fontAlgn="auto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en-US" sz="1200" dirty="0" smtClean="0">
              <a:solidFill>
                <a:schemeClr val="tx1">
                  <a:lumMod val="75000"/>
                  <a:lumOff val="25000"/>
                </a:schemeClr>
              </a:solidFill>
              <a:cs typeface="Times New Roman" pitchFamily="18" charset="0"/>
            </a:endParaRPr>
          </a:p>
          <a:p>
            <a:pPr marL="2286" indent="0" fontAlgn="auto">
              <a:spcAft>
                <a:spcPts val="0"/>
              </a:spcAft>
              <a:buFont typeface="Wingdings 3" panose="05040102010807070707" pitchFamily="18" charset="2"/>
              <a:buNone/>
              <a:defRPr/>
            </a:pPr>
            <a:r>
              <a:rPr 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&lt;a href="contact.html"&gt;Contact Us&lt;/a&gt;</a:t>
            </a:r>
          </a:p>
          <a:p>
            <a:pPr marL="240030" indent="-237744" fontAlgn="auto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en-US" sz="1200" dirty="0" smtClean="0">
              <a:solidFill>
                <a:schemeClr val="tx1">
                  <a:lumMod val="75000"/>
                  <a:lumOff val="25000"/>
                </a:schemeClr>
              </a:solidFill>
              <a:cs typeface="Times New Roman" pitchFamily="18" charset="0"/>
            </a:endParaRPr>
          </a:p>
          <a:p>
            <a:pPr marL="459486" indent="-457200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href Attribute</a:t>
            </a:r>
          </a:p>
          <a:p>
            <a:pPr marL="486918" lvl="1" indent="-274320" fontAlgn="auto">
              <a:spcAft>
                <a:spcPts val="0"/>
              </a:spcAft>
              <a:buFont typeface="Wingdings 2"/>
              <a:buChar char=""/>
              <a:defRPr/>
            </a:pPr>
            <a:r>
              <a:rPr 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Indicates the file name or URL</a:t>
            </a:r>
            <a:br>
              <a:rPr 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</a:br>
            <a:r>
              <a:rPr 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/>
            </a:r>
            <a:br>
              <a:rPr 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</a:br>
            <a:endParaRPr lang="en-US" sz="2200" dirty="0" smtClean="0">
              <a:solidFill>
                <a:schemeClr val="tx1">
                  <a:lumMod val="75000"/>
                  <a:lumOff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5427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508000" y="6042025"/>
            <a:ext cx="4722813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3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0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263CF45C-1173-4C4C-8403-6E0807F31593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23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/>
          <a:lstStyle/>
          <a:p>
            <a:pPr algn="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Absolute &amp; Relative Hyperlinks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898525" y="1905000"/>
            <a:ext cx="7391400" cy="4191000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sz="3200" smtClean="0">
                <a:cs typeface="Times New Roman" panose="02020603050405020304" pitchFamily="18" charset="0"/>
              </a:rPr>
              <a:t>Absolute link</a:t>
            </a:r>
          </a:p>
          <a:p>
            <a:pPr lvl="1"/>
            <a:r>
              <a:rPr lang="en-US" altLang="en-US" sz="2400" smtClean="0">
                <a:cs typeface="Times New Roman" panose="02020603050405020304" pitchFamily="18" charset="0"/>
              </a:rPr>
              <a:t>Link to a different website</a:t>
            </a:r>
            <a:r>
              <a:rPr lang="en-US" altLang="en-US" smtClean="0">
                <a:cs typeface="Times New Roman" panose="02020603050405020304" pitchFamily="18" charset="0"/>
              </a:rPr>
              <a:t/>
            </a:r>
            <a:br>
              <a:rPr lang="en-US" altLang="en-US" smtClean="0">
                <a:cs typeface="Times New Roman" panose="02020603050405020304" pitchFamily="18" charset="0"/>
              </a:rPr>
            </a:br>
            <a:endParaRPr lang="en-US" altLang="en-US" sz="800" smtClean="0"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&lt;a href="http://yahoo.com"&gt;Yahoo&lt;/a&gt;</a:t>
            </a:r>
          </a:p>
          <a:p>
            <a:endParaRPr lang="en-US" altLang="en-US" sz="2400" smtClean="0">
              <a:cs typeface="Times New Roman" panose="02020603050405020304" pitchFamily="18" charset="0"/>
            </a:endParaRPr>
          </a:p>
          <a:p>
            <a:r>
              <a:rPr lang="en-US" altLang="en-US" sz="3200" smtClean="0">
                <a:cs typeface="Times New Roman" panose="02020603050405020304" pitchFamily="18" charset="0"/>
              </a:rPr>
              <a:t>Relative link</a:t>
            </a:r>
          </a:p>
          <a:p>
            <a:pPr lvl="1"/>
            <a:r>
              <a:rPr lang="en-US" altLang="en-US" sz="2400" smtClean="0">
                <a:cs typeface="Times New Roman" panose="02020603050405020304" pitchFamily="18" charset="0"/>
              </a:rPr>
              <a:t>Link to pages on your own site</a:t>
            </a:r>
            <a:r>
              <a:rPr lang="en-US" altLang="en-US" smtClean="0">
                <a:cs typeface="Times New Roman" panose="02020603050405020304" pitchFamily="18" charset="0"/>
              </a:rPr>
              <a:t/>
            </a:r>
            <a:br>
              <a:rPr lang="en-US" altLang="en-US" smtClean="0">
                <a:cs typeface="Times New Roman" panose="02020603050405020304" pitchFamily="18" charset="0"/>
              </a:rPr>
            </a:br>
            <a:endParaRPr lang="en-US" altLang="en-US" smtClean="0"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&lt;a href="index.htm"&gt;Home&lt;/a&gt;</a:t>
            </a:r>
            <a:endParaRPr lang="en-US" altLang="en-US" sz="2800" smtClean="0">
              <a:cs typeface="Times New Roman" panose="02020603050405020304" pitchFamily="18" charset="0"/>
            </a:endParaRPr>
          </a:p>
        </p:txBody>
      </p:sp>
      <p:sp>
        <p:nvSpPr>
          <p:cNvPr id="56324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508000" y="6042025"/>
            <a:ext cx="4722813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3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0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6E1E9E20-C936-49BB-A20C-A43684107AC3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24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2"/>
          <p:cNvSpPr>
            <a:spLocks noGrp="1" noChangeArrowheads="1"/>
          </p:cNvSpPr>
          <p:nvPr>
            <p:ph type="title"/>
          </p:nvPr>
        </p:nvSpPr>
        <p:spPr>
          <a:xfrm>
            <a:off x="-625475" y="455613"/>
            <a:ext cx="9034463" cy="1066800"/>
          </a:xfrm>
        </p:spPr>
        <p:txBody>
          <a:bodyPr rtlCol="0"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E-Mail Hyperlink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1998663"/>
            <a:ext cx="7897813" cy="35052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Automatically launch the default mail </a:t>
            </a:r>
            <a:br>
              <a:rPr lang="en-US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</a:br>
            <a:r>
              <a:rPr lang="en-US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program configured for the browser</a:t>
            </a:r>
          </a:p>
          <a:p>
            <a:pPr fontAlgn="auto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If no browser default is configured, </a:t>
            </a:r>
          </a:p>
          <a:p>
            <a:pPr fontAlgn="auto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a message is displayed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&lt;a  ref=“mailto:me@gmail.com”&gt;me@gmail.com&lt;/a&gt;</a:t>
            </a:r>
          </a:p>
        </p:txBody>
      </p:sp>
      <p:sp>
        <p:nvSpPr>
          <p:cNvPr id="58372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508000" y="6042025"/>
            <a:ext cx="4722813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3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0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D18051C5-1F07-4DF2-AC0E-DC59C29D048C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25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762000"/>
            <a:ext cx="7381875" cy="566738"/>
          </a:xfrm>
        </p:spPr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3600" dirty="0">
                <a:solidFill>
                  <a:schemeClr val="tx2">
                    <a:satMod val="130000"/>
                  </a:schemeClr>
                </a:solidFill>
              </a:rPr>
              <a:t>Example  HTML5  Web  Page </a:t>
            </a:r>
            <a:br>
              <a:rPr lang="en-US" sz="3600" dirty="0">
                <a:solidFill>
                  <a:schemeClr val="tx2">
                    <a:satMod val="130000"/>
                  </a:schemeClr>
                </a:solidFill>
              </a:rPr>
            </a:b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en-US" dirty="0" smtClean="0">
                <a:solidFill>
                  <a:schemeClr val="tx2">
                    <a:satMod val="130000"/>
                  </a:schemeClr>
                </a:solidFill>
              </a:rPr>
            </a:br>
            <a:endParaRPr lang="en-US" dirty="0" smtClean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20483" name="Rectangle 4"/>
          <p:cNvSpPr>
            <a:spLocks noGrp="1" noChangeArrowheads="1"/>
          </p:cNvSpPr>
          <p:nvPr>
            <p:ph idx="1"/>
          </p:nvPr>
        </p:nvSpPr>
        <p:spPr>
          <a:xfrm>
            <a:off x="914400" y="2098675"/>
            <a:ext cx="7772400" cy="4073525"/>
          </a:xfrm>
        </p:spPr>
        <p:txBody>
          <a:bodyPr>
            <a:normAutofit lnSpcReduction="10000"/>
          </a:bodyPr>
          <a:lstStyle/>
          <a:p>
            <a:pPr marL="68263" indent="0" fontAlgn="auto">
              <a:spcAft>
                <a:spcPts val="0"/>
              </a:spcAft>
              <a:buFont typeface="Wingdings 3" panose="05040102010807070707" pitchFamily="18" charset="2"/>
              <a:buNone/>
              <a:defRPr/>
            </a:pPr>
            <a:r>
              <a:rPr lang="en-US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&lt;!DOCTYPE html&gt;</a:t>
            </a:r>
          </a:p>
          <a:p>
            <a:pPr marL="68263" indent="0" fontAlgn="auto">
              <a:spcAft>
                <a:spcPts val="0"/>
              </a:spcAft>
              <a:buFont typeface="Wingdings 3" panose="05040102010807070707" pitchFamily="18" charset="2"/>
              <a:buNone/>
              <a:defRPr/>
            </a:pPr>
            <a:r>
              <a:rPr lang="en-US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&lt;html </a:t>
            </a:r>
            <a:r>
              <a:rPr lang="en-US" altLang="en-US" sz="2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lang</a:t>
            </a:r>
            <a:r>
              <a:rPr lang="en-US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="</a:t>
            </a:r>
            <a:r>
              <a:rPr lang="en-US" altLang="en-US" sz="2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</a:t>
            </a:r>
            <a:r>
              <a:rPr lang="en-US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"&gt;</a:t>
            </a:r>
          </a:p>
          <a:p>
            <a:pPr marL="68263" indent="0" fontAlgn="auto">
              <a:spcAft>
                <a:spcPts val="0"/>
              </a:spcAft>
              <a:buFont typeface="Wingdings 3" panose="05040102010807070707" pitchFamily="18" charset="2"/>
              <a:buNone/>
              <a:defRPr/>
            </a:pPr>
            <a:r>
              <a:rPr lang="en-US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&lt;head&gt;</a:t>
            </a:r>
          </a:p>
          <a:p>
            <a:pPr marL="68263" indent="0" fontAlgn="auto">
              <a:spcAft>
                <a:spcPts val="0"/>
              </a:spcAft>
              <a:buFont typeface="Wingdings 3" panose="05040102010807070707" pitchFamily="18" charset="2"/>
              <a:buNone/>
              <a:defRPr/>
            </a:pPr>
            <a:r>
              <a:rPr lang="en-US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&lt;title&gt;Page Title Goes Here&lt;/title&gt;</a:t>
            </a:r>
          </a:p>
          <a:p>
            <a:pPr marL="68263" indent="0" fontAlgn="auto">
              <a:spcAft>
                <a:spcPts val="0"/>
              </a:spcAft>
              <a:buFont typeface="Wingdings 3" panose="05040102010807070707" pitchFamily="18" charset="2"/>
              <a:buNone/>
              <a:defRPr/>
            </a:pPr>
            <a:r>
              <a:rPr lang="en-US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&lt;meta charset="utf-8"&gt;</a:t>
            </a:r>
          </a:p>
          <a:p>
            <a:pPr marL="68263" indent="0" fontAlgn="auto">
              <a:spcAft>
                <a:spcPts val="0"/>
              </a:spcAft>
              <a:buFont typeface="Wingdings 3" panose="05040102010807070707" pitchFamily="18" charset="2"/>
              <a:buNone/>
              <a:defRPr/>
            </a:pPr>
            <a:r>
              <a:rPr lang="en-US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&lt;/head&gt;</a:t>
            </a:r>
          </a:p>
          <a:p>
            <a:pPr marL="68263" indent="0" fontAlgn="auto">
              <a:spcAft>
                <a:spcPts val="0"/>
              </a:spcAft>
              <a:buFont typeface="Wingdings 3" panose="05040102010807070707" pitchFamily="18" charset="2"/>
              <a:buNone/>
              <a:defRPr/>
            </a:pPr>
            <a:r>
              <a:rPr lang="en-US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&lt;body&gt;</a:t>
            </a:r>
          </a:p>
          <a:p>
            <a:pPr marL="68263" indent="0" fontAlgn="auto">
              <a:spcAft>
                <a:spcPts val="0"/>
              </a:spcAft>
              <a:buFont typeface="Wingdings 3" panose="05040102010807070707" pitchFamily="18" charset="2"/>
              <a:buNone/>
              <a:defRPr/>
            </a:pPr>
            <a:r>
              <a:rPr lang="en-US" altLang="en-US" sz="2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 body text and more HTML5 tags go here ...</a:t>
            </a:r>
            <a:endParaRPr lang="en-US" altLang="en-US" sz="2200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263" indent="0" fontAlgn="auto">
              <a:spcAft>
                <a:spcPts val="0"/>
              </a:spcAft>
              <a:buFont typeface="Wingdings 3" panose="05040102010807070707" pitchFamily="18" charset="2"/>
              <a:buNone/>
              <a:defRPr/>
            </a:pPr>
            <a:r>
              <a:rPr lang="en-US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&lt;/body&gt;</a:t>
            </a:r>
          </a:p>
          <a:p>
            <a:pPr marL="68263" indent="0" fontAlgn="auto">
              <a:spcAft>
                <a:spcPts val="0"/>
              </a:spcAft>
              <a:buFont typeface="Wingdings 3" panose="05040102010807070707" pitchFamily="18" charset="2"/>
              <a:buNone/>
              <a:defRPr/>
            </a:pPr>
            <a:r>
              <a:rPr lang="en-US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&lt;/html&gt;</a:t>
            </a:r>
          </a:p>
        </p:txBody>
      </p:sp>
      <p:sp>
        <p:nvSpPr>
          <p:cNvPr id="15364" name="Slide Number Placeholder 1"/>
          <p:cNvSpPr>
            <a:spLocks noGrp="1"/>
          </p:cNvSpPr>
          <p:nvPr>
            <p:ph type="sldNum" sz="quarter" idx="12"/>
          </p:nvPr>
        </p:nvSpPr>
        <p:spPr bwMode="auto">
          <a:xfrm>
            <a:off x="508000" y="6042025"/>
            <a:ext cx="4722813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3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0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8B989989-95AA-4F09-8F12-66631566E17B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1009650" y="609600"/>
            <a:ext cx="7381875" cy="566738"/>
          </a:xfrm>
        </p:spPr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Head &amp; Body Sections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1947863"/>
            <a:ext cx="8839200" cy="4876800"/>
          </a:xfrm>
        </p:spPr>
        <p:txBody>
          <a:bodyPr/>
          <a:lstStyle/>
          <a:p>
            <a:pPr fontAlgn="auto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Head</a:t>
            </a:r>
            <a:r>
              <a:rPr lang="en-US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Section</a:t>
            </a:r>
            <a:r>
              <a:rPr lang="en-US" altLang="en-US" sz="1350" b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/>
            </a:r>
            <a:br>
              <a:rPr lang="en-US" altLang="en-US" sz="1350" b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</a:br>
            <a:r>
              <a:rPr lang="en-US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Contains information that describes the web page document </a:t>
            </a:r>
            <a:endParaRPr lang="en-US" altLang="en-US" sz="1800" smtClean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  <a:p>
            <a:pPr lvl="1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&lt;head&gt;</a:t>
            </a:r>
          </a:p>
          <a:p>
            <a:pPr lvl="1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2000" b="1" i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…head section info goes here</a:t>
            </a:r>
          </a:p>
          <a:p>
            <a:pPr lvl="1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&lt;/head&gt;</a:t>
            </a:r>
          </a:p>
          <a:p>
            <a:pPr fontAlgn="auto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Body</a:t>
            </a:r>
            <a:r>
              <a:rPr lang="en-US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Section</a:t>
            </a:r>
            <a:r>
              <a:rPr lang="en-US" altLang="en-US" sz="1350" b="1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/>
            </a:r>
            <a:br>
              <a:rPr lang="en-US" altLang="en-US" sz="1350" b="1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</a:br>
            <a:r>
              <a:rPr lang="en-US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Contains text and elements that display in the web page document</a:t>
            </a:r>
            <a:r>
              <a:rPr lang="en-US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/>
            </a:r>
            <a:br>
              <a:rPr lang="en-US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</a:br>
            <a:r>
              <a:rPr lang="en-US" altLang="en-US" sz="135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&lt;body&gt;</a:t>
            </a:r>
          </a:p>
          <a:p>
            <a:pPr lvl="1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2000" b="1" i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…body section info goes here</a:t>
            </a:r>
          </a:p>
          <a:p>
            <a:pPr lvl="1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&lt;/body&gt;</a:t>
            </a:r>
          </a:p>
        </p:txBody>
      </p:sp>
      <p:sp>
        <p:nvSpPr>
          <p:cNvPr id="17412" name="Slide Number Placeholder 1"/>
          <p:cNvSpPr>
            <a:spLocks noGrp="1"/>
          </p:cNvSpPr>
          <p:nvPr>
            <p:ph type="sldNum" sz="quarter" idx="12"/>
          </p:nvPr>
        </p:nvSpPr>
        <p:spPr bwMode="auto">
          <a:xfrm>
            <a:off x="508000" y="6042025"/>
            <a:ext cx="4722813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3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0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ADC60CE0-D709-4880-B899-E6A415AD80EC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4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1752600"/>
            <a:ext cx="7772400" cy="1143000"/>
          </a:xfrm>
        </p:spPr>
        <p:txBody>
          <a:bodyPr rtlCol="0"/>
          <a:lstStyle/>
          <a:p>
            <a:pPr algn="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Title  Element</a:t>
            </a:r>
            <a:br>
              <a:rPr lang="en-US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Meta Element</a:t>
            </a:r>
          </a:p>
        </p:txBody>
      </p:sp>
      <p:sp>
        <p:nvSpPr>
          <p:cNvPr id="19459" name="Slide Number Placeholder 2"/>
          <p:cNvSpPr>
            <a:spLocks noGrp="1"/>
          </p:cNvSpPr>
          <p:nvPr>
            <p:ph type="sldNum" sz="quarter" idx="12"/>
          </p:nvPr>
        </p:nvSpPr>
        <p:spPr bwMode="auto">
          <a:xfrm>
            <a:off x="508000" y="6042025"/>
            <a:ext cx="4722813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3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0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FC464AAE-F298-4E31-B43F-5A8430130A71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5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9460" name="Picture 1" descr="Figure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81000"/>
            <a:ext cx="5172075" cy="373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2" descr="Figure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462462"/>
            <a:ext cx="6332538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Notched Right Arrow 2"/>
          <p:cNvSpPr/>
          <p:nvPr/>
        </p:nvSpPr>
        <p:spPr>
          <a:xfrm rot="10800000">
            <a:off x="4999038" y="1920875"/>
            <a:ext cx="1057275" cy="30480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Notched Right Arrow 8"/>
          <p:cNvSpPr/>
          <p:nvPr/>
        </p:nvSpPr>
        <p:spPr>
          <a:xfrm rot="10800000">
            <a:off x="4999038" y="2368550"/>
            <a:ext cx="1057275" cy="30480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ChangeArrowheads="1"/>
          </p:cNvSpPr>
          <p:nvPr/>
        </p:nvSpPr>
        <p:spPr bwMode="auto">
          <a:xfrm>
            <a:off x="152400" y="2133600"/>
            <a:ext cx="4191000" cy="27432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3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0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1027113" y="595313"/>
            <a:ext cx="7381875" cy="566737"/>
          </a:xfrm>
        </p:spPr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Heading Element</a:t>
            </a:r>
          </a:p>
        </p:txBody>
      </p:sp>
      <p:sp>
        <p:nvSpPr>
          <p:cNvPr id="29700" name="Rectangle 5"/>
          <p:cNvSpPr>
            <a:spLocks noGrp="1" noChangeArrowheads="1"/>
          </p:cNvSpPr>
          <p:nvPr>
            <p:ph idx="1"/>
          </p:nvPr>
        </p:nvSpPr>
        <p:spPr>
          <a:xfrm>
            <a:off x="228600" y="2133600"/>
            <a:ext cx="4932363" cy="3671888"/>
          </a:xfrm>
        </p:spPr>
        <p:txBody>
          <a:bodyPr/>
          <a:lstStyle/>
          <a:p>
            <a:pPr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135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&lt;h1&gt;Heading Level 1&lt;/h1&gt;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135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&lt;h2&gt;Heading Level 2&lt;/h2&gt;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135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&lt;h3&gt;Heading Level 3&lt;/h3&gt;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135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&lt;h4&gt;Heading Level 4&lt;/h4&gt;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135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&lt;h5&gt;Heading Level 5&lt;/h5&gt;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135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&lt;h6&gt;Heading Level 6&lt;/h6&gt;</a:t>
            </a:r>
          </a:p>
        </p:txBody>
      </p:sp>
      <p:sp>
        <p:nvSpPr>
          <p:cNvPr id="21509" name="Slide Number Placeholder 1"/>
          <p:cNvSpPr>
            <a:spLocks noGrp="1"/>
          </p:cNvSpPr>
          <p:nvPr>
            <p:ph type="sldNum" sz="quarter" idx="12"/>
          </p:nvPr>
        </p:nvSpPr>
        <p:spPr bwMode="auto">
          <a:xfrm>
            <a:off x="508000" y="6042025"/>
            <a:ext cx="4722813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3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0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9BF7F975-3DEE-4D6B-BB68-91DBEAA21E5B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6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151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2133600"/>
            <a:ext cx="4194175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Paragraph Element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906463" y="1905000"/>
            <a:ext cx="7010400" cy="4191000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sz="3200" smtClean="0">
                <a:cs typeface="Times New Roman" panose="02020603050405020304" pitchFamily="18" charset="0"/>
              </a:rPr>
              <a:t>Paragraph element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&lt;p&gt;</a:t>
            </a:r>
            <a:r>
              <a:rPr lang="en-US" altLang="en-US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…paragraph goes here…</a:t>
            </a:r>
            <a:r>
              <a:rPr lang="en-US" altLang="en-US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&lt;/p&gt;</a:t>
            </a:r>
            <a:br>
              <a:rPr lang="en-US" altLang="en-US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altLang="en-US" sz="3200" b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en-US" sz="2400" smtClean="0">
                <a:cs typeface="Times New Roman" panose="02020603050405020304" pitchFamily="18" charset="0"/>
              </a:rPr>
              <a:t>Groups sentences and sections of text together. </a:t>
            </a:r>
          </a:p>
          <a:p>
            <a:pPr lvl="1"/>
            <a:endParaRPr lang="en-US" altLang="en-US" sz="2400" smtClean="0">
              <a:cs typeface="Times New Roman" panose="02020603050405020304" pitchFamily="18" charset="0"/>
            </a:endParaRPr>
          </a:p>
          <a:p>
            <a:pPr lvl="1"/>
            <a:r>
              <a:rPr lang="en-US" altLang="en-US" sz="2400" smtClean="0">
                <a:cs typeface="Times New Roman" panose="02020603050405020304" pitchFamily="18" charset="0"/>
              </a:rPr>
              <a:t>Block Display – Configures empty space above and below</a:t>
            </a:r>
          </a:p>
        </p:txBody>
      </p:sp>
      <p:sp>
        <p:nvSpPr>
          <p:cNvPr id="23556" name="Slide Number Placeholder 1"/>
          <p:cNvSpPr>
            <a:spLocks noGrp="1"/>
          </p:cNvSpPr>
          <p:nvPr>
            <p:ph type="sldNum" sz="quarter" idx="12"/>
          </p:nvPr>
        </p:nvSpPr>
        <p:spPr bwMode="auto">
          <a:xfrm>
            <a:off x="508000" y="6042025"/>
            <a:ext cx="4722813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3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0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3CBBCC8C-1DEC-4697-92BA-06B76D2702CD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7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379162" y="790074"/>
            <a:ext cx="7772400" cy="1143000"/>
          </a:xfrm>
        </p:spPr>
        <p:txBody>
          <a:bodyPr rtlCol="0"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Line Break Element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403225" y="1981200"/>
            <a:ext cx="8337550" cy="4191000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sz="3200" smtClean="0">
                <a:cs typeface="Times New Roman" panose="02020603050405020304" pitchFamily="18" charset="0"/>
              </a:rPr>
              <a:t>Line Break element</a:t>
            </a:r>
          </a:p>
          <a:p>
            <a:pPr lvl="1"/>
            <a:r>
              <a:rPr lang="en-US" altLang="en-US" sz="2400" smtClean="0">
                <a:cs typeface="Times New Roman" panose="02020603050405020304" pitchFamily="18" charset="0"/>
              </a:rPr>
              <a:t>Stand-alone, or void tag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en-US" altLang="en-US" sz="28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en-US" sz="28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28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…text goes here </a:t>
            </a:r>
            <a:r>
              <a:rPr lang="en-US" alt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&lt;br&gt;</a:t>
            </a:r>
            <a:br>
              <a:rPr lang="en-US" alt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28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starts on a new line….</a:t>
            </a:r>
            <a:br>
              <a:rPr lang="en-US" altLang="en-US" sz="28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altLang="en-US" sz="2800" b="1" i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en-US" sz="2400" smtClean="0">
                <a:cs typeface="Times New Roman" panose="02020603050405020304" pitchFamily="18" charset="0"/>
              </a:rPr>
              <a:t>Causes the next element or text to display on a new line</a:t>
            </a:r>
          </a:p>
        </p:txBody>
      </p:sp>
      <p:sp>
        <p:nvSpPr>
          <p:cNvPr id="25604" name="Slide Number Placeholder 1"/>
          <p:cNvSpPr>
            <a:spLocks noGrp="1"/>
          </p:cNvSpPr>
          <p:nvPr>
            <p:ph type="sldNum" sz="quarter" idx="12"/>
          </p:nvPr>
        </p:nvSpPr>
        <p:spPr bwMode="auto">
          <a:xfrm>
            <a:off x="508000" y="6042025"/>
            <a:ext cx="4722813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3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0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438F16CB-D0A5-43BA-8FF8-117508531AEC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8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err="1" smtClean="0">
                <a:solidFill>
                  <a:schemeClr val="tx2">
                    <a:satMod val="130000"/>
                  </a:schemeClr>
                </a:solidFill>
              </a:rPr>
              <a:t>Blockquote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 Element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>
          <a:xfrm>
            <a:off x="830263" y="1905000"/>
            <a:ext cx="7780337" cy="4191000"/>
          </a:xfrm>
        </p:spPr>
        <p:txBody>
          <a:bodyPr>
            <a:normAutofit lnSpcReduction="10000"/>
          </a:bodyPr>
          <a:lstStyle/>
          <a:p>
            <a:pPr fontAlgn="auto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altLang="en-US" sz="3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Blockquote</a:t>
            </a:r>
            <a:r>
              <a:rPr lang="en-US" alt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 element</a:t>
            </a:r>
          </a:p>
          <a:p>
            <a:pPr lvl="1" fontAlgn="auto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Indents a block of text for special emphasis</a:t>
            </a:r>
            <a:b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</a:br>
            <a:endParaRPr lang="en-US" altLang="en-US" sz="2800" dirty="0" smtClean="0">
              <a:solidFill>
                <a:schemeClr val="tx1">
                  <a:lumMod val="75000"/>
                  <a:lumOff val="25000"/>
                </a:schemeClr>
              </a:solidFill>
              <a:cs typeface="Times New Roman" panose="02020603050405020304" pitchFamily="18" charset="0"/>
            </a:endParaRPr>
          </a:p>
          <a:p>
            <a:pPr lvl="1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en-US" sz="32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blockquote</a:t>
            </a:r>
            <a:r>
              <a:rPr lang="en-US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pPr lvl="1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32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…text goes here…</a:t>
            </a:r>
          </a:p>
          <a:p>
            <a:pPr lvl="1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&lt;/</a:t>
            </a:r>
            <a:r>
              <a:rPr lang="en-US" altLang="en-US" sz="32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blockquote</a:t>
            </a:r>
            <a:r>
              <a:rPr lang="en-US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br>
              <a:rPr lang="en-US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altLang="en-US" sz="2000" dirty="0" smtClean="0">
              <a:solidFill>
                <a:schemeClr val="tx1">
                  <a:lumMod val="75000"/>
                  <a:lumOff val="25000"/>
                </a:schemeClr>
              </a:solidFill>
              <a:cs typeface="Times New Roman" panose="02020603050405020304" pitchFamily="18" charset="0"/>
            </a:endParaRPr>
          </a:p>
          <a:p>
            <a:pPr lvl="1" fontAlgn="auto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Block Display – Configures empty space above and below</a:t>
            </a:r>
          </a:p>
        </p:txBody>
      </p:sp>
      <p:sp>
        <p:nvSpPr>
          <p:cNvPr id="27652" name="Slide Number Placeholder 1"/>
          <p:cNvSpPr>
            <a:spLocks noGrp="1"/>
          </p:cNvSpPr>
          <p:nvPr>
            <p:ph type="sldNum" sz="quarter" idx="12"/>
          </p:nvPr>
        </p:nvSpPr>
        <p:spPr bwMode="auto">
          <a:xfrm>
            <a:off x="508000" y="6042025"/>
            <a:ext cx="4722813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3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0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D41E9B32-1EF4-4209-BC99-5EE7C0BF002C}" type="slidenum">
              <a:rPr lang="en-US" altLang="en-US" sz="1100" smtClean="0">
                <a:solidFill>
                  <a:srgbClr val="4D4D4D"/>
                </a:solidFill>
                <a:latin typeface="Times New Roman" panose="02020603050405020304" pitchFamily="18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9</a:t>
            </a:fld>
            <a:endParaRPr lang="en-US" altLang="en-US" sz="1100" smtClean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Facet">
  <a:themeElements>
    <a:clrScheme name="Red Orange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1004</TotalTime>
  <Words>741</Words>
  <Application>Microsoft Office PowerPoint</Application>
  <PresentationFormat>On-screen Show (4:3)</PresentationFormat>
  <Paragraphs>223</Paragraphs>
  <Slides>25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5" baseType="lpstr">
      <vt:lpstr>Optima</vt:lpstr>
      <vt:lpstr>Arial</vt:lpstr>
      <vt:lpstr>Calibri</vt:lpstr>
      <vt:lpstr>Times New Roman</vt:lpstr>
      <vt:lpstr>Trebuchet MS</vt:lpstr>
      <vt:lpstr>Verdana</vt:lpstr>
      <vt:lpstr>Wingdings</vt:lpstr>
      <vt:lpstr>Wingdings 2</vt:lpstr>
      <vt:lpstr>Wingdings 3</vt:lpstr>
      <vt:lpstr>Facet</vt:lpstr>
      <vt:lpstr>ITEC 2130  Web Technologies</vt:lpstr>
      <vt:lpstr>HTML Elements</vt:lpstr>
      <vt:lpstr>Example  HTML5  Web  Page   </vt:lpstr>
      <vt:lpstr>Head &amp; Body Sections</vt:lpstr>
      <vt:lpstr>Title  Element Meta Element</vt:lpstr>
      <vt:lpstr>Heading Element</vt:lpstr>
      <vt:lpstr>Paragraph Element</vt:lpstr>
      <vt:lpstr>Line Break Element</vt:lpstr>
      <vt:lpstr>Blockquote Element</vt:lpstr>
      <vt:lpstr>Phrase Elements</vt:lpstr>
      <vt:lpstr>Proper Nesting</vt:lpstr>
      <vt:lpstr>HTML Lists</vt:lpstr>
      <vt:lpstr>Unordered List</vt:lpstr>
      <vt:lpstr>Unordered List Example</vt:lpstr>
      <vt:lpstr>Ordered List</vt:lpstr>
      <vt:lpstr>Ordered List Example</vt:lpstr>
      <vt:lpstr>Description List</vt:lpstr>
      <vt:lpstr>Description List Example</vt:lpstr>
      <vt:lpstr>Special Characters</vt:lpstr>
      <vt:lpstr>Div Element</vt:lpstr>
      <vt:lpstr>HTML5 Structural Elements</vt:lpstr>
      <vt:lpstr>HTML5 Structural  Elements</vt:lpstr>
      <vt:lpstr>Anchor Element</vt:lpstr>
      <vt:lpstr>Absolute &amp; Relative Hyperlinks</vt:lpstr>
      <vt:lpstr>E-Mail Hyperlink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Web Development &amp; Design Foundations wtih HTML5, 8th Edition</dc:title>
  <dc:subject>Chapter 1</dc:subject>
  <dc:creator>Terry Felke-Morris</dc:creator>
  <cp:lastModifiedBy>Shuting Xu</cp:lastModifiedBy>
  <cp:revision>123</cp:revision>
  <cp:lastPrinted>1601-01-01T00:00:00Z</cp:lastPrinted>
  <dcterms:created xsi:type="dcterms:W3CDTF">2002-01-17T02:49:49Z</dcterms:created>
  <dcterms:modified xsi:type="dcterms:W3CDTF">2018-01-16T02:40:01Z</dcterms:modified>
</cp:coreProperties>
</file>