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86" r:id="rId1"/>
  </p:sldMasterIdLst>
  <p:notesMasterIdLst>
    <p:notesMasterId r:id="rId54"/>
  </p:notesMasterIdLst>
  <p:sldIdLst>
    <p:sldId id="315" r:id="rId2"/>
    <p:sldId id="262" r:id="rId3"/>
    <p:sldId id="282" r:id="rId4"/>
    <p:sldId id="283" r:id="rId5"/>
    <p:sldId id="284" r:id="rId6"/>
    <p:sldId id="311" r:id="rId7"/>
    <p:sldId id="263" r:id="rId8"/>
    <p:sldId id="267" r:id="rId9"/>
    <p:sldId id="268" r:id="rId10"/>
    <p:sldId id="269" r:id="rId11"/>
    <p:sldId id="270" r:id="rId12"/>
    <p:sldId id="314" r:id="rId13"/>
    <p:sldId id="312" r:id="rId14"/>
    <p:sldId id="313" r:id="rId15"/>
    <p:sldId id="285" r:id="rId16"/>
    <p:sldId id="287" r:id="rId17"/>
    <p:sldId id="288" r:id="rId18"/>
    <p:sldId id="289" r:id="rId19"/>
    <p:sldId id="290" r:id="rId20"/>
    <p:sldId id="310" r:id="rId21"/>
    <p:sldId id="306" r:id="rId22"/>
    <p:sldId id="307" r:id="rId23"/>
    <p:sldId id="308" r:id="rId24"/>
    <p:sldId id="309" r:id="rId25"/>
    <p:sldId id="304" r:id="rId26"/>
    <p:sldId id="294" r:id="rId27"/>
    <p:sldId id="298" r:id="rId28"/>
    <p:sldId id="305" r:id="rId29"/>
    <p:sldId id="322" r:id="rId30"/>
    <p:sldId id="324" r:id="rId31"/>
    <p:sldId id="325" r:id="rId32"/>
    <p:sldId id="342" r:id="rId33"/>
    <p:sldId id="343" r:id="rId34"/>
    <p:sldId id="344" r:id="rId35"/>
    <p:sldId id="345" r:id="rId36"/>
    <p:sldId id="346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41" r:id="rId53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 autoAdjust="0"/>
    <p:restoredTop sz="94580" autoAdjust="0"/>
  </p:normalViewPr>
  <p:slideViewPr>
    <p:cSldViewPr>
      <p:cViewPr varScale="1">
        <p:scale>
          <a:sx n="64" d="100"/>
          <a:sy n="64" d="100"/>
        </p:scale>
        <p:origin x="13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1.xml"/><Relationship Id="rId1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C369B517-526F-4EDA-82C8-783E65C8F8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05046-A1CF-40AD-AB63-3A6842EF285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66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111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D0D4FE-3761-4DD5-87D1-90A464198159}" type="slidenum">
              <a:rPr kumimoji="0" lang="en-US" altLang="en-US" sz="1300">
                <a:latin typeface="Verdana" panose="020B0604030504040204" pitchFamily="34" charset="0"/>
              </a:rPr>
              <a:pPr>
                <a:spcBef>
                  <a:spcPct val="0"/>
                </a:spcBef>
              </a:pPr>
              <a:t>13</a:t>
            </a:fld>
            <a:endParaRPr kumimoji="0"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F9F032D-D486-42B8-AAF0-3AB6465FDFE9}" type="slidenum">
              <a:rPr kumimoji="0" lang="en-US" altLang="en-US" sz="1300">
                <a:latin typeface="Verdana" panose="020B0604030504040204" pitchFamily="34" charset="0"/>
              </a:rPr>
              <a:pPr>
                <a:spcBef>
                  <a:spcPct val="0"/>
                </a:spcBef>
              </a:pPr>
              <a:t>14</a:t>
            </a:fld>
            <a:endParaRPr kumimoji="0"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A9AA830-DC09-4930-A810-E0D37C287684}" type="slidenum">
              <a:rPr lang="en-US" altLang="en-US" sz="1300">
                <a:latin typeface="Verdana" panose="020B0604030504040204" pitchFamily="34" charset="0"/>
              </a:rPr>
              <a:pPr/>
              <a:t>15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2F24C79-35E3-4604-89E1-44FE195F3198}" type="slidenum">
              <a:rPr lang="en-US" altLang="en-US" sz="1300">
                <a:latin typeface="Verdana" panose="020B0604030504040204" pitchFamily="34" charset="0"/>
              </a:rPr>
              <a:pPr/>
              <a:t>18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5D685EB-1609-4C5C-95EB-5D1BE2E68A6A}" type="slidenum">
              <a:rPr lang="en-US" altLang="en-US" sz="1300">
                <a:latin typeface="Verdana" panose="020B0604030504040204" pitchFamily="34" charset="0"/>
              </a:rPr>
              <a:pPr/>
              <a:t>19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0EC6CAE-8842-4F87-B28F-E69905D6B17F}" type="slidenum">
              <a:rPr lang="en-US" altLang="en-US" sz="1300">
                <a:latin typeface="Verdana" panose="020B0604030504040204" pitchFamily="34" charset="0"/>
              </a:rPr>
              <a:pPr/>
              <a:t>23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6EED307-AF08-4158-AA72-2341C3DA3580}" type="slidenum">
              <a:rPr lang="en-US" altLang="en-US" sz="1300">
                <a:latin typeface="Verdana" panose="020B0604030504040204" pitchFamily="34" charset="0"/>
              </a:rPr>
              <a:pPr/>
              <a:t>24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DD57A64-D6BD-4C43-92F5-37D674E38D37}" type="slidenum">
              <a:rPr lang="en-US" altLang="en-US" sz="1300"/>
              <a:pPr/>
              <a:t>25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29BCBBF-25FC-47F2-B01D-0C4E70EB37D2}" type="slidenum">
              <a:rPr lang="en-US" altLang="en-US" sz="1300"/>
              <a:pPr/>
              <a:t>30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0707866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2A683EC-E30F-46C4-A63E-79148C13F893}" type="slidenum">
              <a:rPr lang="en-US" altLang="en-US" sz="1300"/>
              <a:pPr/>
              <a:t>31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402284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3DDDAA9-EC33-4D45-ACA5-AC3F2C78AD67}" type="slidenum">
              <a:rPr lang="en-US" altLang="en-US" sz="1300"/>
              <a:pPr/>
              <a:t>2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75EB259-25EB-4685-A3CC-962AEB3FFBE9}" type="slidenum">
              <a:rPr lang="en-US" altLang="en-US" sz="1300"/>
              <a:pPr/>
              <a:t>32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7825301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2B3D3C-3988-4099-9460-092BB39F9F59}" type="slidenum">
              <a:rPr lang="en-US" altLang="en-US" sz="1300"/>
              <a:pPr/>
              <a:t>33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4925601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503D41-93FE-4E52-8DF2-33E392DA8AF5}" type="slidenum">
              <a:rPr lang="en-US" altLang="en-US" sz="1300"/>
              <a:pPr/>
              <a:t>34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3322541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F035750-9ECF-4ED0-9503-00D918AE0B77}" type="slidenum">
              <a:rPr lang="en-US" altLang="en-US" sz="1300"/>
              <a:pPr/>
              <a:t>36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8774703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68F866C-A649-4F54-8FA5-384676D2BC6E}" type="slidenum">
              <a:rPr lang="en-US" altLang="en-US" sz="1300"/>
              <a:pPr/>
              <a:t>37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1951166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142EB50-0573-4B99-B41F-473678F115CD}" type="slidenum">
              <a:rPr lang="en-US" altLang="en-US" sz="1300"/>
              <a:pPr/>
              <a:t>39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355871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3DB031A-9D51-4D46-956B-3B7D857D262A}" type="slidenum">
              <a:rPr lang="en-US" altLang="en-US" sz="1300"/>
              <a:pPr/>
              <a:t>40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5402565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F83A9D0-D022-4A6F-B2B6-9257CAC820E6}" type="slidenum">
              <a:rPr lang="en-US" altLang="en-US" sz="1300"/>
              <a:pPr/>
              <a:t>41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4335051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CE8296F-0869-4C76-AA39-05902661FB37}" type="slidenum">
              <a:rPr lang="en-US" altLang="en-US" sz="1300"/>
              <a:pPr/>
              <a:t>42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1216420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1178ACE-837B-4EC1-88DA-CA864C8A8601}" type="slidenum">
              <a:rPr lang="en-US" altLang="en-US" sz="1300"/>
              <a:pPr/>
              <a:t>43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445124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EC8C23-0D63-481D-8A8C-F62250A1D410}" type="slidenum">
              <a:rPr lang="en-US" altLang="en-US" sz="1300">
                <a:latin typeface="Verdana" panose="020B0604030504040204" pitchFamily="34" charset="0"/>
              </a:rPr>
              <a:pPr/>
              <a:t>3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53909F6-2C42-420D-ADCC-E4F467E9F64D}" type="slidenum">
              <a:rPr lang="en-US" altLang="en-US" sz="1300"/>
              <a:pPr/>
              <a:t>44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249924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4716E63-5CF3-47C5-B458-457EE9FC52FC}" type="slidenum">
              <a:rPr lang="en-US" altLang="en-US" sz="1300">
                <a:latin typeface="Verdana" panose="020B0604030504040204" pitchFamily="34" charset="0"/>
              </a:rPr>
              <a:pPr/>
              <a:t>4</a:t>
            </a:fld>
            <a:endParaRPr lang="en-US" altLang="en-US" sz="1300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0AFD1EA-C076-443E-A00C-498F6A6FD109}" type="slidenum">
              <a:rPr lang="en-US" altLang="en-US" sz="1300"/>
              <a:pPr/>
              <a:t>7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54CC2EA-D782-408E-85DA-5D603B2CCDFD}" type="slidenum">
              <a:rPr lang="en-US" altLang="en-US" sz="1300"/>
              <a:pPr/>
              <a:t>8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EC4DB4E-0FFC-4531-8E12-2CFD2504ADBE}" type="slidenum">
              <a:rPr lang="en-US" altLang="en-US" sz="1300"/>
              <a:pPr/>
              <a:t>9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6A940D8-E5B1-4563-A8F2-E1B4A95E49B5}" type="slidenum">
              <a:rPr lang="en-US" altLang="en-US" sz="1300"/>
              <a:pPr/>
              <a:t>10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F5B0D8D-9F01-4C97-87BE-6BED83D46B63}" type="slidenum">
              <a:rPr lang="en-US" altLang="en-US" sz="1300"/>
              <a:pPr/>
              <a:t>11</a:t>
            </a:fld>
            <a:endParaRPr lang="en-US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43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775F-DC9D-4B23-9502-34A89C996242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1803-26D3-4D60-8910-B10FE87EE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942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1B43-43DE-42F1-B5A6-D53AD3A70BB5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8489-471F-43E9-AB2F-C6EDE819C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169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9088" y="2886075"/>
            <a:ext cx="457200" cy="585788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9C7B-D689-4390-98FD-F9C3F48B218D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5DE7-092A-42AC-8830-89AF308D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78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A09B-9967-4471-A663-826ABE2DF3BF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FFD-76C3-4507-A324-4A6979DF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75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064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669088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B9B7-DE42-41A9-AEC8-0C9EF5FA706C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B4BC-D2FF-4A40-81ED-357B7200B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362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/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536AE-4484-47C9-9570-E88CD061464D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A1CF0-64F5-42B3-9483-C265A543E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384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E23F-09A9-4A8B-9BCB-22BF64F66260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41404-6546-400D-8425-FE8586C9EA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754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0CB4-EFE2-49C1-A733-32F11550472E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6C28-F8E0-4EC6-A717-1B4993541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5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29D9-392D-4177-B83D-8EC57EB35F46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6C16-7F23-4D75-B2A7-B4E0343AD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00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EA05-06DB-4EEE-B955-B8401B115C60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56C8-F726-4B3F-BCED-18D3C0460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441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8905-08E9-4B6F-9A66-30606FC1A62B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B2F0-F9FD-483F-9241-5FAE97CA6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03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D1CF-9AC0-49CF-A13D-2F74362FDF88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C9BF-6C65-4CE8-ADB8-549D39CF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89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9AD3-7947-4DC2-9283-0B37FDACE185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3B85-949F-406E-A6D9-6522E03DC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518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D6B3-2E68-4510-B30A-0CAAF3F6EEF1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B260-ECF9-43C9-A8CF-9D6C5F42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323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/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D638-99DA-489C-ABCC-630101908101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4399-0575-4F33-8716-5456185AF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128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/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2B-619A-4937-ACAB-C36C528FB914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8170-A4BA-4BF6-90A4-B1A896147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70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168"/>
              <a:ext cx="476461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7706"/>
              <a:ext cx="325966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086"/>
              <a:ext cx="181821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873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609600"/>
            <a:ext cx="64468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60588"/>
            <a:ext cx="6446838" cy="3881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DB4F0-BBAA-4AEC-896E-D56BFA6CE762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2025"/>
            <a:ext cx="4722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3663" y="6042025"/>
            <a:ext cx="511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7F2C20A-FE33-48C6-85FC-CE49BB092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7" r:id="rId1"/>
    <p:sldLayoutId id="2147484488" r:id="rId2"/>
    <p:sldLayoutId id="2147484489" r:id="rId3"/>
    <p:sldLayoutId id="2147484490" r:id="rId4"/>
    <p:sldLayoutId id="2147484491" r:id="rId5"/>
    <p:sldLayoutId id="2147484492" r:id="rId6"/>
    <p:sldLayoutId id="2147484493" r:id="rId7"/>
    <p:sldLayoutId id="2147484494" r:id="rId8"/>
    <p:sldLayoutId id="2147484495" r:id="rId9"/>
    <p:sldLayoutId id="2147484496" r:id="rId10"/>
    <p:sldLayoutId id="2147484497" r:id="rId11"/>
    <p:sldLayoutId id="2147484498" r:id="rId12"/>
    <p:sldLayoutId id="2147484499" r:id="rId13"/>
    <p:sldLayoutId id="2147484500" r:id="rId14"/>
    <p:sldLayoutId id="2147484501" r:id="rId15"/>
    <p:sldLayoutId id="2147484502" r:id="rId16"/>
  </p:sldLayoutIdLst>
  <p:txStyles>
    <p:titleStyle>
      <a:lvl1pPr algn="l" defTabSz="342900" rtl="0" fontAlgn="base">
        <a:spcBef>
          <a:spcPct val="0"/>
        </a:spcBef>
        <a:spcAft>
          <a:spcPct val="0"/>
        </a:spcAft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2pPr>
      <a:lvl3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3pPr>
      <a:lvl4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4pPr>
      <a:lvl5pPr algn="l" defTabSz="342900" rtl="0" fontAlgn="base">
        <a:spcBef>
          <a:spcPct val="0"/>
        </a:spcBef>
        <a:spcAft>
          <a:spcPct val="0"/>
        </a:spcAft>
        <a:defRPr sz="27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00" kern="1200">
          <a:solidFill>
            <a:srgbClr val="404040"/>
          </a:solidFill>
          <a:latin typeface="+mn-lt"/>
          <a:ea typeface="+mn-ea"/>
          <a:cs typeface="+mn-cs"/>
        </a:defRPr>
      </a:lvl1pPr>
      <a:lvl2pPr marL="557213" indent="-214313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l" defTabSz="342900" rtl="0" fontAlgn="base">
        <a:spcBef>
          <a:spcPts val="75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900"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zeldman.com/2012/03/01/replacing-the-9999px-hack-new-image-replacement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3.org/TR/mobile-bp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hyperlink" Target="http://www.w3.org/2007/02/mwbp_flip_cards.html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://caniuse.com/flexbox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6237" y="1676400"/>
            <a:ext cx="5824538" cy="1646237"/>
          </a:xfrm>
        </p:spPr>
        <p:txBody>
          <a:bodyPr/>
          <a:lstStyle/>
          <a:p>
            <a:pPr algn="ctr"/>
            <a:r>
              <a:rPr lang="en-US" altLang="en-US" sz="4400" dirty="0" smtClean="0"/>
              <a:t>ITEC 2130 </a:t>
            </a:r>
            <a:br>
              <a:rPr lang="en-US" altLang="en-US" sz="4400" dirty="0" smtClean="0"/>
            </a:br>
            <a:r>
              <a:rPr lang="en-US" altLang="en-US" sz="4400" dirty="0" smtClean="0"/>
              <a:t>Web Technologies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/>
              <a:t>Chapter </a:t>
            </a:r>
            <a:r>
              <a:rPr lang="en-US" sz="2800" b="1" dirty="0" smtClean="0"/>
              <a:t>5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  </a:t>
            </a:r>
            <a:r>
              <a:rPr lang="en-US" sz="2800" b="1" dirty="0" smtClean="0"/>
              <a:t>Page Layout</a:t>
            </a:r>
            <a:endParaRPr lang="en-US" sz="2800" b="1" dirty="0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3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0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75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ts val="7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9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7F5F1F-058E-4337-8CA8-E5A7EB60AF9A}" type="slidenum"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3883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733800"/>
            <a:ext cx="3986213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2000"/>
            <a:ext cx="39481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12032"/>
            <a:ext cx="60198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overflow Property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8677" name="Content Placeholder 2"/>
          <p:cNvSpPr>
            <a:spLocks noGrp="1"/>
          </p:cNvSpPr>
          <p:nvPr>
            <p:ph idx="1"/>
          </p:nvPr>
        </p:nvSpPr>
        <p:spPr>
          <a:xfrm>
            <a:off x="5410200" y="914400"/>
            <a:ext cx="3600450" cy="4800600"/>
          </a:xfrm>
        </p:spPr>
        <p:txBody>
          <a:bodyPr>
            <a:normAutofit/>
          </a:bodyPr>
          <a:lstStyle/>
          <a:p>
            <a:r>
              <a:rPr lang="en-US" altLang="en-US" sz="2000" dirty="0" smtClean="0"/>
              <a:t>Intended to configure the display of elements on a Web page. </a:t>
            </a:r>
          </a:p>
          <a:p>
            <a:r>
              <a:rPr lang="en-US" altLang="en-US" sz="2000" dirty="0" smtClean="0"/>
              <a:t>However,  it is useful to “clear” or terminate a float before the end of a container element</a:t>
            </a:r>
          </a:p>
          <a:p>
            <a:r>
              <a:rPr lang="en-US" altLang="en-US" sz="2000" dirty="0" smtClean="0"/>
              <a:t>Values are auto, hidden, and scroll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0" y="0"/>
            <a:ext cx="2286000" cy="2209800"/>
          </a:xfrm>
          <a:prstGeom prst="wedgeEllipseCallout">
            <a:avLst>
              <a:gd name="adj1" fmla="val 83633"/>
              <a:gd name="adj2" fmla="val 48404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The background does not extend as far as you’d expect</a:t>
            </a:r>
            <a:r>
              <a:rPr lang="en-US" sz="20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4876800" y="4038600"/>
            <a:ext cx="4038600" cy="2819400"/>
          </a:xfrm>
          <a:prstGeom prst="wedgeEllipseCallout">
            <a:avLst>
              <a:gd name="adj1" fmla="val -80703"/>
              <a:gd name="adj2" fmla="val 7283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overflow: auto; 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was applied to the div that contains the image and paragraph. 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Now the background extends and the  h2 text displays AFTER the floated image.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76200"/>
            <a:ext cx="5470525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display Property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043739"/>
            <a:ext cx="79248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sz="2400" dirty="0" smtClean="0">
                <a:cs typeface="Arial" panose="020B0604020202020204" pitchFamily="34" charset="0"/>
              </a:rPr>
              <a:t>Configures how and if an element is displayed </a:t>
            </a:r>
          </a:p>
          <a:p>
            <a:pPr lvl="1"/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display: none;</a:t>
            </a:r>
          </a:p>
          <a:p>
            <a:pPr lvl="2"/>
            <a:r>
              <a:rPr lang="en-US" altLang="en-US" sz="2000" dirty="0" smtClean="0">
                <a:cs typeface="Arial" panose="020B0604020202020204" pitchFamily="34" charset="0"/>
              </a:rPr>
              <a:t>The element will not be displayed.</a:t>
            </a:r>
            <a:br>
              <a:rPr lang="en-US" altLang="en-US" sz="2000" dirty="0" smtClean="0">
                <a:cs typeface="Arial" panose="020B0604020202020204" pitchFamily="34" charset="0"/>
              </a:rPr>
            </a:br>
            <a:endParaRPr lang="en-US" altLang="en-US" sz="800" dirty="0" smtClean="0">
              <a:cs typeface="Arial" panose="020B0604020202020204" pitchFamily="34" charset="0"/>
            </a:endParaRPr>
          </a:p>
          <a:p>
            <a:pPr lvl="1"/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display: block;</a:t>
            </a:r>
          </a:p>
          <a:p>
            <a:pPr lvl="2"/>
            <a:r>
              <a:rPr lang="en-US" altLang="en-US" sz="2000" dirty="0" smtClean="0">
                <a:cs typeface="Arial" panose="020B0604020202020204" pitchFamily="34" charset="0"/>
              </a:rPr>
              <a:t>The element is rendered as a block element – even if it is actually an inline element, such as a hyperlink.</a:t>
            </a:r>
          </a:p>
          <a:p>
            <a:pPr lvl="2"/>
            <a:endParaRPr lang="en-US" altLang="en-US" sz="800" dirty="0" smtClean="0">
              <a:cs typeface="Arial" panose="020B0604020202020204" pitchFamily="34" charset="0"/>
            </a:endParaRPr>
          </a:p>
          <a:p>
            <a:pPr lvl="1"/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display: inline;</a:t>
            </a:r>
          </a:p>
          <a:p>
            <a:pPr lvl="2"/>
            <a:r>
              <a:rPr lang="en-US" altLang="en-US" sz="2000" dirty="0" smtClean="0">
                <a:cs typeface="Arial" panose="020B0604020202020204" pitchFamily="34" charset="0"/>
              </a:rPr>
              <a:t>The element will be rendered as an inline element – even if it is actually a block element – such as a &lt;li&gt;.</a:t>
            </a:r>
          </a:p>
          <a:p>
            <a:pPr lvl="2"/>
            <a:endParaRPr lang="en-US" altLang="en-US" sz="1200" dirty="0" smtClean="0">
              <a:cs typeface="Arial" panose="020B0604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display: inline-block;</a:t>
            </a:r>
            <a:endParaRPr lang="en-US" alt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sz="2000" dirty="0" smtClean="0"/>
              <a:t>The element will display as an inline display element adjacent to other inline display elements but also can be configured with properties of block display elements including width and height.</a:t>
            </a:r>
            <a:endParaRPr lang="en-US" altLang="en-US" sz="8000" dirty="0" smtClean="0">
              <a:cs typeface="Arial" panose="020B0604020202020204" pitchFamily="34" charset="0"/>
            </a:endParaRPr>
          </a:p>
          <a:p>
            <a:pPr lvl="2"/>
            <a:endParaRPr lang="en-US" altLang="en-US" sz="800" dirty="0" smtClean="0">
              <a:cs typeface="Arial" panose="020B0604020202020204" pitchFamily="34" charset="0"/>
            </a:endParaRPr>
          </a:p>
        </p:txBody>
      </p:sp>
      <p:sp>
        <p:nvSpPr>
          <p:cNvPr id="32773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DC193AC-DCC4-42F9-83CF-82451D41B272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Rectangle 4"/>
          <p:cNvSpPr>
            <a:spLocks noChangeArrowheads="1"/>
          </p:cNvSpPr>
          <p:nvPr/>
        </p:nvSpPr>
        <p:spPr bwMode="auto">
          <a:xfrm>
            <a:off x="2738438" y="2786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Page Layout</a:t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Single Column -&gt; Two Column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4819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6138" y="3024188"/>
            <a:ext cx="3062287" cy="3098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59750" y="6459538"/>
            <a:ext cx="984250" cy="365125"/>
          </a:xfrm>
        </p:spPr>
        <p:txBody>
          <a:bodyPr/>
          <a:lstStyle/>
          <a:p>
            <a:pPr>
              <a:defRPr/>
            </a:pPr>
            <a:fld id="{D7EC2538-B934-41B4-A316-A00F72D79D2A}" type="slidenum">
              <a:rPr lang="en-US" altLang="en-US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1295400" y="1995488"/>
            <a:ext cx="2038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/>
              <a:t>Single Column</a:t>
            </a:r>
            <a:br>
              <a:rPr lang="en-US" altLang="en-US"/>
            </a:br>
            <a:r>
              <a:rPr lang="en-US" altLang="en-US"/>
              <a:t>Wireframe</a:t>
            </a:r>
          </a:p>
        </p:txBody>
      </p:sp>
      <p:sp>
        <p:nvSpPr>
          <p:cNvPr id="34822" name="TextBox 6"/>
          <p:cNvSpPr txBox="1">
            <a:spLocks noChangeArrowheads="1"/>
          </p:cNvSpPr>
          <p:nvPr/>
        </p:nvSpPr>
        <p:spPr bwMode="auto">
          <a:xfrm>
            <a:off x="5387975" y="2020888"/>
            <a:ext cx="17954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/>
              <a:t>Two Column</a:t>
            </a:r>
            <a:br>
              <a:rPr lang="en-US" altLang="en-US"/>
            </a:br>
            <a:r>
              <a:rPr lang="en-US" altLang="en-US"/>
              <a:t>Wireframe</a:t>
            </a:r>
          </a:p>
        </p:txBody>
      </p:sp>
      <p:pic>
        <p:nvPicPr>
          <p:cNvPr id="34823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13" y="3084513"/>
            <a:ext cx="300355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3213" y="1371600"/>
            <a:ext cx="8459787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67238" y="3025775"/>
            <a:ext cx="3429000" cy="3205163"/>
          </a:xfrm>
          <a:prstGeom prst="rect">
            <a:avLst/>
          </a:prstGeom>
          <a:solidFill>
            <a:schemeClr val="bg2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742700" y="125412"/>
            <a:ext cx="6781800" cy="9413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Basic Two-Column Layout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97" y="2057400"/>
            <a:ext cx="3891223" cy="43434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5846" name="TextBox 1"/>
          <p:cNvSpPr txBox="1">
            <a:spLocks noChangeArrowheads="1"/>
          </p:cNvSpPr>
          <p:nvPr/>
        </p:nvSpPr>
        <p:spPr bwMode="auto">
          <a:xfrm>
            <a:off x="4766093" y="3104356"/>
            <a:ext cx="27463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&lt;body&gt;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&lt;div id="wrapper"&gt;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&lt;header&gt; &lt;header&gt;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&lt;</a:t>
            </a:r>
            <a:r>
              <a:rPr lang="en-US" altLang="en-US" dirty="0" err="1">
                <a:cs typeface="Arial" panose="020B0604020202020204" pitchFamily="34" charset="0"/>
              </a:rPr>
              <a:t>nav</a:t>
            </a:r>
            <a:r>
              <a:rPr lang="en-US" altLang="en-US" dirty="0">
                <a:cs typeface="Arial" panose="020B0604020202020204" pitchFamily="34" charset="0"/>
              </a:rPr>
              <a:t>&gt; &lt;/</a:t>
            </a:r>
            <a:r>
              <a:rPr lang="en-US" altLang="en-US" dirty="0" err="1">
                <a:cs typeface="Arial" panose="020B0604020202020204" pitchFamily="34" charset="0"/>
              </a:rPr>
              <a:t>nav</a:t>
            </a:r>
            <a:r>
              <a:rPr lang="en-US" altLang="en-US" dirty="0">
                <a:cs typeface="Arial" panose="020B0604020202020204" pitchFamily="34" charset="0"/>
              </a:rPr>
              <a:t>&gt;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&lt;main&gt; &lt;/main&gt;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&lt;footer&gt; &lt;/footer&gt;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&lt;/div&gt;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&lt;/body&gt;</a:t>
            </a:r>
          </a:p>
        </p:txBody>
      </p:sp>
      <p:pic>
        <p:nvPicPr>
          <p:cNvPr id="3584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228600"/>
            <a:ext cx="2262188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237558"/>
            <a:ext cx="7315200" cy="94138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Basic Two-Column Layout</a:t>
            </a:r>
          </a:p>
        </p:txBody>
      </p:sp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304800" y="1072017"/>
            <a:ext cx="697388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#wrapper { width: 80%;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	       margin-left: auto;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          margin-right: auto;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          background-color: #EAEAEA; }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header { background-color: #CCCCFF; }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h1 { margin: 0; padding: 10px; }</a:t>
            </a:r>
          </a:p>
          <a:p>
            <a:pPr eaLnBrk="1" hangingPunct="1"/>
            <a:r>
              <a:rPr lang="en-US" altLang="en-US" dirty="0" err="1">
                <a:cs typeface="Arial" panose="020B0604020202020204" pitchFamily="34" charset="0"/>
              </a:rPr>
              <a:t>nav</a:t>
            </a:r>
            <a:r>
              <a:rPr lang="en-US" altLang="en-US" dirty="0">
                <a:cs typeface="Arial" panose="020B0604020202020204" pitchFamily="34" charset="0"/>
              </a:rPr>
              <a:t> { float: left; 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width: 90px;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 padding: 10px; }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main { margin-left: 100px;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  padding: 10px;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  background-color:  #FFFFFF; }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footer { text-align: center;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     font-style: italic;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              background-color: #CCCCFF; }</a:t>
            </a:r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346278"/>
            <a:ext cx="2643188" cy="23622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789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285875"/>
            <a:ext cx="2262188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Page Layout 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Two Columns (left nav)</a:t>
            </a:r>
          </a:p>
        </p:txBody>
      </p:sp>
      <p:pic>
        <p:nvPicPr>
          <p:cNvPr id="8" name="Picture 7" descr="Figure8.11.t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14800" y="1905000"/>
            <a:ext cx="4688681" cy="347900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994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34067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8074" y="557213"/>
            <a:ext cx="8229600" cy="81756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Vertical navigation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66002" y="1374775"/>
            <a:ext cx="8088313" cy="5181600"/>
          </a:xfrm>
        </p:spPr>
        <p:txBody>
          <a:bodyPr rtlCol="0">
            <a:normAutofit lnSpcReduction="10000"/>
          </a:bodyPr>
          <a:lstStyle/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&lt;nav&gt;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&lt;li&gt;&lt;a href="index.html"&gt;Home&lt;/a&gt;&lt;/li&gt;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&lt;li&gt;&lt;a href="menu.html"&gt;Menu&lt;/a&gt;&lt;/li&gt;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&lt;li&gt;&lt;a href="directions.html"&gt;Directions&lt;/a&gt;&lt;/li&gt;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&lt;li&gt;&lt;a href="contact.html"&gt;Contact&lt;/a&gt;&lt;/li&gt;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nav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 removes the list marker and underline:</a:t>
            </a:r>
          </a:p>
          <a:p>
            <a:pPr marL="384048" lvl="1" indent="-18288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nav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{ list-style-type: none; }</a:t>
            </a:r>
          </a:p>
          <a:p>
            <a:pPr marL="384048" lvl="1" indent="-182880" fontAlgn="auto">
              <a:buFont typeface="Wingdings 2" pitchFamily="18" charset="2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nav a {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text-decoration: none; }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98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0CB7FC3-D8D3-4F7D-AD76-0425B22EA236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16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 descr="Figure8.14.t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23869" y="2322617"/>
            <a:ext cx="1816894" cy="139779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6" descr="Figure8.16.t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96184" y="4668253"/>
            <a:ext cx="1752600" cy="13716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589" y="228600"/>
            <a:ext cx="8229600" cy="7524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Horizontal Navigation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74663" y="1219200"/>
            <a:ext cx="8077200" cy="5029200"/>
          </a:xfrm>
        </p:spPr>
        <p:txBody>
          <a:bodyPr rtlCol="0">
            <a:normAutofit fontScale="85000" lnSpcReduction="20000"/>
          </a:bodyPr>
          <a:lstStyle/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HTML: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&lt;li&gt;&lt;a 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="index.html"&gt;Home&lt;/a&gt;&lt;/li&gt;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&lt;li&gt;&lt;a 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="menu.html"&gt;Menu&lt;/a&gt;&lt;/li&gt;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&lt;li&gt;&lt;a 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="directions.html"&gt;Directions&lt;/a&gt;&lt;/li&gt;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&lt;li&gt;&lt;a 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="contact.html"&gt;Contact&lt;/a&gt;&lt;/li&gt;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91440" indent="-91440" fontAlgn="auto">
              <a:defRPr/>
            </a:pP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 removes the list marker, removes the underline, </a:t>
            </a:r>
            <a:b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adds padding,  and configures the list items for inline display.</a:t>
            </a:r>
          </a:p>
          <a:p>
            <a:pPr marL="566928" lvl="2" indent="-182880" fontAlgn="auto">
              <a:buFont typeface="Wingdings 2" panose="05020102010507070707" pitchFamily="18" charset="2"/>
              <a:buNone/>
              <a:defRPr/>
            </a:pPr>
            <a:r>
              <a:rPr lang="en-US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{ list-style-type: none;}</a:t>
            </a:r>
          </a:p>
          <a:p>
            <a:pPr marL="566928" lvl="2" indent="-182880" fontAlgn="auto">
              <a:buFont typeface="Wingdings 2" panose="05020102010507070707" pitchFamily="18" charset="2"/>
              <a:buNone/>
              <a:defRPr/>
            </a:pPr>
            <a:r>
              <a:rPr lang="en-US" altLang="en-US" sz="2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{ text-decoration: none; </a:t>
            </a:r>
          </a:p>
          <a:p>
            <a:pPr marL="566928" lvl="2" indent="-182880" fontAlgn="auto">
              <a:buFont typeface="Wingdings 2" panose="05020102010507070707" pitchFamily="18" charset="2"/>
              <a:buNone/>
              <a:defRPr/>
            </a:pPr>
            <a:r>
              <a:rPr lang="en-US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padding-right: 10px; }</a:t>
            </a:r>
          </a:p>
          <a:p>
            <a:pPr marL="566928" lvl="2" indent="-182880" fontAlgn="auto">
              <a:buFont typeface="Wingdings 2" panose="05020102010507070707" pitchFamily="18" charset="2"/>
              <a:buNone/>
              <a:defRPr/>
            </a:pPr>
            <a:r>
              <a:rPr lang="en-US" altLang="en-US" sz="2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 {  display: inline; }</a:t>
            </a: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endParaRPr lang="en-US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endParaRPr lang="en-US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indent="-91440" fontAlgn="auto">
              <a:buFont typeface="Wingdings 2" panose="05020102010507070707" pitchFamily="18" charset="2"/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0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96743C9-F16A-497C-AE28-DAE614552CAA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17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Picture 7" descr="Figure8.17.t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8781" y="1219200"/>
            <a:ext cx="4421982" cy="71913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9337" y="390526"/>
            <a:ext cx="8229600" cy="71278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Pseudo-classes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37387" y="1371600"/>
            <a:ext cx="7848600" cy="4648200"/>
          </a:xfrm>
        </p:spPr>
        <p:txBody>
          <a:bodyPr rtlCol="0">
            <a:normAutofit fontScale="9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Pseudo-classes and the anchor element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link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 – default state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for a hyperlink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visited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 – a hyperlink that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has been visited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focus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 – triggered when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 the hyperlink has focus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hover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 – triggered when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the mouse moves over the hyperlink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None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active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Times New Roman" pitchFamily="18" charset="0"/>
              </a:rPr>
              <a:t> – triggered when the hyperlink is being clicked</a:t>
            </a:r>
          </a:p>
          <a:p>
            <a:pPr marL="640080" lvl="1" indent="-237744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8" name="Rectangle 5"/>
          <p:cNvSpPr>
            <a:spLocks noChangeArrowheads="1"/>
          </p:cNvSpPr>
          <p:nvPr/>
        </p:nvSpPr>
        <p:spPr bwMode="auto">
          <a:xfrm>
            <a:off x="3671888" y="25336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4936583" y="2286000"/>
            <a:ext cx="3657600" cy="1938338"/>
          </a:xfrm>
          <a:prstGeom prst="rect">
            <a:avLst/>
          </a:prstGeom>
          <a:solidFill>
            <a:srgbClr val="E0EAEC">
              <a:alpha val="33000"/>
            </a:srgb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 a:link     {color:#000066;}</a:t>
            </a:r>
          </a:p>
          <a:p>
            <a:pPr>
              <a:defRPr/>
            </a:pPr>
            <a:r>
              <a:rPr lang="en-US" dirty="0"/>
              <a:t> a:visited {color:#003366;}</a:t>
            </a:r>
          </a:p>
          <a:p>
            <a:pPr>
              <a:defRPr/>
            </a:pPr>
            <a:r>
              <a:rPr lang="en-US" dirty="0"/>
              <a:t> a:focus   {color:#FF0000;}</a:t>
            </a:r>
          </a:p>
          <a:p>
            <a:pPr>
              <a:defRPr/>
            </a:pPr>
            <a:r>
              <a:rPr lang="en-US" dirty="0"/>
              <a:t> a:hover  {color:#0099CC;}</a:t>
            </a:r>
          </a:p>
          <a:p>
            <a:pPr>
              <a:defRPr/>
            </a:pPr>
            <a:r>
              <a:rPr lang="en-US" dirty="0"/>
              <a:t> a:active  {color:#FF0000;}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300163"/>
            <a:ext cx="4876800" cy="9906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Pseudo-classes</a:t>
            </a:r>
          </a:p>
        </p:txBody>
      </p:sp>
      <p:sp>
        <p:nvSpPr>
          <p:cNvPr id="19464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5184775"/>
            <a:ext cx="4427622" cy="1371600"/>
          </a:xfrm>
        </p:spPr>
        <p:txBody>
          <a:bodyPr rtlCol="0">
            <a:normAutofit fontScale="92500" lnSpcReduction="10000"/>
          </a:bodyPr>
          <a:lstStyle/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a:link { color: #ff0000; }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a:hover { text-decoration: none;</a:t>
            </a:r>
          </a:p>
          <a:p>
            <a:pPr marL="91440" indent="-91440" fontAlgn="auto"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color: #000066; }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lvl="1" indent="-237744"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608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5F5B077-856B-4B11-8D05-F0A66CB4DA49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19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6" name="Rectangle 4"/>
          <p:cNvSpPr>
            <a:spLocks noChangeArrowheads="1"/>
          </p:cNvSpPr>
          <p:nvPr/>
        </p:nvSpPr>
        <p:spPr bwMode="auto">
          <a:xfrm>
            <a:off x="3548063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7" name="Rectangle 5"/>
          <p:cNvSpPr>
            <a:spLocks noChangeArrowheads="1"/>
          </p:cNvSpPr>
          <p:nvPr/>
        </p:nvSpPr>
        <p:spPr bwMode="auto">
          <a:xfrm>
            <a:off x="3671888" y="25336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6088" name="Picture 8" descr="Figure8.1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23006"/>
            <a:ext cx="4495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702845" y="356728"/>
            <a:ext cx="5470525" cy="76993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The Box Model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5719" y="1917032"/>
            <a:ext cx="3352800" cy="495300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rtlCol="0">
            <a:normAutofit lnSpcReduction="10000"/>
          </a:bodyPr>
          <a:lstStyle/>
          <a:p>
            <a:pPr marL="91440" indent="-91440" fontAlgn="auto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Content</a:t>
            </a:r>
          </a:p>
          <a:p>
            <a:pPr marL="384048" lvl="1" indent="-182880" fontAlgn="auto">
              <a:spcBef>
                <a:spcPts val="0"/>
              </a:spcBef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Text &amp; web page elements in the container</a:t>
            </a:r>
          </a:p>
          <a:p>
            <a:pPr marL="91440" indent="-91440" fontAlgn="auto">
              <a:spcBef>
                <a:spcPts val="0"/>
              </a:spcBef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Padding</a:t>
            </a:r>
          </a:p>
          <a:p>
            <a:pPr marL="384048" lvl="1" indent="-182880" fontAlgn="auto">
              <a:spcBef>
                <a:spcPts val="0"/>
              </a:spcBef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Area between the content and the border</a:t>
            </a:r>
          </a:p>
          <a:p>
            <a:pPr marL="91440" indent="-91440" fontAlgn="auto">
              <a:spcBef>
                <a:spcPts val="0"/>
              </a:spcBef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Border</a:t>
            </a:r>
          </a:p>
          <a:p>
            <a:pPr marL="384048" lvl="1" indent="-182880" fontAlgn="auto">
              <a:spcBef>
                <a:spcPts val="0"/>
              </a:spcBef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Between the padding 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and the margin</a:t>
            </a:r>
          </a:p>
          <a:p>
            <a:pPr marL="91440" indent="-91440" fontAlgn="auto">
              <a:spcBef>
                <a:spcPts val="0"/>
              </a:spcBef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Margin</a:t>
            </a:r>
          </a:p>
          <a:p>
            <a:pPr marL="384048" lvl="1" indent="-182880" fontAlgn="auto">
              <a:spcBef>
                <a:spcPts val="0"/>
              </a:spcBef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Determines the empty space between the element and adjacent elements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90CC4AD-E7B7-4579-8401-FE31FBEC7FB7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086100" y="1185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845" y="2033921"/>
            <a:ext cx="5099050" cy="430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29" y="215106"/>
            <a:ext cx="7772400" cy="88423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Header Text Image Replacement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27113"/>
            <a:ext cx="8591550" cy="5297487"/>
          </a:xfrm>
        </p:spPr>
        <p:txBody>
          <a:bodyPr rtlCol="0">
            <a:normAutofit fontScale="92500" lnSpcReduction="20000"/>
          </a:bodyPr>
          <a:lstStyle/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Useful when a non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web-safe font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must be used in the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header logo banner area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Display the banner image but also configure text in the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h1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 use by search engines and assistive technologies.</a:t>
            </a:r>
          </a:p>
          <a:p>
            <a:pPr marL="812800" lvl="1" indent="-342900" fontAlgn="auto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styles for the header element set the header banner image as the background of the header or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h1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element.</a:t>
            </a:r>
          </a:p>
          <a:p>
            <a:pPr marL="812800" lvl="1" indent="-342900" fontAlgn="auto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Code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company or website name with the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h1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element.</a:t>
            </a:r>
          </a:p>
          <a:p>
            <a:pPr marL="812800" lvl="1" indent="-342900" fontAlgn="auto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the placement of the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h1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to be beyond the browser viewport: </a:t>
            </a:r>
          </a:p>
          <a:p>
            <a:pPr marL="869950" lvl="2" indent="0" fontAlgn="auto">
              <a:buFont typeface="Wingdings 3" panose="05040102010807070707" pitchFamily="18" charset="2"/>
              <a:buNone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h1 { text-indent: 100%;</a:t>
            </a:r>
          </a:p>
          <a:p>
            <a:pPr marL="869950" lvl="2" indent="0" fontAlgn="auto">
              <a:buFont typeface="Wingdings 3" panose="05040102010807070707" pitchFamily="18" charset="2"/>
              <a:buNone/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white-space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nowrap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869950" lvl="2" indent="0" fontAlgn="auto">
              <a:buFont typeface="Wingdings 3" panose="05040102010807070707" pitchFamily="18" charset="2"/>
              <a:buNone/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overflow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hidden; 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69900" lvl="1" indent="0" fontAlgn="auto">
              <a:buFont typeface="Wingdings 3" panose="05040102010807070707" pitchFamily="18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SOURCE: </a:t>
            </a: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http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://www.zeldman.com/2012/03/01/replacing-the-9999px-hack-new-image-replacement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/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13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99F0AA5-069D-40D4-93E8-D729CC928664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81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38" y="1171575"/>
            <a:ext cx="45529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7467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Position Property</a:t>
            </a: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820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7C407B3-5CA7-4E52-AC5E-9CBCF8805B36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61"/>
          <a:stretch>
            <a:fillRect/>
          </a:stretch>
        </p:blipFill>
        <p:spPr bwMode="auto">
          <a:xfrm>
            <a:off x="349250" y="1179513"/>
            <a:ext cx="8607425" cy="354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6446838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Fixed Positioning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508000" y="2012199"/>
            <a:ext cx="6446838" cy="3881437"/>
          </a:xfrm>
        </p:spPr>
        <p:txBody>
          <a:bodyPr>
            <a:normAutofit/>
          </a:bodyPr>
          <a:lstStyle/>
          <a:p>
            <a:r>
              <a:rPr lang="en-US" altLang="en-US" sz="2000" smtClean="0"/>
              <a:t>nav { position: fixed; }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820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66A7595-C96E-4610-A439-59E2D0412DF8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018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14600"/>
            <a:ext cx="6481763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6977063" cy="8382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Relative Positioning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5257800" y="3962400"/>
            <a:ext cx="3657600" cy="2438400"/>
          </a:xfrm>
        </p:spPr>
        <p:txBody>
          <a:bodyPr rtlCol="0">
            <a:normAutofit fontScale="55000" lnSpcReduction="20000"/>
          </a:bodyPr>
          <a:lstStyle/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Changes the location of an element in relation to where it would otherwise appear in normal flow</a:t>
            </a:r>
          </a:p>
          <a:p>
            <a:pPr marL="640080" lvl="1" indent="-237744" fontAlgn="auto">
              <a:spcAft>
                <a:spcPts val="0"/>
              </a:spcAft>
              <a:buFontTx/>
              <a:buNone/>
              <a:defRPr/>
            </a:pPr>
            <a:endParaRPr lang="en-US" sz="36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120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820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64E2917-D023-4A54-8EE8-7FB97D61B21B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23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6" name="Rectangle 4"/>
          <p:cNvSpPr>
            <a:spLocks noChangeArrowheads="1"/>
          </p:cNvSpPr>
          <p:nvPr/>
        </p:nvSpPr>
        <p:spPr bwMode="auto">
          <a:xfrm>
            <a:off x="2738438" y="2786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501650" y="4191000"/>
            <a:ext cx="4541838" cy="12001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p {  position: relative;</a:t>
            </a:r>
          </a:p>
          <a:p>
            <a:pPr>
              <a:defRPr/>
            </a:pPr>
            <a:r>
              <a:rPr lang="en-US" dirty="0"/>
              <a:t>       left: 30px;</a:t>
            </a:r>
          </a:p>
          <a:p>
            <a:pPr>
              <a:defRPr/>
            </a:pPr>
            <a:r>
              <a:rPr lang="en-US" dirty="0"/>
              <a:t>       font-family: Arial, sans-serif; }</a:t>
            </a:r>
          </a:p>
        </p:txBody>
      </p:sp>
      <p:pic>
        <p:nvPicPr>
          <p:cNvPr id="5120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27907"/>
            <a:ext cx="5208588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00388"/>
            <a:ext cx="5470525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Absolute Positioning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>
          <a:xfrm>
            <a:off x="5029200" y="4071938"/>
            <a:ext cx="4114800" cy="2133600"/>
          </a:xfrm>
        </p:spPr>
        <p:txBody>
          <a:bodyPr>
            <a:normAutofit fontScale="92500"/>
          </a:bodyPr>
          <a:lstStyle/>
          <a:p>
            <a:pPr marL="0" indent="0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US" altLang="en-US" sz="2800" dirty="0" smtClean="0">
                <a:cs typeface="Arial" panose="020B0604020202020204" pitchFamily="34" charset="0"/>
              </a:rPr>
              <a:t>Precisely specifies the location of an element outside of normal flow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Arial" panose="020B0604020202020204" pitchFamily="34" charset="0"/>
              </a:rPr>
              <a:t>in </a:t>
            </a:r>
            <a:r>
              <a:rPr lang="en-US" altLang="en-US" sz="2800" dirty="0" smtClean="0"/>
              <a:t>in relation to its first parent non-static element</a:t>
            </a:r>
            <a:endParaRPr lang="en-US" altLang="en-US" sz="2800" dirty="0" smtClean="0">
              <a:cs typeface="Arial" panose="020B0604020202020204" pitchFamily="34" charset="0"/>
            </a:endParaRPr>
          </a:p>
        </p:txBody>
      </p:sp>
      <p:sp>
        <p:nvSpPr>
          <p:cNvPr id="53253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820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9FD00DA-69C9-4E05-9B6A-976A8AD8D10E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24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457200" y="4267200"/>
            <a:ext cx="4240213" cy="1938338"/>
          </a:xfrm>
          <a:prstGeom prst="rect">
            <a:avLst/>
          </a:prstGeom>
          <a:solidFill>
            <a:srgbClr val="EAEAEA">
              <a:alpha val="79000"/>
            </a:srgb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p { position: absolute;</a:t>
            </a:r>
          </a:p>
          <a:p>
            <a:pPr>
              <a:defRPr/>
            </a:pPr>
            <a:r>
              <a:rPr lang="en-US" dirty="0"/>
              <a:t>      left: 200px;</a:t>
            </a:r>
          </a:p>
          <a:p>
            <a:pPr>
              <a:defRPr/>
            </a:pPr>
            <a:r>
              <a:rPr lang="en-US" dirty="0"/>
              <a:t>      top: 100px;</a:t>
            </a:r>
          </a:p>
          <a:p>
            <a:pPr>
              <a:defRPr/>
            </a:pPr>
            <a:r>
              <a:rPr lang="en-US" dirty="0"/>
              <a:t>      font-family: Arial, sans-serif;</a:t>
            </a:r>
          </a:p>
          <a:p>
            <a:pPr>
              <a:defRPr/>
            </a:pPr>
            <a:r>
              <a:rPr lang="en-US" dirty="0"/>
              <a:t>      width: 300px; }</a:t>
            </a:r>
          </a:p>
        </p:txBody>
      </p:sp>
      <p:pic>
        <p:nvPicPr>
          <p:cNvPr id="5325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67050"/>
            <a:ext cx="5722938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5470525" cy="76993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Debugging Tips</a:t>
            </a:r>
          </a:p>
        </p:txBody>
      </p:sp>
      <p:sp>
        <p:nvSpPr>
          <p:cNvPr id="55300" name="Rectangle 1027"/>
          <p:cNvSpPr>
            <a:spLocks noGrp="1" noChangeArrowheads="1"/>
          </p:cNvSpPr>
          <p:nvPr>
            <p:ph idx="1"/>
          </p:nvPr>
        </p:nvSpPr>
        <p:spPr>
          <a:xfrm>
            <a:off x="838200" y="1498433"/>
            <a:ext cx="7391400" cy="5029200"/>
          </a:xfrm>
        </p:spPr>
        <p:txBody>
          <a:bodyPr/>
          <a:lstStyle/>
          <a:p>
            <a:r>
              <a:rPr lang="en-US" altLang="en-US" sz="2400" dirty="0" smtClean="0"/>
              <a:t>Manually check syntax errors</a:t>
            </a:r>
          </a:p>
          <a:p>
            <a:r>
              <a:rPr lang="en-US" altLang="en-US" sz="2400" dirty="0" smtClean="0"/>
              <a:t>Use W3C CSS Validator to check syntax errors</a:t>
            </a:r>
          </a:p>
          <a:p>
            <a:pPr lvl="1"/>
            <a:r>
              <a:rPr lang="en-US" altLang="en-US" sz="2400" dirty="0" smtClean="0"/>
              <a:t>http://jigsaw.w3.org/css-validator/</a:t>
            </a:r>
          </a:p>
          <a:p>
            <a:r>
              <a:rPr lang="en-US" altLang="en-US" sz="2400" dirty="0" smtClean="0"/>
              <a:t>Configure temporary background colors</a:t>
            </a:r>
          </a:p>
          <a:p>
            <a:r>
              <a:rPr lang="en-US" altLang="en-US" sz="2400" dirty="0" smtClean="0"/>
              <a:t>Configure temporary borders</a:t>
            </a:r>
          </a:p>
          <a:p>
            <a:r>
              <a:rPr lang="en-US" altLang="en-US" sz="2400" dirty="0" smtClean="0"/>
              <a:t>Use CSS comments to find the unexpected</a:t>
            </a:r>
          </a:p>
          <a:p>
            <a:pPr lvl="1">
              <a:buFont typeface="Verdana" panose="020B0604030504040204" pitchFamily="34" charset="0"/>
              <a:buNone/>
            </a:pPr>
            <a:r>
              <a:rPr lang="en-US" altLang="en-US" sz="2000" dirty="0" smtClean="0"/>
              <a:t>/* the browser ignores this code */</a:t>
            </a:r>
          </a:p>
          <a:p>
            <a:r>
              <a:rPr lang="en-US" altLang="en-US" sz="2400" dirty="0" smtClean="0"/>
              <a:t>Don’t expect your pages to look exactly the same in all browsers!</a:t>
            </a:r>
          </a:p>
          <a:p>
            <a:r>
              <a:rPr lang="en-US" altLang="en-US" sz="2400" dirty="0" smtClean="0"/>
              <a:t>Be patient!</a:t>
            </a:r>
          </a:p>
          <a:p>
            <a:pPr>
              <a:buFontTx/>
              <a:buNone/>
            </a:pPr>
            <a:endParaRPr lang="en-US" altLang="en-US" sz="2400" dirty="0" smtClean="0"/>
          </a:p>
        </p:txBody>
      </p:sp>
      <p:sp>
        <p:nvSpPr>
          <p:cNvPr id="5530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089C1CC-9334-4527-998F-CBF2DC368DCB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25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762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Structural Elements REVIEW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348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en-US" altLang="en-US" sz="2400" b="1" dirty="0" smtClean="0"/>
              <a:t>Header Element</a:t>
            </a:r>
          </a:p>
          <a:p>
            <a:pPr lvl="1"/>
            <a:r>
              <a:rPr lang="en-US" altLang="en-US" sz="2000" dirty="0" smtClean="0"/>
              <a:t>block display; contains the headings of either a web page document or an area in the document such as a section or article</a:t>
            </a:r>
          </a:p>
          <a:p>
            <a:r>
              <a:rPr lang="en-US" altLang="en-US" sz="2400" b="1" dirty="0" err="1" smtClean="0"/>
              <a:t>Nav</a:t>
            </a:r>
            <a:r>
              <a:rPr lang="en-US" altLang="en-US" sz="2400" b="1" dirty="0" smtClean="0"/>
              <a:t> Element</a:t>
            </a:r>
          </a:p>
          <a:p>
            <a:pPr lvl="1"/>
            <a:r>
              <a:rPr lang="en-US" altLang="en-US" sz="2000" dirty="0" smtClean="0"/>
              <a:t>block display; contains a section </a:t>
            </a:r>
            <a:br>
              <a:rPr lang="en-US" altLang="en-US" sz="2000" dirty="0" smtClean="0"/>
            </a:br>
            <a:r>
              <a:rPr lang="en-US" altLang="en-US" sz="2000" dirty="0" smtClean="0"/>
              <a:t>of navigation hyperlinks	</a:t>
            </a:r>
          </a:p>
          <a:p>
            <a:r>
              <a:rPr lang="en-US" altLang="en-US" sz="2400" b="1" dirty="0" smtClean="0"/>
              <a:t>Main Element</a:t>
            </a:r>
          </a:p>
          <a:p>
            <a:pPr lvl="1"/>
            <a:r>
              <a:rPr lang="en-US" altLang="en-US" sz="2000" dirty="0" smtClean="0"/>
              <a:t>block display; contains main page content</a:t>
            </a:r>
          </a:p>
          <a:p>
            <a:r>
              <a:rPr lang="en-US" altLang="en-US" sz="2400" b="1" dirty="0" smtClean="0"/>
              <a:t>Footer Element</a:t>
            </a:r>
          </a:p>
          <a:p>
            <a:pPr lvl="1"/>
            <a:r>
              <a:rPr lang="en-US" altLang="en-US" sz="2000" dirty="0" smtClean="0"/>
              <a:t>block display; contains the footer </a:t>
            </a:r>
            <a:br>
              <a:rPr lang="en-US" altLang="en-US" sz="2000" dirty="0" smtClean="0"/>
            </a:br>
            <a:r>
              <a:rPr lang="en-US" altLang="en-US" sz="2000" dirty="0" smtClean="0"/>
              <a:t>content of a web page or specific </a:t>
            </a:r>
            <a:br>
              <a:rPr lang="en-US" altLang="en-US" sz="2000" dirty="0" smtClean="0"/>
            </a:br>
            <a:r>
              <a:rPr lang="en-US" altLang="en-US" sz="2000" dirty="0" smtClean="0"/>
              <a:t>area (such as a section or article) on a web page</a:t>
            </a:r>
          </a:p>
        </p:txBody>
      </p:sp>
      <p:sp>
        <p:nvSpPr>
          <p:cNvPr id="5734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E5D9EB5F-84B7-47C1-BDED-6D3949B2514A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26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7350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667000"/>
            <a:ext cx="3175644" cy="250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More HTML5 Elements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916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572000"/>
          </a:xfrm>
        </p:spPr>
        <p:txBody>
          <a:bodyPr rtlCol="0">
            <a:normAutofit fontScale="85000" lnSpcReduction="20000"/>
          </a:bodyPr>
          <a:lstStyle/>
          <a:p>
            <a:pPr marL="91440" indent="-91440" fontAlgn="auto"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Aside Element</a:t>
            </a:r>
          </a:p>
          <a:p>
            <a:pPr marL="384048" lvl="1" indent="-18288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block display; contains a sidebar, a note, or other tangential content</a:t>
            </a:r>
            <a:endParaRPr lang="en-US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Section Element</a:t>
            </a:r>
          </a:p>
          <a:p>
            <a:pPr marL="384048" lvl="1" indent="-18288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a “section” of a document, such as a chapter or topic</a:t>
            </a:r>
          </a:p>
          <a:p>
            <a:pPr marL="384048" lvl="1" indent="-18288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block display</a:t>
            </a:r>
          </a:p>
          <a:p>
            <a:pPr marL="91440" indent="-91440" fontAlgn="auto"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Article Element</a:t>
            </a:r>
          </a:p>
          <a:p>
            <a:pPr marL="384048" lvl="1" indent="-182880" fontAlgn="auto"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contains an independent entry, such as a blog posting, comment, or e-zine article that could stand on its own</a:t>
            </a:r>
          </a:p>
          <a:p>
            <a:pPr marL="384048" lvl="1" indent="-182880" fontAlgn="auto"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block display</a:t>
            </a:r>
          </a:p>
          <a:p>
            <a:pPr marL="91440" indent="-91440" fontAlgn="auto">
              <a:defRPr/>
            </a:pPr>
            <a:r>
              <a:rPr lang="en-US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Element</a:t>
            </a:r>
          </a:p>
          <a:p>
            <a:pPr marL="384048" lvl="1" indent="-182880" fontAlgn="auto"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represents a date or a time </a:t>
            </a:r>
          </a:p>
          <a:p>
            <a:pPr marL="384048" lvl="1" indent="-182880" fontAlgn="auto"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could be useful to date articles </a:t>
            </a:r>
            <a:b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or blog posts</a:t>
            </a:r>
          </a:p>
          <a:p>
            <a:pPr marL="384048" lvl="1" indent="-182880" fontAlgn="auto">
              <a:defRPr/>
            </a:pPr>
            <a:r>
              <a:rPr lang="en-US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inline display</a:t>
            </a:r>
          </a:p>
        </p:txBody>
      </p:sp>
      <p:sp>
        <p:nvSpPr>
          <p:cNvPr id="5837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820CD4B-F778-4BED-A21B-14E9746914E2}" type="slidenum">
              <a:rPr lang="en-US" altLang="en-US" sz="12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27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837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17199"/>
            <a:ext cx="3656013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981200"/>
            <a:ext cx="6553200" cy="914400"/>
          </a:xfrm>
          <a:prstGeom prst="rect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4343400"/>
            <a:ext cx="8686800" cy="2089318"/>
          </a:xfrm>
          <a:prstGeom prst="rect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Compatibility with Older Browsers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042" y="1930400"/>
            <a:ext cx="8686800" cy="4525963"/>
          </a:xfrm>
        </p:spPr>
        <p:txBody>
          <a:bodyPr rtlCol="0">
            <a:normAutofit lnSpcReduction="10000"/>
          </a:bodyPr>
          <a:lstStyle/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</a:t>
            </a:r>
          </a:p>
          <a:p>
            <a:pPr marL="36512" indent="0" fontAlgn="auto">
              <a:buFont typeface="Wingdings 2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header,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main,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nav, footer, section,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marL="36512" indent="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figure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figcaption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aside { display: block;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36512" indent="0" fontAlgn="auto">
              <a:buFont typeface="Wingdings 2" pitchFamily="18" charset="2"/>
              <a:buNone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" indent="0" fontAlgn="auto">
              <a:buFont typeface="Wingdings 2" pitchFamily="18" charset="2"/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Shim (aka HTML5 Shiv)</a:t>
            </a:r>
          </a:p>
          <a:p>
            <a:pPr marL="36512" indent="0" fontAlgn="auto">
              <a:buFont typeface="Wingdings 2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&lt;!--[if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IE 9]&gt;</a:t>
            </a:r>
          </a:p>
          <a:p>
            <a:pPr marL="36512" indent="0" fontAlgn="auto">
              <a:buFont typeface="Wingdings 2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&lt;script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=" http://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html5shim.googlecode.com/svn/trunk/html5.js"&gt;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&lt;/script&gt;</a:t>
            </a:r>
          </a:p>
          <a:p>
            <a:pPr marL="36512" indent="0" fontAlgn="auto">
              <a:buFont typeface="Wingdings 2" pitchFamily="18" charset="2"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&lt;![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endif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]--&gt;</a:t>
            </a:r>
          </a:p>
        </p:txBody>
      </p:sp>
      <p:sp>
        <p:nvSpPr>
          <p:cNvPr id="5939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820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EDC693C-98BD-4B31-B1E2-CBB994AC0DAB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28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588" y="152400"/>
            <a:ext cx="5840412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 Sprites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636588" y="1287379"/>
            <a:ext cx="7086600" cy="3733800"/>
          </a:xfrm>
        </p:spPr>
        <p:txBody>
          <a:bodyPr/>
          <a:lstStyle/>
          <a:p>
            <a:r>
              <a:rPr lang="en-US" altLang="en-US" sz="3200" dirty="0" smtClean="0"/>
              <a:t>Sprite</a:t>
            </a:r>
          </a:p>
          <a:p>
            <a:pPr lvl="1"/>
            <a:r>
              <a:rPr lang="en-US" altLang="en-US" sz="2400" dirty="0" smtClean="0"/>
              <a:t>an image file that contains multiple small graphics</a:t>
            </a:r>
          </a:p>
          <a:p>
            <a:pPr lvl="1"/>
            <a:r>
              <a:rPr lang="en-US" altLang="en-US" sz="2400" dirty="0" smtClean="0"/>
              <a:t>advantage: saves download time</a:t>
            </a:r>
          </a:p>
          <a:p>
            <a:pPr lvl="1"/>
            <a:endParaRPr lang="en-US" alt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00F3ECF-4626-42A7-B8E7-FC142FF74DE9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29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9394" name="Picture 2" descr="Figure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581400"/>
            <a:ext cx="3657600" cy="2438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Picture 3" descr="Figure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505200"/>
            <a:ext cx="4070350" cy="2438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094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0010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Configure Margin with CSS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610600" cy="4495800"/>
          </a:xfrm>
        </p:spPr>
        <p:txBody>
          <a:bodyPr rtlCol="0">
            <a:normAutofit lnSpcReduction="10000"/>
          </a:bodyPr>
          <a:lstStyle/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margin property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Related properties:</a:t>
            </a:r>
          </a:p>
          <a:p>
            <a:pPr marL="566928" lvl="2" indent="-182880" fontAlgn="auto"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margin-top, margin-right, margin-left, margin-bottom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empty space between the element and adjacent elements</a:t>
            </a:r>
          </a:p>
          <a:p>
            <a:pPr marL="91440" indent="-91440" fontAlgn="auto">
              <a:defRPr/>
            </a:pP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Syntax examples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h1 { margin: 0; }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h1 { margin: 20px 10px; }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h1 { margin:  10px 30px 20px; }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h1 { margin:  20px 30px 0 30px; }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9" name="Picture 7" descr="Figure7.14.tif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98289"/>
            <a:ext cx="3048000" cy="245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514350" y="102018"/>
            <a:ext cx="64770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Three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Column Page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Layout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84175" y="4343400"/>
            <a:ext cx="8429625" cy="2209800"/>
          </a:xfrm>
        </p:spPr>
        <p:txBody>
          <a:bodyPr rtlCol="0">
            <a:normAutofit/>
          </a:bodyPr>
          <a:lstStyle/>
          <a:p>
            <a:pPr marL="69850" indent="0" fontAlgn="auto">
              <a:lnSpc>
                <a:spcPct val="80000"/>
              </a:lnSpc>
              <a:buFont typeface="Wingdings 3" panose="05040102010807070707" pitchFamily="18" charset="2"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 common web page layout consists of a header across the top of the page with three columns below: </a:t>
            </a:r>
            <a:b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navigation, content, and sidebar.</a:t>
            </a:r>
          </a:p>
          <a:p>
            <a:pPr marL="91440" indent="-91440" fontAlgn="auto">
              <a:lnSpc>
                <a:spcPct val="80000"/>
              </a:lnSpc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653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613775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61E6023-213D-407D-A2F7-1B58889F9892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12" name="Picture 8" descr="Figure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281113"/>
            <a:ext cx="4699000" cy="29098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1142999"/>
            <a:ext cx="3289300" cy="2991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742747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-230605" y="152400"/>
            <a:ext cx="4573587" cy="6096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Three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Column Layout</a:t>
            </a: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9700" name="Rectangle 4"/>
          <p:cNvSpPr>
            <a:spLocks noGrp="1" noChangeArrowheads="1"/>
          </p:cNvSpPr>
          <p:nvPr>
            <p:ph idx="1"/>
          </p:nvPr>
        </p:nvSpPr>
        <p:spPr>
          <a:xfrm>
            <a:off x="4306887" y="152400"/>
            <a:ext cx="5029200" cy="6858000"/>
          </a:xfrm>
        </p:spPr>
        <p:txBody>
          <a:bodyPr/>
          <a:lstStyle/>
          <a:p>
            <a:r>
              <a:rPr lang="en-US" altLang="en-US" sz="2400" dirty="0" smtClean="0">
                <a:cs typeface="Times New Roman" panose="02020603050405020304" pitchFamily="18" charset="0"/>
              </a:rPr>
              <a:t>container sets default background color, text color,  font typeface, and a minimum width</a:t>
            </a:r>
          </a:p>
          <a:p>
            <a:endParaRPr lang="en-US" altLang="en-US" sz="800" dirty="0" smtClean="0">
              <a:cs typeface="Times New Roman" panose="02020603050405020304" pitchFamily="18" charset="0"/>
            </a:endParaRPr>
          </a:p>
          <a:p>
            <a:r>
              <a:rPr lang="en-US" altLang="en-US" sz="2400" b="1" dirty="0" smtClean="0">
                <a:cs typeface="Times New Roman" panose="02020603050405020304" pitchFamily="18" charset="0"/>
              </a:rPr>
              <a:t>Left-column navigation</a:t>
            </a:r>
          </a:p>
          <a:p>
            <a:pPr lvl="1"/>
            <a:r>
              <a:rPr lang="en-US" altLang="en-US" sz="2000" dirty="0" smtClean="0">
                <a:cs typeface="Times New Roman" panose="02020603050405020304" pitchFamily="18" charset="0"/>
              </a:rPr>
              <a:t>float: left; width:150px;</a:t>
            </a:r>
            <a:br>
              <a:rPr lang="en-US" altLang="en-US" sz="2000" dirty="0" smtClean="0">
                <a:cs typeface="Times New Roman" panose="02020603050405020304" pitchFamily="18" charset="0"/>
              </a:rPr>
            </a:br>
            <a:endParaRPr lang="en-US" altLang="en-US" sz="800" dirty="0" smtClean="0">
              <a:cs typeface="Times New Roman" panose="02020603050405020304" pitchFamily="18" charset="0"/>
            </a:endParaRPr>
          </a:p>
          <a:p>
            <a:r>
              <a:rPr lang="en-US" altLang="en-US" sz="2400" b="1" dirty="0" smtClean="0">
                <a:cs typeface="Times New Roman" panose="02020603050405020304" pitchFamily="18" charset="0"/>
              </a:rPr>
              <a:t>Right-column content</a:t>
            </a:r>
          </a:p>
          <a:p>
            <a:pPr lvl="1"/>
            <a:r>
              <a:rPr lang="en-US" altLang="en-US" sz="2000" dirty="0" smtClean="0">
                <a:cs typeface="Times New Roman" panose="02020603050405020304" pitchFamily="18" charset="0"/>
              </a:rPr>
              <a:t>float: right; width: 200px; </a:t>
            </a: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endParaRPr lang="en-US" altLang="en-US" sz="800" dirty="0" smtClean="0">
              <a:cs typeface="Times New Roman" panose="02020603050405020304" pitchFamily="18" charset="0"/>
            </a:endParaRPr>
          </a:p>
          <a:p>
            <a:r>
              <a:rPr lang="en-US" altLang="en-US" sz="2400" b="1" dirty="0" smtClean="0">
                <a:cs typeface="Times New Roman" panose="02020603050405020304" pitchFamily="18" charset="0"/>
              </a:rPr>
              <a:t>Center column</a:t>
            </a:r>
          </a:p>
          <a:p>
            <a:pPr lvl="1"/>
            <a:r>
              <a:rPr lang="en-US" altLang="en-US" sz="2000" dirty="0" smtClean="0">
                <a:cs typeface="Times New Roman" panose="02020603050405020304" pitchFamily="18" charset="0"/>
              </a:rPr>
              <a:t>Uses the remaining screen room available room after the floating columns display</a:t>
            </a:r>
          </a:p>
          <a:p>
            <a:pPr lvl="1"/>
            <a:r>
              <a:rPr lang="en-US" altLang="en-US" sz="2000" dirty="0" smtClean="0"/>
              <a:t>margin: 0 210px 0 160px; </a:t>
            </a:r>
          </a:p>
          <a:p>
            <a:r>
              <a:rPr lang="en-US" altLang="en-US" sz="2400" b="1" dirty="0" smtClean="0"/>
              <a:t>Footer </a:t>
            </a:r>
            <a:r>
              <a:rPr lang="en-US" altLang="en-US" sz="2400" dirty="0" smtClean="0"/>
              <a:t>– clears the float</a:t>
            </a:r>
          </a:p>
          <a:p>
            <a:pPr lvl="1"/>
            <a:r>
              <a:rPr lang="en-US" altLang="en-US" sz="2000" dirty="0" smtClean="0"/>
              <a:t>clear: both;</a:t>
            </a:r>
            <a:endParaRPr lang="en-US" altLang="en-US" dirty="0" smtClean="0"/>
          </a:p>
        </p:txBody>
      </p:sp>
      <p:sp>
        <p:nvSpPr>
          <p:cNvPr id="29701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613775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DFF0D4A-72E5-4A3B-9D6D-81E852762811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Picture 8" descr="Figure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4419600"/>
            <a:ext cx="3498850" cy="21653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1143000"/>
            <a:ext cx="3327400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406531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0643" y="220663"/>
            <a:ext cx="5565357" cy="685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More on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Relative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Linking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78075"/>
            <a:ext cx="7467600" cy="3505200"/>
          </a:xfrm>
        </p:spPr>
        <p:txBody>
          <a:bodyPr rtlCol="0">
            <a:normAutofit/>
          </a:bodyPr>
          <a:lstStyle/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href="contact.html"&gt;Contact&lt;/a&gt;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rooms/canyon.html"&gt;Canyon&lt;/a&gt;</a:t>
            </a:r>
          </a:p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href="../index.html"&gt;Home&lt;/a&gt;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fontAlgn="auto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href="../events/weekend.html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&gt;Weekend&lt;/a&gt;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ourier-Bold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613775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9B576C1-396A-4AC1-A349-8EAD4354AD07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32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228600" y="1439863"/>
            <a:ext cx="6019800" cy="8302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Verdana" pitchFamily="34" charset="0"/>
              </a:rPr>
              <a:t>Relative links from the Home page: index.html</a:t>
            </a:r>
          </a:p>
        </p:txBody>
      </p:sp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13" y="15875"/>
            <a:ext cx="26876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28600" y="3581400"/>
            <a:ext cx="6019800" cy="8302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Verdana" pitchFamily="34" charset="0"/>
              </a:rPr>
              <a:t>Relative links from the Canyon page: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Verdana" pitchFamily="34" charset="0"/>
              </a:rPr>
              <a:t>rooms/canyon.html</a:t>
            </a:r>
          </a:p>
        </p:txBody>
      </p:sp>
    </p:spTree>
    <p:extLst>
      <p:ext uri="{BB962C8B-B14F-4D97-AF65-F5344CB8AC3E}">
        <p14:creationId xmlns:p14="http://schemas.microsoft.com/office/powerpoint/2010/main" val="2000260432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7586663" cy="8747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HTML Linking to Fragment Identifiers 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363704" y="1255712"/>
            <a:ext cx="8475496" cy="4611688"/>
          </a:xfrm>
        </p:spPr>
        <p:txBody>
          <a:bodyPr rtlCol="0"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 link to a part of a web page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Also called named fragments, fragment ids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Two components:</a:t>
            </a:r>
          </a:p>
          <a:p>
            <a:pPr marL="859536" lvl="1" indent="-457200" fontAlgn="auto"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The element that identifies the named fragment of a web page. This requires the id attribute.</a:t>
            </a:r>
          </a:p>
          <a:p>
            <a:pPr marL="640080" lvl="1" indent="-237744" fontAlgn="auto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			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&lt;div id=“top”&gt; ….. &lt;/div&gt;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lvl="1" indent="-237744" fontAlgn="auto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2. The anchor tag that links to the named fragment of a web page. This uses the href attribute.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	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href=“#top”&gt;Back to Top&lt;/a&gt;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613775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759F3B2-4BD1-4416-BC97-D33FE404BB06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33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1219200" y="5636419"/>
            <a:ext cx="4975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Note the use of the # in the anchor tag!</a:t>
            </a:r>
          </a:p>
        </p:txBody>
      </p:sp>
    </p:spTree>
    <p:extLst>
      <p:ext uri="{BB962C8B-B14F-4D97-AF65-F5344CB8AC3E}">
        <p14:creationId xmlns:p14="http://schemas.microsoft.com/office/powerpoint/2010/main" val="1863582903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Opening a Link 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in a New Browser Window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08000" y="2160588"/>
            <a:ext cx="7264400" cy="3881437"/>
          </a:xfrm>
        </p:spPr>
        <p:txBody>
          <a:bodyPr/>
          <a:lstStyle/>
          <a:p>
            <a:r>
              <a:rPr lang="en-US" altLang="en-US" sz="2800" dirty="0" smtClean="0">
                <a:cs typeface="Times New Roman" panose="02020603050405020304" pitchFamily="18" charset="0"/>
              </a:rPr>
              <a:t>The target attribute on the anchor element opens a link in a new browser window or new browser tab.</a:t>
            </a:r>
          </a:p>
          <a:p>
            <a:pPr>
              <a:buFontTx/>
              <a:buNone/>
            </a:pPr>
            <a:r>
              <a:rPr lang="en-US" altLang="en-US" b="1" dirty="0" smtClean="0">
                <a:latin typeface="Courier-Bold"/>
              </a:rPr>
              <a:t/>
            </a:r>
            <a:br>
              <a:rPr lang="en-US" altLang="en-US" b="1" dirty="0" smtClean="0">
                <a:latin typeface="Courier-Bold"/>
              </a:rPr>
            </a:b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&lt;a </a:t>
            </a:r>
            <a:r>
              <a:rPr lang="en-US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href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="http://yahoo.com" target="_blank"&gt;Yahoo!&lt;/a&gt;</a:t>
            </a:r>
            <a:endParaRPr lang="en-U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dirty="0" smtClean="0"/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613775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7965B29-95FB-40C6-B74B-4DB9AA186676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34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62418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HTML5 Block Anchor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block display elements within a hyperlink</a:t>
            </a:r>
          </a:p>
          <a:p>
            <a:pPr marL="91440" indent="-91440" fontAlgn="auto"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href="http://www.w3.org/TR/html-markup"&gt;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&lt;h1&gt;HTML5 Reference&lt;/h1&gt;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&lt;p&gt;Bookmark this site for a handy HTML5 reference.&lt;/p&gt;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&lt;/a&gt;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129213"/>
            <a:ext cx="3143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24125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Telephone &amp; Text Message Hyperlinks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685800" y="2133600"/>
            <a:ext cx="8305800" cy="3733800"/>
          </a:xfrm>
        </p:spPr>
        <p:txBody>
          <a:bodyPr rtlCol="0">
            <a:normAutofit fontScale="92500" lnSpcReduction="10000"/>
          </a:bodyPr>
          <a:lstStyle/>
          <a:p>
            <a:pPr marL="91440" indent="-9144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Telephone Scheme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 href="tel:888-555-5555"&gt;Call 888-555-5555&lt;/a&gt;</a:t>
            </a:r>
          </a:p>
          <a:p>
            <a:pPr marL="91440" indent="0" fontAlgn="auto">
              <a:buFontTx/>
              <a:buNone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Many mobile browsers will initiate a phone call when the hyperlink is clicked.</a:t>
            </a:r>
          </a:p>
          <a:p>
            <a:pPr marL="91440" indent="-91440" fontAlgn="auto">
              <a:buFontTx/>
              <a:buNone/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marL="91440" indent="-91440" fontAlgn="auto"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SMS Scheme</a:t>
            </a:r>
          </a:p>
          <a:p>
            <a:pPr marL="91440" indent="-91440" fontAlgn="auto">
              <a:buFontTx/>
              <a:buNone/>
              <a:defRPr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&lt;a href="sms:888-555-5555"&gt;Text 888-555-5555&lt;/a&gt;</a:t>
            </a:r>
          </a:p>
          <a:p>
            <a:pPr marL="91440" indent="0" fontAlgn="auto">
              <a:buFontTx/>
              <a:buNone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Many mobile browsers will initiate a text message to the phone number when the hyperlink is clicked.</a:t>
            </a:r>
          </a:p>
          <a:p>
            <a:pPr marL="91440" indent="-91440" fontAlgn="auto">
              <a:buFontTx/>
              <a:buNone/>
              <a:defRPr/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613775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B2186647-4337-435E-8413-8DD3AAFA672E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36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74142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533400"/>
            <a:ext cx="5470525" cy="6096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CSS Styling for Print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0375" y="1928813"/>
            <a:ext cx="8153400" cy="4191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800" smtClean="0">
                <a:cs typeface="Times New Roman" panose="02020603050405020304" pitchFamily="18" charset="0"/>
              </a:rPr>
              <a:t>Create an external style sheet with the configurations for browser display.</a:t>
            </a:r>
            <a:br>
              <a:rPr lang="en-US" altLang="en-US" sz="2800" smtClean="0">
                <a:cs typeface="Times New Roman" panose="02020603050405020304" pitchFamily="18" charset="0"/>
              </a:rPr>
            </a:br>
            <a:endParaRPr lang="en-US" altLang="en-US" sz="2800" smtClean="0"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smtClean="0">
                <a:cs typeface="Times New Roman" panose="02020603050405020304" pitchFamily="18" charset="0"/>
              </a:rPr>
              <a:t>Create a second external style sheet with the configurations for printing.</a:t>
            </a:r>
            <a:br>
              <a:rPr lang="en-US" altLang="en-US" sz="2800" smtClean="0">
                <a:cs typeface="Times New Roman" panose="02020603050405020304" pitchFamily="18" charset="0"/>
              </a:rPr>
            </a:br>
            <a:endParaRPr lang="en-US" altLang="en-US" sz="2800" smtClean="0"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smtClean="0">
                <a:cs typeface="Times New Roman" panose="02020603050405020304" pitchFamily="18" charset="0"/>
              </a:rPr>
              <a:t>Connect both of the external style sheets to the web page using two</a:t>
            </a:r>
            <a:r>
              <a:rPr lang="en-US" altLang="en-US" sz="2800" smtClean="0">
                <a:latin typeface="Sabon-Roman"/>
              </a:rPr>
              <a:t> </a:t>
            </a: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&lt;link &gt; </a:t>
            </a:r>
            <a:r>
              <a:rPr lang="en-US" altLang="en-US" sz="2800" smtClean="0">
                <a:cs typeface="Times New Roman" panose="02020603050405020304" pitchFamily="18" charset="0"/>
              </a:rPr>
              <a:t>elements.</a:t>
            </a:r>
            <a:r>
              <a:rPr lang="en-US" altLang="en-US" smtClean="0">
                <a:cs typeface="Times New Roman" panose="02020603050405020304" pitchFamily="18" charset="0"/>
              </a:rPr>
              <a:t/>
            </a:r>
            <a:br>
              <a:rPr lang="en-US" altLang="en-US" smtClean="0">
                <a:cs typeface="Times New Roman" panose="02020603050405020304" pitchFamily="18" charset="0"/>
              </a:rPr>
            </a:br>
            <a:endParaRPr lang="en-US" altLang="en-US" sz="2400" smtClean="0">
              <a:latin typeface="Courier-Bold"/>
            </a:endParaRPr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613775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29A8FF26-677B-407F-B261-685300051B46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37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-73025" y="5449888"/>
            <a:ext cx="9144000" cy="677862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900" b="1"/>
              <a:t>&lt;link rel="stylesheet" href="wildflower.css" type="text/css" media="screen"&gt;</a:t>
            </a:r>
          </a:p>
          <a:p>
            <a:r>
              <a:rPr lang="en-US" altLang="en-US" sz="1900" b="1"/>
              <a:t>&lt;link rel="stylesheet" href="wildflowerprint.css" type="text/css" media="print"&gt;</a:t>
            </a:r>
            <a:endParaRPr lang="en-US" altLang="en-US" sz="1900"/>
          </a:p>
        </p:txBody>
      </p:sp>
    </p:spTree>
    <p:extLst>
      <p:ext uri="{BB962C8B-B14F-4D97-AF65-F5344CB8AC3E}">
        <p14:creationId xmlns:p14="http://schemas.microsoft.com/office/powerpoint/2010/main" val="4076443753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6446838" cy="8096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Print Styling Best Practices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46225"/>
            <a:ext cx="8001000" cy="4495800"/>
          </a:xfrm>
        </p:spPr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Hide non-essential content</a:t>
            </a:r>
            <a:b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</a:p>
          <a:p>
            <a:pPr marL="469900" lvl="1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#nav { display: none; }</a:t>
            </a:r>
          </a:p>
          <a:p>
            <a:pPr marL="91440" indent="-91440" fontAlgn="auto"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font size and color for printing</a:t>
            </a:r>
          </a:p>
          <a:p>
            <a:pPr marL="384048" lvl="1" indent="-182880" fontAlgn="auto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pt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font sizes, use dark text color</a:t>
            </a:r>
          </a:p>
          <a:p>
            <a:pPr marL="91440" indent="-91440" fontAlgn="auto"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Control page breaks</a:t>
            </a:r>
          </a:p>
          <a:p>
            <a:pPr marL="469900" lvl="1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.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newpage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{ page-break-before: always;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91440" indent="-91440" fontAlgn="auto"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Print URLs for hyperlinks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</a:p>
          <a:p>
            <a:pPr marL="469900" lvl="1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#sidebar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a:after { content: " ("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attr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(href) ") "; }</a:t>
            </a:r>
          </a:p>
          <a:p>
            <a:pPr marL="384048" lvl="1" indent="-18288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656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Mobile Web Limitations</a:t>
            </a:r>
            <a:endParaRPr lang="en-US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4820" name="Content Placeholder 2"/>
          <p:cNvSpPr>
            <a:spLocks noGrp="1"/>
          </p:cNvSpPr>
          <p:nvPr>
            <p:ph idx="1"/>
          </p:nvPr>
        </p:nvSpPr>
        <p:spPr>
          <a:xfrm>
            <a:off x="508000" y="1878806"/>
            <a:ext cx="6446838" cy="3881437"/>
          </a:xfrm>
        </p:spPr>
        <p:txBody>
          <a:bodyPr>
            <a:normAutofit/>
          </a:bodyPr>
          <a:lstStyle/>
          <a:p>
            <a:r>
              <a:rPr lang="en-US" altLang="en-US" sz="2400" dirty="0" smtClean="0"/>
              <a:t>Small Screen Size</a:t>
            </a:r>
          </a:p>
          <a:p>
            <a:r>
              <a:rPr lang="en-US" altLang="en-US" sz="2400" dirty="0" smtClean="0"/>
              <a:t>Low bandwidth</a:t>
            </a:r>
          </a:p>
          <a:p>
            <a:r>
              <a:rPr lang="en-US" altLang="en-US" sz="2400" dirty="0" smtClean="0"/>
              <a:t>Limited fonts</a:t>
            </a:r>
          </a:p>
          <a:p>
            <a:r>
              <a:rPr lang="en-US" altLang="en-US" sz="2400" dirty="0" smtClean="0"/>
              <a:t>Limited color</a:t>
            </a:r>
          </a:p>
          <a:p>
            <a:r>
              <a:rPr lang="en-US" altLang="en-US" sz="2400" dirty="0" smtClean="0"/>
              <a:t>Awkward controls</a:t>
            </a:r>
          </a:p>
          <a:p>
            <a:r>
              <a:rPr lang="en-US" altLang="en-US" sz="2400" dirty="0" smtClean="0"/>
              <a:t>Lack of Flash support</a:t>
            </a:r>
          </a:p>
          <a:p>
            <a:r>
              <a:rPr lang="en-US" altLang="en-US" sz="2400" dirty="0" smtClean="0"/>
              <a:t>Limited processor and memory</a:t>
            </a:r>
          </a:p>
          <a:p>
            <a:r>
              <a:rPr lang="en-US" altLang="en-US" sz="2400" dirty="0" smtClean="0"/>
              <a:t>Cost per kilobyte</a:t>
            </a:r>
          </a:p>
        </p:txBody>
      </p:sp>
      <p:pic>
        <p:nvPicPr>
          <p:cNvPr id="3482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742281"/>
            <a:ext cx="2501379" cy="401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698526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76962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Configure Padding with CSS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28600" y="1615553"/>
            <a:ext cx="8610600" cy="5029200"/>
          </a:xfrm>
        </p:spPr>
        <p:txBody>
          <a:bodyPr rtlCol="0">
            <a:normAutofit lnSpcReduction="10000"/>
          </a:bodyPr>
          <a:lstStyle/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padding property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Related properties:</a:t>
            </a:r>
          </a:p>
          <a:p>
            <a:pPr marL="566928" lvl="2" indent="-182880" fontAlgn="auto">
              <a:defRPr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padding-top, padding-right, padding-left, </a:t>
            </a:r>
            <a:b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padding-bottom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empty space between the content of the HTML element (such as text) and the border</a:t>
            </a:r>
          </a:p>
          <a:p>
            <a:pPr marL="91440" indent="-91440" fontAlgn="auto">
              <a:defRPr/>
            </a:pPr>
            <a:endParaRPr lang="en-US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Syntax examples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h1 { padding: 0; }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h1 { padding : 20px 10px; }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h1 { padding :  10px 30px 20px; }</a:t>
            </a:r>
          </a:p>
          <a:p>
            <a:pPr marL="566928" lvl="2" indent="-182880" fontAlgn="auto">
              <a:buFont typeface="Wingdings 2" pitchFamily="18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h1 { padding :  20px 30px 0 30px; }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3" name="Picture 4" descr="Figure7.14.tif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30153"/>
            <a:ext cx="2743200" cy="22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5438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Mobile Web Design Best Practices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6868" name="Content Placeholder 2"/>
          <p:cNvSpPr>
            <a:spLocks noGrp="1"/>
          </p:cNvSpPr>
          <p:nvPr>
            <p:ph idx="1"/>
          </p:nvPr>
        </p:nvSpPr>
        <p:spPr>
          <a:xfrm>
            <a:off x="2362200" y="1981200"/>
            <a:ext cx="6496050" cy="4800600"/>
          </a:xfrm>
        </p:spPr>
        <p:txBody>
          <a:bodyPr/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800" smtClean="0"/>
              <a:t>Recommended by the W3C</a:t>
            </a:r>
          </a:p>
          <a:p>
            <a:pPr marL="765175" lvl="1" indent="-282575">
              <a:buFont typeface="Wingdings 2" panose="05020102010507070707" pitchFamily="18" charset="2"/>
              <a:buChar char=""/>
            </a:pPr>
            <a:r>
              <a:rPr lang="en-US" altLang="en-US" sz="2000" smtClean="0">
                <a:hlinkClick r:id="rId3"/>
              </a:rPr>
              <a:t>http://www.w3.org/TR/mobile-bp</a:t>
            </a:r>
            <a:endParaRPr lang="en-US" altLang="en-US" sz="2000" smtClean="0"/>
          </a:p>
          <a:p>
            <a:pPr marL="765175" lvl="1" indent="-282575">
              <a:buFont typeface="Wingdings 2" panose="05020102010507070707" pitchFamily="18" charset="2"/>
              <a:buChar char=""/>
            </a:pPr>
            <a:r>
              <a:rPr lang="en-US" altLang="en-US" sz="2000" smtClean="0">
                <a:hlinkClick r:id="rId4"/>
              </a:rPr>
              <a:t>http://www.w3.org/2007/02/mwbp_flip_cards.html</a:t>
            </a:r>
            <a:endParaRPr lang="en-US" altLang="en-US" sz="2000" smtClean="0"/>
          </a:p>
          <a:p>
            <a:pPr marL="765175" lvl="1" indent="-282575">
              <a:buFont typeface="Wingdings 2" panose="05020102010507070707" pitchFamily="18" charset="2"/>
              <a:buChar char=""/>
            </a:pPr>
            <a:endParaRPr lang="en-US" altLang="en-US" sz="1400" smtClean="0"/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800" smtClean="0"/>
              <a:t>Optimize Layout, Navigation, Graphics, and Text for Mobile Use</a:t>
            </a:r>
            <a:endParaRPr lang="en-US" altLang="en-US" smtClean="0"/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800" smtClean="0"/>
              <a:t>Design for One Web</a:t>
            </a:r>
          </a:p>
        </p:txBody>
      </p:sp>
      <p:pic>
        <p:nvPicPr>
          <p:cNvPr id="36869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1728788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5006799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6400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Optimize Layout for Mobile Use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381000" y="1341521"/>
            <a:ext cx="6400800" cy="4572000"/>
          </a:xfrm>
        </p:spPr>
        <p:txBody>
          <a:bodyPr rtlCol="0">
            <a:normAutofit fontScale="92500"/>
          </a:bodyPr>
          <a:lstStyle/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Single column design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Limit scrolling to one direction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heading elements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lists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Avoid using tables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labels for form controls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Avoid using pixel units in style sheets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Avoid absolute positioning in style sheets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r>
              <a:rPr lang="en-US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Hide content that is not essential for mobile use.</a:t>
            </a:r>
          </a:p>
          <a:p>
            <a:pPr marL="365125" indent="-282575" fontAlgn="auto">
              <a:buFont typeface="Wingdings 2" panose="05020102010507070707" pitchFamily="18" charset="2"/>
              <a:buChar char=""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8600"/>
            <a:ext cx="16922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276600"/>
            <a:ext cx="1728787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2609675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038" y="190500"/>
            <a:ext cx="7772400" cy="8382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Optimize Navigation for Mobile Use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0964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5638800" cy="4572000"/>
          </a:xfrm>
        </p:spPr>
        <p:txBody>
          <a:bodyPr>
            <a:normAutofit/>
          </a:bodyPr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Provide minimal navigation near the top of the page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Provide consistent navigation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Avoid hyperlinks that open files in new windows or pop-up windows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Try to balance both the number of hyperlinks on a page and the number of levels needed to access information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endParaRPr lang="en-US" altLang="en-US" dirty="0" smtClean="0"/>
          </a:p>
        </p:txBody>
      </p:sp>
      <p:pic>
        <p:nvPicPr>
          <p:cNvPr id="26630" name="Picture 6" descr="Figure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3894" y="3886200"/>
            <a:ext cx="1725613" cy="2870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163" y="914400"/>
            <a:ext cx="16922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014552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5725"/>
            <a:ext cx="7772400" cy="8382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Optimize Graphics for Mobile Use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5334000" cy="4572000"/>
          </a:xfrm>
        </p:spPr>
        <p:txBody>
          <a:bodyPr rtlCol="0"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Avoid displaying images that are wider than the screen width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alternate, small optimized background images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Some mobile browsers will downsize all images, so avoid using images that contain text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Avoid the use of large graphic images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Specify the size of images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alternate text for graphics and other non-text elements.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6630" name="Picture 6" descr="Figure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0418" y="3810000"/>
            <a:ext cx="1725613" cy="2870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344" y="838200"/>
            <a:ext cx="16922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541523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006" y="114300"/>
            <a:ext cx="77724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Optimize Text for Mobile Use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5060" name="Content Placeholder 2"/>
          <p:cNvSpPr>
            <a:spLocks noGrp="1"/>
          </p:cNvSpPr>
          <p:nvPr>
            <p:ph idx="1"/>
          </p:nvPr>
        </p:nvSpPr>
        <p:spPr>
          <a:xfrm>
            <a:off x="320675" y="1295400"/>
            <a:ext cx="5542881" cy="4572000"/>
          </a:xfrm>
        </p:spPr>
        <p:txBody>
          <a:bodyPr/>
          <a:lstStyle/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Configure good contrast between text and background colors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Use common font typefaces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Configure font size with </a:t>
            </a:r>
            <a:r>
              <a:rPr lang="en-US" altLang="en-US" sz="2600" dirty="0" err="1" smtClean="0"/>
              <a:t>em</a:t>
            </a:r>
            <a:r>
              <a:rPr lang="en-US" altLang="en-US" sz="2600" dirty="0" smtClean="0"/>
              <a:t> units or percentages</a:t>
            </a:r>
          </a:p>
          <a:p>
            <a:pPr marL="365125" indent="-282575">
              <a:buFont typeface="Wingdings 2" panose="05020102010507070707" pitchFamily="18" charset="2"/>
              <a:buChar char=""/>
            </a:pPr>
            <a:r>
              <a:rPr lang="en-US" altLang="en-US" sz="2600" dirty="0" smtClean="0"/>
              <a:t>Use a short, descriptive page title </a:t>
            </a:r>
            <a:endParaRPr lang="en-US" altLang="en-US" dirty="0" smtClean="0"/>
          </a:p>
        </p:txBody>
      </p:sp>
      <p:pic>
        <p:nvPicPr>
          <p:cNvPr id="26630" name="Picture 6" descr="Figure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6075" y="3886200"/>
            <a:ext cx="1725613" cy="2870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556" y="709529"/>
            <a:ext cx="16922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278661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435" y="100012"/>
            <a:ext cx="5678487" cy="70961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Viewport Meta Tag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779" y="1600200"/>
            <a:ext cx="6019800" cy="4800600"/>
          </a:xfrm>
        </p:spPr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Default action for most mobile devices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is to zoom out and scale the web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page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Viewport Meta Tag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Created as an Apple extension to configure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display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 mobile devices 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Configures width and initial scale of browser viewport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meta name="viewport" content="width=device-width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initial-scale=1.0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"&gt;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9144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7110" name="Picture 2" descr="Figur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526" y="228600"/>
            <a:ext cx="1828800" cy="304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3" descr="Figure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579" y="3739652"/>
            <a:ext cx="1808747" cy="300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8127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958" y="20638"/>
            <a:ext cx="5562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CSS3 Media Queries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63638"/>
            <a:ext cx="6296025" cy="4932362"/>
          </a:xfrm>
        </p:spPr>
        <p:txBody>
          <a:bodyPr rtlCol="0">
            <a:normAutofit lnSpcReduction="10000"/>
          </a:bodyPr>
          <a:lstStyle/>
          <a:p>
            <a:pPr marL="91440" indent="-91440" fontAlgn="auto"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edia Query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Determines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capability of the mobile device, such as screen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resolution</a:t>
            </a:r>
          </a:p>
          <a:p>
            <a:pPr marL="384048" lvl="1" indent="-182880" fontAlgn="auto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Directs the browser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styles configured specifically for those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capabilities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with link tag</a:t>
            </a:r>
          </a:p>
          <a:p>
            <a:pPr marL="69850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&lt;link href="lighthousemobile.css"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rel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="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stylesheet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b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media="only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all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(max-device-width: 480px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)"&gt;</a:t>
            </a:r>
          </a:p>
          <a:p>
            <a:pPr marL="91440" indent="-91440" fontAlgn="auto"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Example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within CSS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69950" lvl="2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@media only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all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(max-width: 768px) {</a:t>
            </a:r>
          </a:p>
          <a:p>
            <a:pPr marL="869950" lvl="2" indent="0" fontAlgn="auto">
              <a:buFont typeface="Wingdings 3" panose="05040102010807070707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91440" indent="-9144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133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DDF52445-0F0B-4EB0-BB9B-E4D488F8A3A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46</a:t>
            </a:fld>
            <a:endParaRPr lang="en-US" altLang="en-US" sz="1100" dirty="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8134" name="Picture 2" descr="Figur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120" y="1447800"/>
            <a:ext cx="1828800" cy="3041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7107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90800" y="4827588"/>
            <a:ext cx="3562350" cy="811212"/>
          </a:xfrm>
          <a:prstGeom prst="rect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295400" y="-11113"/>
            <a:ext cx="5257800" cy="1143001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Flexible Images</a:t>
            </a:r>
          </a:p>
        </p:txBody>
      </p:sp>
      <p:sp>
        <p:nvSpPr>
          <p:cNvPr id="49157" name="Content Placeholder 2"/>
          <p:cNvSpPr>
            <a:spLocks noGrp="1"/>
          </p:cNvSpPr>
          <p:nvPr>
            <p:ph idx="1"/>
          </p:nvPr>
        </p:nvSpPr>
        <p:spPr>
          <a:xfrm>
            <a:off x="2362200" y="3703638"/>
            <a:ext cx="4495800" cy="2773362"/>
          </a:xfrm>
        </p:spPr>
        <p:txBody>
          <a:bodyPr>
            <a:normAutofit/>
          </a:bodyPr>
          <a:lstStyle/>
          <a:p>
            <a:r>
              <a:rPr lang="en-US" altLang="en-US" sz="2000" dirty="0" smtClean="0"/>
              <a:t>Edit HTML: </a:t>
            </a:r>
            <a:br>
              <a:rPr lang="en-US" altLang="en-US" sz="2000" dirty="0" smtClean="0"/>
            </a:br>
            <a:r>
              <a:rPr lang="en-US" altLang="en-US" sz="2000" dirty="0" smtClean="0"/>
              <a:t>remove height and width attributes</a:t>
            </a:r>
          </a:p>
          <a:p>
            <a:r>
              <a:rPr lang="en-US" altLang="en-US" sz="2000" dirty="0" smtClean="0"/>
              <a:t>CSS:</a:t>
            </a:r>
          </a:p>
          <a:p>
            <a:pPr marL="434975" lvl="1" indent="0">
              <a:buFont typeface="Wingdings 2" panose="05020102010507070707" pitchFamily="18" charset="2"/>
              <a:buNone/>
            </a:pP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img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{ max-width: 100%;</a:t>
            </a:r>
          </a:p>
          <a:p>
            <a:pPr marL="434975" lvl="1" indent="0">
              <a:buFont typeface="Wingdings 2" panose="05020102010507070707" pitchFamily="18" charset="2"/>
              <a:buNone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height</a:t>
            </a:r>
            <a:r>
              <a:rPr lang="en-US" altLang="en-US" sz="2000" dirty="0" smtClean="0"/>
              <a:t>: auto; }</a:t>
            </a:r>
          </a:p>
        </p:txBody>
      </p:sp>
      <p:sp>
        <p:nvSpPr>
          <p:cNvPr id="49158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1534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648A0321-762E-479A-8FD3-83C3B93F1A2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47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91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1143000"/>
            <a:ext cx="641985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19235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7463"/>
            <a:ext cx="5181600" cy="14509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Responsive Images</a:t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 5.1 Picture Element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180" name="Content Placeholder 2"/>
          <p:cNvSpPr>
            <a:spLocks noGrp="1"/>
          </p:cNvSpPr>
          <p:nvPr>
            <p:ph idx="1"/>
          </p:nvPr>
        </p:nvSpPr>
        <p:spPr>
          <a:xfrm>
            <a:off x="914400" y="3657600"/>
            <a:ext cx="6121400" cy="29081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sz="1800" dirty="0" smtClean="0"/>
              <a:t>&lt;picture&gt;</a:t>
            </a:r>
          </a:p>
          <a:p>
            <a:pPr marL="0" indent="0">
              <a:buNone/>
            </a:pPr>
            <a:r>
              <a:rPr lang="en-US" altLang="en-US" sz="1800" dirty="0" smtClean="0"/>
              <a:t>&lt;source media="(min-width: 1200px)" </a:t>
            </a:r>
            <a:r>
              <a:rPr lang="en-US" altLang="en-US" sz="1800" dirty="0" err="1" smtClean="0"/>
              <a:t>srcset</a:t>
            </a:r>
            <a:r>
              <a:rPr lang="en-US" altLang="en-US" sz="1800" dirty="0" smtClean="0"/>
              <a:t>="large.jpg"&gt;</a:t>
            </a:r>
          </a:p>
          <a:p>
            <a:pPr marL="0" indent="0">
              <a:buNone/>
            </a:pPr>
            <a:r>
              <a:rPr lang="en-US" altLang="en-US" sz="1800" dirty="0" smtClean="0"/>
              <a:t>&lt;source media="(min-width: 800px)" </a:t>
            </a:r>
            <a:r>
              <a:rPr lang="en-US" altLang="en-US" sz="1800" dirty="0" err="1" smtClean="0"/>
              <a:t>srcset</a:t>
            </a:r>
            <a:r>
              <a:rPr lang="en-US" altLang="en-US" sz="1800" dirty="0" smtClean="0"/>
              <a:t>="medium.jpg"&gt;</a:t>
            </a:r>
          </a:p>
          <a:p>
            <a:pPr marL="0" indent="0">
              <a:buNone/>
            </a:pPr>
            <a:r>
              <a:rPr lang="en-US" altLang="en-US" sz="1800" dirty="0" smtClean="0"/>
              <a:t>&lt;source media="(min-width: 320px)" </a:t>
            </a:r>
            <a:r>
              <a:rPr lang="en-US" altLang="en-US" sz="1800" dirty="0" err="1" smtClean="0"/>
              <a:t>srcset</a:t>
            </a:r>
            <a:r>
              <a:rPr lang="en-US" altLang="en-US" sz="1800" dirty="0" smtClean="0"/>
              <a:t>="small.jpg"&gt;</a:t>
            </a:r>
          </a:p>
          <a:p>
            <a:pPr marL="0" indent="0">
              <a:buNone/>
            </a:pPr>
            <a:r>
              <a:rPr lang="en-US" altLang="en-US" sz="1800" dirty="0" smtClean="0"/>
              <a:t>&lt;</a:t>
            </a:r>
            <a:r>
              <a:rPr lang="en-US" altLang="en-US" sz="1800" dirty="0" err="1" smtClean="0"/>
              <a:t>img</a:t>
            </a:r>
            <a:r>
              <a:rPr lang="en-US" altLang="en-US" sz="1800" dirty="0" smtClean="0"/>
              <a:t> </a:t>
            </a:r>
            <a:r>
              <a:rPr lang="en-US" altLang="en-US" sz="1800" dirty="0" err="1" smtClean="0"/>
              <a:t>src</a:t>
            </a:r>
            <a:r>
              <a:rPr lang="en-US" altLang="en-US" sz="1800" dirty="0" smtClean="0"/>
              <a:t>="fallback.jpg" alt="waterwheel"&gt;</a:t>
            </a:r>
          </a:p>
          <a:p>
            <a:pPr marL="0" indent="0">
              <a:buNone/>
            </a:pPr>
            <a:r>
              <a:rPr lang="en-US" altLang="en-US" sz="1800" dirty="0" smtClean="0"/>
              <a:t>&lt;/picture&gt;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3B2F169-158C-4D32-B233-5A6A9ECD45F6}" type="slidenum">
              <a:rPr lang="en-US" altLang="en-US"/>
              <a:pPr>
                <a:defRPr/>
              </a:pPr>
              <a:t>48</a:t>
            </a:fld>
            <a:endParaRPr lang="en-US" altLang="en-US"/>
          </a:p>
        </p:txBody>
      </p:sp>
      <p:pic>
        <p:nvPicPr>
          <p:cNvPr id="5018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21051"/>
            <a:ext cx="5686425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0853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5400"/>
            <a:ext cx="8658225" cy="14509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Responsive Images</a:t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 5.1 sizes &amp;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srcset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Attributes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04" name="Content Placeholder 2"/>
          <p:cNvSpPr>
            <a:spLocks noGrp="1"/>
          </p:cNvSpPr>
          <p:nvPr>
            <p:ph idx="1"/>
          </p:nvPr>
        </p:nvSpPr>
        <p:spPr>
          <a:xfrm>
            <a:off x="1447800" y="3892927"/>
            <a:ext cx="5416550" cy="19986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000" dirty="0" smtClean="0"/>
              <a:t>&lt;</a:t>
            </a:r>
            <a:r>
              <a:rPr lang="en-US" altLang="en-US" sz="2000" dirty="0" err="1" smtClean="0"/>
              <a:t>img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src</a:t>
            </a:r>
            <a:r>
              <a:rPr lang="en-US" altLang="en-US" sz="2000" dirty="0" smtClean="0"/>
              <a:t>="fallback.jpg"</a:t>
            </a:r>
          </a:p>
          <a:p>
            <a:pPr marL="0" indent="0">
              <a:buNone/>
            </a:pPr>
            <a:r>
              <a:rPr lang="en-US" altLang="en-US" sz="2000" dirty="0" smtClean="0"/>
              <a:t>sizes="100vw"</a:t>
            </a:r>
          </a:p>
          <a:p>
            <a:pPr marL="0" indent="0">
              <a:buNone/>
            </a:pPr>
            <a:r>
              <a:rPr lang="en-US" altLang="en-US" sz="2000" dirty="0" err="1" smtClean="0"/>
              <a:t>srcset</a:t>
            </a:r>
            <a:r>
              <a:rPr lang="en-US" altLang="en-US" sz="2000" dirty="0" smtClean="0"/>
              <a:t>="large.jpg 1200w, medium.jpg 800w, small.jpg 320w"</a:t>
            </a:r>
          </a:p>
          <a:p>
            <a:pPr marL="0" indent="0">
              <a:buNone/>
            </a:pPr>
            <a:r>
              <a:rPr lang="en-US" altLang="en-US" sz="2000" dirty="0" smtClean="0"/>
              <a:t>alt="waterwheel"&gt;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559C1D6-A56E-487D-8979-314C52076237}" type="slidenum">
              <a:rPr lang="en-US" altLang="en-US"/>
              <a:pPr>
                <a:defRPr/>
              </a:pPr>
              <a:t>49</a:t>
            </a:fld>
            <a:endParaRPr lang="en-US" altLang="en-US"/>
          </a:p>
        </p:txBody>
      </p:sp>
      <p:pic>
        <p:nvPicPr>
          <p:cNvPr id="5120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471570"/>
            <a:ext cx="5686425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5079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63500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Box model in Action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9750" y="6459538"/>
            <a:ext cx="9842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AA6A6FA-A4E6-40AE-B190-024EB93A5987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33600"/>
            <a:ext cx="8534400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7638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Testing Mobile Display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057400"/>
            <a:ext cx="4292600" cy="3881437"/>
          </a:xfrm>
        </p:spPr>
        <p:txBody>
          <a:bodyPr rtlCol="0">
            <a:normAutofit/>
          </a:bodyPr>
          <a:lstStyle/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Test with a mobile device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Emulators </a:t>
            </a:r>
          </a:p>
          <a:p>
            <a:pPr marL="384048" lvl="1" indent="-182880" fontAlgn="auto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Opera Mobile Emulator </a:t>
            </a:r>
          </a:p>
          <a:p>
            <a:pPr marL="384048" lvl="1" indent="-182880" fontAlgn="auto"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Mobilizer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4048" lvl="1" indent="-182880" fontAlgn="auto"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iPhone Emulator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Test with a Desktop Browser</a:t>
            </a:r>
          </a:p>
          <a:p>
            <a:pPr marL="91440" indent="-91440" fontAlgn="auto">
              <a:buFont typeface="Arial" panose="020B0604020202020204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Install an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iOS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or Android SDK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512" indent="0" fontAlgn="auto">
              <a:buFont typeface="Wingdings 2" pitchFamily="18" charset="2"/>
              <a:buNone/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153400" y="6421438"/>
            <a:ext cx="7620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861B0B53-DD06-4107-8C0C-FE0725BF8403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50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22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5000"/>
            <a:ext cx="2052638" cy="344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8114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5943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CSS Flexible Box Layout Module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544095" y="1241425"/>
            <a:ext cx="7772400" cy="48006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2000" dirty="0" smtClean="0"/>
              <a:t>Referred to as “flexbox”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000" dirty="0" smtClean="0"/>
              <a:t>GREAT way to easily configure multi-column page layout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000" dirty="0" smtClean="0"/>
              <a:t>elements contained within a flex container can be configured either horizontally or vertically in a flexible manner with flexible sizing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000" dirty="0" smtClean="0"/>
              <a:t>Flexbox is not yet well-supported by browsers.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000" dirty="0" smtClean="0"/>
              <a:t>Check </a:t>
            </a:r>
            <a:r>
              <a:rPr lang="en-US" altLang="en-US" sz="2000" dirty="0" smtClean="0">
                <a:hlinkClick r:id="rId2"/>
              </a:rPr>
              <a:t>http://caniuse.com/flexbox</a:t>
            </a:r>
            <a:r>
              <a:rPr lang="en-US" altLang="en-US" sz="2000" dirty="0" smtClean="0"/>
              <a:t> for the current level of browser support.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000" dirty="0" smtClean="0"/>
              <a:t>Common Properties used with flexbox:</a:t>
            </a:r>
          </a:p>
          <a:p>
            <a:pPr marL="869950" lvl="2" indent="0">
              <a:buFont typeface="Wingdings 3" panose="05040102010807070707" pitchFamily="18" charset="2"/>
              <a:buNone/>
            </a:pPr>
            <a:r>
              <a:rPr lang="en-US" altLang="en-US" sz="2000" dirty="0" smtClean="0"/>
              <a:t>display			flex</a:t>
            </a:r>
          </a:p>
          <a:p>
            <a:pPr marL="869950" lvl="2" indent="0">
              <a:buFont typeface="Wingdings 3" panose="05040102010807070707" pitchFamily="18" charset="2"/>
              <a:buNone/>
            </a:pPr>
            <a:r>
              <a:rPr lang="en-US" altLang="en-US" sz="2000" dirty="0" smtClean="0"/>
              <a:t>flex-direction		order</a:t>
            </a:r>
          </a:p>
          <a:p>
            <a:pPr marL="869950" lvl="2" indent="0">
              <a:buFont typeface="Wingdings 3" panose="05040102010807070707" pitchFamily="18" charset="2"/>
              <a:buNone/>
            </a:pPr>
            <a:r>
              <a:rPr lang="en-US" altLang="en-US" sz="2000" dirty="0" smtClean="0"/>
              <a:t>flex-wrap		justify-content</a:t>
            </a: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E15A3BD-1CD6-4F6D-8B05-44058AB69700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51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8988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3813"/>
            <a:ext cx="5715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Using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Flexbox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508000" y="1318419"/>
            <a:ext cx="7620000" cy="4572000"/>
          </a:xfrm>
        </p:spPr>
        <p:txBody>
          <a:bodyPr rtlCol="0">
            <a:normAutofit fontScale="92500" lnSpcReduction="10000"/>
          </a:bodyPr>
          <a:lstStyle/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a flexible container “flex container”</a:t>
            </a:r>
          </a:p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Configure the direction of the flex</a:t>
            </a:r>
          </a:p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</a:p>
          <a:p>
            <a:pPr marL="1327150" lvl="3" indent="0" fontAlgn="auto">
              <a:buFont typeface="Wingdings 3" panose="05040102010807070707" pitchFamily="18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#demo { display: -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webkit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-flex;</a:t>
            </a:r>
          </a:p>
          <a:p>
            <a:pPr marL="1327150" lvl="3" indent="0" fontAlgn="auto">
              <a:buFont typeface="Wingdings 3" panose="05040102010807070707" pitchFamily="18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display: flex;</a:t>
            </a:r>
          </a:p>
          <a:p>
            <a:pPr marL="1327150" lvl="3" indent="0" fontAlgn="auto">
              <a:buFont typeface="Wingdings 3" panose="05040102010807070707" pitchFamily="18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-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webkit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-flex-direction: row;</a:t>
            </a:r>
          </a:p>
          <a:p>
            <a:pPr marL="1327150" lvl="3" indent="0" fontAlgn="auto">
              <a:buFont typeface="Wingdings 3" panose="05040102010807070707" pitchFamily="18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flex-direction: row;  }</a:t>
            </a:r>
          </a:p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Adjust the proportion of the “flex item” elements in the container </a:t>
            </a:r>
          </a:p>
          <a:p>
            <a:pPr marL="91440" indent="-91440" fontAlgn="auto"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</a:p>
          <a:p>
            <a:pPr marL="1327150" lvl="3" indent="0" fontAlgn="auto">
              <a:buFont typeface="Wingdings 3" panose="05040102010807070707" pitchFamily="18" charset="2"/>
              <a:buNone/>
              <a:defRPr/>
            </a:pP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{ -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webkit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-flex: 1; flex: 1; }</a:t>
            </a:r>
          </a:p>
          <a:p>
            <a:pPr marL="1327150" lvl="3" indent="0" fontAlgn="auto">
              <a:buFont typeface="Wingdings 3" panose="05040102010807070707" pitchFamily="18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 { -</a:t>
            </a:r>
            <a:r>
              <a:rPr lang="en-US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webkit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-flex: 7; flex:7; }</a:t>
            </a:r>
          </a:p>
          <a:p>
            <a:pPr marL="1327150" lvl="3" indent="0" fontAlgn="auto">
              <a:buFont typeface="Wingdings 3" panose="05040102010807070707" pitchFamily="18" charset="2"/>
              <a:buNone/>
              <a:defRPr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aside   { -webkit-flex:2; flex: 2 }</a:t>
            </a:r>
          </a:p>
          <a:p>
            <a:pPr marL="91440" indent="-91440" fontAlgn="auto"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indent="-91440" fontAlgn="auto"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257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CSS box-sizing Property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98316"/>
            <a:ext cx="7651750" cy="4298950"/>
          </a:xfrm>
        </p:spPr>
        <p:txBody>
          <a:bodyPr rtlCol="0">
            <a:normAutofit/>
          </a:bodyPr>
          <a:lstStyle/>
          <a:p>
            <a:pPr marL="91440" indent="-91440" fontAlgn="auto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Default value for width or height is the value for ONLY the content (not including border and padding).</a:t>
            </a:r>
          </a:p>
          <a:p>
            <a:pPr marL="0" indent="0" fontAlgn="auto">
              <a:buFont typeface="Calibri" panose="020F0502020204030204" pitchFamily="34" charset="0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box-sizing property is used to selector to direct the browser to calculate the width and height of an element to include the value for content, padding, and border. </a:t>
            </a:r>
          </a:p>
          <a:p>
            <a:pPr marL="91440" indent="-91440" fontAlgn="auto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 the universal selector (*) to apply this to all the element on the page</a:t>
            </a:r>
          </a:p>
          <a:p>
            <a:pPr marL="0" indent="0" fontAlgn="auto">
              <a:buFont typeface="Calibri" panose="020F0502020204030204" pitchFamily="34" charset="0"/>
              <a:buNone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Example: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{ box-sizing: border-box; 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59750" y="6459538"/>
            <a:ext cx="984250" cy="365125"/>
          </a:xfrm>
        </p:spPr>
        <p:txBody>
          <a:bodyPr/>
          <a:lstStyle/>
          <a:p>
            <a:pPr>
              <a:defRPr/>
            </a:pPr>
            <a:fld id="{7E22DED0-C20D-4762-85EE-9DE3EB58AF26}" type="slidenum">
              <a:rPr lang="en-US" altLang="en-US"/>
              <a:pPr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3800475" cy="10668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Normal Flow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09600" y="1167063"/>
            <a:ext cx="7772400" cy="3733800"/>
          </a:xfrm>
        </p:spPr>
        <p:txBody>
          <a:bodyPr/>
          <a:lstStyle/>
          <a:p>
            <a:r>
              <a:rPr lang="en-US" altLang="en-US" sz="2800" dirty="0" smtClean="0"/>
              <a:t>Browser display of elements in the order they are coded in the web page document</a:t>
            </a:r>
          </a:p>
          <a:p>
            <a:endParaRPr lang="en-US" altLang="en-US" dirty="0" smtClean="0"/>
          </a:p>
        </p:txBody>
      </p:sp>
      <p:pic>
        <p:nvPicPr>
          <p:cNvPr id="8" name="Picture 7" descr="Figure8.1.t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9200" y="2286000"/>
            <a:ext cx="2971800" cy="38862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8" descr="Figure8.2.t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2000" y="2286000"/>
            <a:ext cx="3048000" cy="34490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876800" y="3582988"/>
            <a:ext cx="4033838" cy="3170238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h1 { background-color:#</a:t>
            </a:r>
            <a:r>
              <a:rPr lang="en-US" sz="2000" b="1" dirty="0" err="1" smtClean="0">
                <a:cs typeface="Times New Roman" pitchFamily="18" charset="0"/>
              </a:rPr>
              <a:t>cccccc</a:t>
            </a:r>
            <a:r>
              <a:rPr lang="en-US" sz="2000" b="1" dirty="0" smtClean="0">
                <a:cs typeface="Times New Roman" pitchFamily="18" charset="0"/>
              </a:rPr>
              <a:t>;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	padding:5px;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	color: #000000;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}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p { </a:t>
            </a:r>
            <a:r>
              <a:rPr lang="en-US" sz="2000" b="1" dirty="0" err="1" smtClean="0">
                <a:cs typeface="Times New Roman" pitchFamily="18" charset="0"/>
              </a:rPr>
              <a:t>font-family:Arial,sans-serif</a:t>
            </a:r>
            <a:r>
              <a:rPr lang="en-US" sz="2000" b="1" dirty="0" smtClean="0">
                <a:cs typeface="Times New Roman" pitchFamily="18" charset="0"/>
              </a:rPr>
              <a:t>;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}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#</a:t>
            </a:r>
            <a:r>
              <a:rPr lang="en-US" sz="2000" b="1" dirty="0" err="1" smtClean="0">
                <a:cs typeface="Times New Roman" pitchFamily="18" charset="0"/>
              </a:rPr>
              <a:t>yls</a:t>
            </a:r>
            <a:r>
              <a:rPr lang="en-US" sz="2000" b="1" dirty="0" smtClean="0">
                <a:cs typeface="Times New Roman" pitchFamily="18" charset="0"/>
              </a:rPr>
              <a:t> {</a:t>
            </a:r>
            <a:r>
              <a:rPr lang="en-US" sz="2000" b="1" dirty="0" err="1" smtClean="0">
                <a:cs typeface="Times New Roman" pitchFamily="18" charset="0"/>
              </a:rPr>
              <a:t>float:right</a:t>
            </a:r>
            <a:r>
              <a:rPr lang="en-US" sz="2000" b="1" dirty="0" smtClean="0">
                <a:cs typeface="Times New Roman" pitchFamily="18" charset="0"/>
              </a:rPr>
              <a:t>;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	margin: 0 0 5px </a:t>
            </a:r>
            <a:r>
              <a:rPr lang="en-US" sz="2000" b="1" dirty="0" err="1" smtClean="0">
                <a:cs typeface="Times New Roman" pitchFamily="18" charset="0"/>
              </a:rPr>
              <a:t>5px</a:t>
            </a:r>
            <a:r>
              <a:rPr lang="en-US" sz="2000" b="1" dirty="0" smtClean="0">
                <a:cs typeface="Times New Roman" pitchFamily="18" charset="0"/>
              </a:rPr>
              <a:t>;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	border: 1px solid #000000;</a:t>
            </a:r>
          </a:p>
          <a:p>
            <a:pPr eaLnBrk="1" hangingPunct="1">
              <a:defRPr/>
            </a:pPr>
            <a:r>
              <a:rPr lang="en-US" sz="2000" b="1" dirty="0" smtClean="0">
                <a:cs typeface="Times New Roman" pitchFamily="18" charset="0"/>
              </a:rPr>
              <a:t>}</a:t>
            </a:r>
            <a:endParaRPr lang="en-US" sz="2000" dirty="0" smtClean="0">
              <a:cs typeface="Times New Roman" pitchFamily="18" charset="0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2056649" y="359942"/>
            <a:ext cx="3733800" cy="78548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float Property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>
          <a:xfrm>
            <a:off x="532649" y="1487905"/>
            <a:ext cx="6781800" cy="1828800"/>
          </a:xfrm>
        </p:spPr>
        <p:txBody>
          <a:bodyPr>
            <a:normAutofit/>
          </a:bodyPr>
          <a:lstStyle/>
          <a:p>
            <a:r>
              <a:rPr lang="en-US" altLang="en-US" sz="2400" dirty="0" smtClean="0">
                <a:cs typeface="Arial" panose="020B0604020202020204" pitchFamily="34" charset="0"/>
              </a:rPr>
              <a:t>Elements that seem to “float" on the right or left side of either the browser window or another element are often configured using the float property.</a:t>
            </a:r>
          </a:p>
          <a:p>
            <a:pPr lvl="1"/>
            <a:endParaRPr lang="en-US" altLang="en-US" sz="2400" dirty="0" smtClean="0">
              <a:cs typeface="Arial" panose="020B0604020202020204" pitchFamily="34" charset="0"/>
            </a:endParaRPr>
          </a:p>
          <a:p>
            <a:pPr lvl="1">
              <a:buFontTx/>
              <a:buNone/>
            </a:pPr>
            <a:endParaRPr lang="en-US" altLang="en-US" sz="3600" dirty="0" smtClean="0">
              <a:cs typeface="Arial" panose="020B0604020202020204" pitchFamily="34" charset="0"/>
            </a:endParaRPr>
          </a:p>
        </p:txBody>
      </p:sp>
      <p:sp>
        <p:nvSpPr>
          <p:cNvPr id="2458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305550"/>
            <a:ext cx="4572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F56B955-B5ED-470A-96BE-8859253C2854}" type="slidenum">
              <a:rPr lang="en-US" altLang="en-US" sz="1100">
                <a:solidFill>
                  <a:srgbClr val="4D4D4D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en-US" altLang="en-US" sz="1100">
              <a:solidFill>
                <a:srgbClr val="4D4D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Rectangle 4"/>
          <p:cNvSpPr>
            <a:spLocks noChangeArrowheads="1"/>
          </p:cNvSpPr>
          <p:nvPr/>
        </p:nvSpPr>
        <p:spPr bwMode="auto">
          <a:xfrm>
            <a:off x="2738438" y="2786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3794" name="Picture 2" descr="Figure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568" y="3659188"/>
            <a:ext cx="4343400" cy="23542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805238"/>
            <a:ext cx="4114800" cy="287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90600"/>
            <a:ext cx="39481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2543"/>
            <a:ext cx="6430963" cy="88423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clear Property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6629" name="Content Placeholder 2"/>
          <p:cNvSpPr>
            <a:spLocks noGrp="1"/>
          </p:cNvSpPr>
          <p:nvPr>
            <p:ph idx="1"/>
          </p:nvPr>
        </p:nvSpPr>
        <p:spPr>
          <a:xfrm>
            <a:off x="5486400" y="990600"/>
            <a:ext cx="3371850" cy="4800600"/>
          </a:xfrm>
        </p:spPr>
        <p:txBody>
          <a:bodyPr/>
          <a:lstStyle/>
          <a:p>
            <a:r>
              <a:rPr lang="en-US" altLang="en-US" sz="2400" smtClean="0"/>
              <a:t>Useful to “clear” or terminate a float</a:t>
            </a:r>
          </a:p>
          <a:p>
            <a:r>
              <a:rPr lang="en-US" altLang="en-US" sz="2400" smtClean="0"/>
              <a:t>Values are left, right, and both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0" y="152400"/>
            <a:ext cx="2209800" cy="1447800"/>
          </a:xfrm>
          <a:prstGeom prst="wedgeEllipseCallout">
            <a:avLst>
              <a:gd name="adj1" fmla="val 70300"/>
              <a:gd name="adj2" fmla="val 115132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The h2 text is displayed in normal flow</a:t>
            </a:r>
            <a:r>
              <a:rPr lang="en-US" sz="20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5257800" y="4191000"/>
            <a:ext cx="3657600" cy="2057400"/>
          </a:xfrm>
          <a:prstGeom prst="wedgeEllipseCallout">
            <a:avLst>
              <a:gd name="adj1" fmla="val -70556"/>
              <a:gd name="adj2" fmla="val 22456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clear: left; 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was applied to the h2. 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Now the h2 text displays AFTER the floated image.</a:t>
            </a:r>
          </a:p>
        </p:txBody>
      </p:sp>
      <p:pic>
        <p:nvPicPr>
          <p:cNvPr id="26632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1677</TotalTime>
  <Words>1852</Words>
  <Application>Microsoft Office PowerPoint</Application>
  <PresentationFormat>On-screen Show (4:3)</PresentationFormat>
  <Paragraphs>460</Paragraphs>
  <Slides>52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4" baseType="lpstr">
      <vt:lpstr>Arial</vt:lpstr>
      <vt:lpstr>Calibri</vt:lpstr>
      <vt:lpstr>Courier New</vt:lpstr>
      <vt:lpstr>Courier-Bold</vt:lpstr>
      <vt:lpstr>Sabon-Roman</vt:lpstr>
      <vt:lpstr>Times New Roman</vt:lpstr>
      <vt:lpstr>Trebuchet MS</vt:lpstr>
      <vt:lpstr>Verdana</vt:lpstr>
      <vt:lpstr>Wingdings</vt:lpstr>
      <vt:lpstr>Wingdings 2</vt:lpstr>
      <vt:lpstr>Wingdings 3</vt:lpstr>
      <vt:lpstr>1_Facet</vt:lpstr>
      <vt:lpstr>ITEC 2130  Web Technologies</vt:lpstr>
      <vt:lpstr>The Box Model</vt:lpstr>
      <vt:lpstr>Configure Margin with CSS</vt:lpstr>
      <vt:lpstr>Configure Padding with CSS</vt:lpstr>
      <vt:lpstr>Box model in Action</vt:lpstr>
      <vt:lpstr>The CSS box-sizing Property</vt:lpstr>
      <vt:lpstr>Normal Flow</vt:lpstr>
      <vt:lpstr>float Property</vt:lpstr>
      <vt:lpstr>clear Property</vt:lpstr>
      <vt:lpstr>overflow Property</vt:lpstr>
      <vt:lpstr>CSS display Property</vt:lpstr>
      <vt:lpstr>Page Layout Single Column -&gt; Two Column</vt:lpstr>
      <vt:lpstr>Basic Two-Column Layout</vt:lpstr>
      <vt:lpstr>Basic Two-Column Layout</vt:lpstr>
      <vt:lpstr>CSS Page Layout  Two Columns (left nav)</vt:lpstr>
      <vt:lpstr>Vertical navigation</vt:lpstr>
      <vt:lpstr>Horizontal Navigation</vt:lpstr>
      <vt:lpstr>CSS Pseudo-classes</vt:lpstr>
      <vt:lpstr>CSS Pseudo-classes</vt:lpstr>
      <vt:lpstr>Header Text Image Replacement</vt:lpstr>
      <vt:lpstr>Position Property</vt:lpstr>
      <vt:lpstr>Fixed Positioning</vt:lpstr>
      <vt:lpstr>Relative Positioning</vt:lpstr>
      <vt:lpstr>Absolute Positioning</vt:lpstr>
      <vt:lpstr>CSS Debugging Tips</vt:lpstr>
      <vt:lpstr>HTML5 Structural Elements REVIEW</vt:lpstr>
      <vt:lpstr>More HTML5 Elements</vt:lpstr>
      <vt:lpstr>HTML5 Compatibility with Older Browsers</vt:lpstr>
      <vt:lpstr>CSS Sprites</vt:lpstr>
      <vt:lpstr>Three Column Page Layout</vt:lpstr>
      <vt:lpstr>Three Column Layout</vt:lpstr>
      <vt:lpstr>More on Relative Linking</vt:lpstr>
      <vt:lpstr>HTML Linking to Fragment Identifiers </vt:lpstr>
      <vt:lpstr>Opening a Link  in a New Browser Window</vt:lpstr>
      <vt:lpstr>HTML5 Block Anchor</vt:lpstr>
      <vt:lpstr>Telephone &amp; Text Message Hyperlinks</vt:lpstr>
      <vt:lpstr>CSS Styling for Print</vt:lpstr>
      <vt:lpstr>Print Styling Best Practices</vt:lpstr>
      <vt:lpstr>Mobile Web Limitations</vt:lpstr>
      <vt:lpstr>Mobile Web Design Best Practices</vt:lpstr>
      <vt:lpstr>Optimize Layout for Mobile Use</vt:lpstr>
      <vt:lpstr>Optimize Navigation for Mobile Use</vt:lpstr>
      <vt:lpstr>Optimize Graphics for Mobile Use</vt:lpstr>
      <vt:lpstr>Optimize Text for Mobile Use</vt:lpstr>
      <vt:lpstr>Viewport Meta Tag</vt:lpstr>
      <vt:lpstr>CSS3 Media Queries</vt:lpstr>
      <vt:lpstr>Flexible Images</vt:lpstr>
      <vt:lpstr>Responsive Images HTML 5.1 Picture Element</vt:lpstr>
      <vt:lpstr>Responsive Images HTML 5.1 sizes &amp; srcset Attributes</vt:lpstr>
      <vt:lpstr>Testing Mobile Display Options</vt:lpstr>
      <vt:lpstr>CSS Flexible Box Layout Module</vt:lpstr>
      <vt:lpstr>Using Flexbox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 &amp; Design Foundations wtih HTML5, 8th Edition</dc:title>
  <dc:subject>Chapter 6</dc:subject>
  <dc:creator>Terry Felke-Morris</dc:creator>
  <cp:lastModifiedBy>Shuting Xu</cp:lastModifiedBy>
  <cp:revision>152</cp:revision>
  <cp:lastPrinted>1601-01-01T00:00:00Z</cp:lastPrinted>
  <dcterms:created xsi:type="dcterms:W3CDTF">2002-01-17T02:49:49Z</dcterms:created>
  <dcterms:modified xsi:type="dcterms:W3CDTF">2018-02-19T02:25:51Z</dcterms:modified>
</cp:coreProperties>
</file>