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0" r:id="rId1"/>
  </p:sldMasterIdLst>
  <p:notesMasterIdLst>
    <p:notesMasterId r:id="rId17"/>
  </p:notesMasterIdLst>
  <p:sldIdLst>
    <p:sldId id="338" r:id="rId2"/>
    <p:sldId id="301" r:id="rId3"/>
    <p:sldId id="302" r:id="rId4"/>
    <p:sldId id="303" r:id="rId5"/>
    <p:sldId id="304" r:id="rId6"/>
    <p:sldId id="305" r:id="rId7"/>
    <p:sldId id="308" r:id="rId8"/>
    <p:sldId id="309" r:id="rId9"/>
    <p:sldId id="312" r:id="rId10"/>
    <p:sldId id="313" r:id="rId11"/>
    <p:sldId id="314" r:id="rId12"/>
    <p:sldId id="335" r:id="rId13"/>
    <p:sldId id="317" r:id="rId14"/>
    <p:sldId id="337" r:id="rId15"/>
    <p:sldId id="334" r:id="rId16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0C0C0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4" autoAdjust="0"/>
    <p:restoredTop sz="94580" autoAdjust="0"/>
  </p:normalViewPr>
  <p:slideViewPr>
    <p:cSldViewPr>
      <p:cViewPr varScale="1">
        <p:scale>
          <a:sx n="64" d="100"/>
          <a:sy n="64" d="100"/>
        </p:scale>
        <p:origin x="1339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49526B13-5152-4465-BA9D-5D527E1F9F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66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705046-A1CF-40AD-AB63-3A6842EF285A}" type="slidenum">
              <a:rPr kumimoji="0" lang="en-US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66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0927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DDCE2F6-F234-4837-B26D-645E737C730F}" type="slidenum">
              <a:rPr lang="en-US" altLang="en-US" sz="1300">
                <a:latin typeface="Verdana" panose="020B0604030504040204" pitchFamily="34" charset="0"/>
              </a:rPr>
              <a:pPr/>
              <a:t>2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0C6A3AB-10DB-472B-994C-C7B3620D37D1}" type="slidenum">
              <a:rPr lang="en-US" altLang="en-US" sz="1300">
                <a:latin typeface="Verdana" panose="020B0604030504040204" pitchFamily="34" charset="0"/>
              </a:rPr>
              <a:pPr/>
              <a:t>3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257F528-9694-49CF-8363-7E815D5DB2B8}" type="slidenum">
              <a:rPr lang="en-US" altLang="en-US" sz="1300">
                <a:latin typeface="Verdana" panose="020B0604030504040204" pitchFamily="34" charset="0"/>
              </a:rPr>
              <a:pPr/>
              <a:t>4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93EA703-01D8-4167-9EC2-D7850E1CFE4F}" type="slidenum">
              <a:rPr lang="en-US" altLang="en-US" sz="1300">
                <a:latin typeface="Verdana" panose="020B0604030504040204" pitchFamily="34" charset="0"/>
              </a:rPr>
              <a:pPr/>
              <a:t>5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A3F8662-93DB-47FE-832E-30BEF3DB7252}" type="slidenum">
              <a:rPr lang="en-US" altLang="en-US" sz="1300">
                <a:latin typeface="Verdana" panose="020B0604030504040204" pitchFamily="34" charset="0"/>
              </a:rPr>
              <a:pPr/>
              <a:t>6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F8C8F37-27A3-4B93-8F9C-3C17E10FA2B3}" type="slidenum">
              <a:rPr lang="en-US" altLang="en-US" sz="1300">
                <a:latin typeface="Verdana" panose="020B0604030504040204" pitchFamily="34" charset="0"/>
              </a:rPr>
              <a:pPr/>
              <a:t>8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8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/>
            <p:cNvSpPr/>
            <p:nvPr/>
          </p:nvSpPr>
          <p:spPr>
            <a:xfrm rot="10800000">
              <a:off x="0" y="-528"/>
              <a:ext cx="84243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775F-DC9D-4B23-9502-34A89C996242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1803-26D3-4D60-8910-B10FE87EE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053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1B43-43DE-42F1-B5A6-D53AD3A70BB5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8489-471F-43E9-AB2F-C6EDE819C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091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9088" y="2886075"/>
            <a:ext cx="457200" cy="585788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09C7B-D689-4390-98FD-F9C3F48B218D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5DE7-092A-42AC-8830-89AF308D1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51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9A09B-9967-4471-A663-826ABE2DF3BF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1FFD-76C3-4507-A324-4A6979DF4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329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6669088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B9B7-DE42-41A9-AEC8-0C9EF5FA706C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3B4BC-D2FF-4A40-81ED-357B7200BA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74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536AE-4484-47C9-9570-E88CD061464D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A1CF0-64F5-42B3-9483-C265A543E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9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0E23F-09A9-4A8B-9BCB-22BF64F66260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41404-6546-400D-8425-FE8586C9EA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125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0CB4-EFE2-49C1-A733-32F11550472E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6C28-F8E0-4EC6-A717-1B4993541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7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F29D9-392D-4177-B83D-8EC57EB35F46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A6C16-7F23-4D75-B2A7-B4E0343AD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7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BEA05-06DB-4EEE-B955-B8401B115C60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56C8-F726-4B3F-BCED-18D3C0460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16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E8905-08E9-4B6F-9A66-30606FC1A62B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AB2F0-F9FD-483F-9241-5FAE97CA6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699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D1CF-9AC0-49CF-A13D-2F74362FDF88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C9BF-6C65-4CE8-ADB8-549D39CF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33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9AD3-7947-4DC2-9283-0B37FDACE185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D3B85-949F-406E-A6D9-6522E03DC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978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AD6B3-2E68-4510-B30A-0CAAF3F6EEF1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B260-ECF9-43C9-A8CF-9D6C5F428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5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/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D638-99DA-489C-ABCC-630101908101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4399-0575-4F33-8716-5456185AF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009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/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2A2B-619A-4937-ACAB-C36C528FB914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28170-A4BA-4BF6-90A4-B1A896147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00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873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609600"/>
            <a:ext cx="6446838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160588"/>
            <a:ext cx="6446838" cy="3881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DB4F0-BBAA-4AEC-896E-D56BFA6CE762}" type="datetimeFigureOut">
              <a:rPr lang="en-US"/>
              <a:pPr>
                <a:defRPr/>
              </a:pPr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2025"/>
            <a:ext cx="4722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3663" y="6042025"/>
            <a:ext cx="5111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67F2C20A-FE33-48C6-85FC-CE49BB092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64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1" r:id="rId1"/>
    <p:sldLayoutId id="2147484422" r:id="rId2"/>
    <p:sldLayoutId id="2147484423" r:id="rId3"/>
    <p:sldLayoutId id="2147484424" r:id="rId4"/>
    <p:sldLayoutId id="2147484425" r:id="rId5"/>
    <p:sldLayoutId id="2147484426" r:id="rId6"/>
    <p:sldLayoutId id="2147484427" r:id="rId7"/>
    <p:sldLayoutId id="2147484428" r:id="rId8"/>
    <p:sldLayoutId id="2147484429" r:id="rId9"/>
    <p:sldLayoutId id="2147484430" r:id="rId10"/>
    <p:sldLayoutId id="2147484431" r:id="rId11"/>
    <p:sldLayoutId id="2147484432" r:id="rId12"/>
    <p:sldLayoutId id="2147484433" r:id="rId13"/>
    <p:sldLayoutId id="2147484434" r:id="rId14"/>
    <p:sldLayoutId id="2147484435" r:id="rId15"/>
    <p:sldLayoutId id="2147484436" r:id="rId16"/>
  </p:sldLayoutIdLst>
  <p:txStyles>
    <p:titleStyle>
      <a:lvl1pPr algn="l" defTabSz="342900" rtl="0" fontAlgn="base">
        <a:spcBef>
          <a:spcPct val="0"/>
        </a:spcBef>
        <a:spcAft>
          <a:spcPct val="0"/>
        </a:spcAft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2pPr>
      <a:lvl3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3pPr>
      <a:lvl4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4pPr>
      <a:lvl5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300" kern="1200">
          <a:solidFill>
            <a:srgbClr val="404040"/>
          </a:solidFill>
          <a:latin typeface="+mn-lt"/>
          <a:ea typeface="+mn-ea"/>
          <a:cs typeface="+mn-cs"/>
        </a:defRPr>
      </a:lvl1pPr>
      <a:lvl2pPr marL="557213" indent="-214313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2pPr>
      <a:lvl3pPr marL="8572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000" kern="1200">
          <a:solidFill>
            <a:srgbClr val="404040"/>
          </a:solidFill>
          <a:latin typeface="+mn-lt"/>
          <a:ea typeface="+mn-ea"/>
          <a:cs typeface="+mn-cs"/>
        </a:defRPr>
      </a:lvl3pPr>
      <a:lvl4pPr marL="12001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4pPr>
      <a:lvl5pPr marL="15430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6237" y="1676400"/>
            <a:ext cx="5824538" cy="1646237"/>
          </a:xfrm>
        </p:spPr>
        <p:txBody>
          <a:bodyPr/>
          <a:lstStyle/>
          <a:p>
            <a:pPr algn="ctr"/>
            <a:r>
              <a:rPr lang="en-US" altLang="en-US" sz="4400" dirty="0" smtClean="0"/>
              <a:t>ITEC 2130 </a:t>
            </a:r>
            <a:br>
              <a:rPr lang="en-US" altLang="en-US" sz="4400" dirty="0" smtClean="0"/>
            </a:br>
            <a:r>
              <a:rPr lang="en-US" altLang="en-US" sz="4400" dirty="0" smtClean="0"/>
              <a:t>Web Technologies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30300" y="4051300"/>
            <a:ext cx="5824538" cy="10969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b="1" dirty="0"/>
              <a:t>Chapter </a:t>
            </a:r>
            <a:r>
              <a:rPr lang="en-US" sz="2800" b="1" dirty="0" smtClean="0"/>
              <a:t>8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  </a:t>
            </a:r>
            <a:r>
              <a:rPr lang="en-US" sz="2800" b="1" dirty="0" smtClean="0"/>
              <a:t>Multimedia</a:t>
            </a:r>
            <a:endParaRPr lang="en-US" sz="2800" b="1" dirty="0"/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7F5F1F-058E-4337-8CA8-E5A7EB60AF9A}" type="slidenum"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0298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7086600" cy="139858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HTML5 Audio &amp; Source Elements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628" name="Content Placeholder 2"/>
          <p:cNvSpPr>
            <a:spLocks noGrp="1"/>
          </p:cNvSpPr>
          <p:nvPr>
            <p:ph idx="1"/>
          </p:nvPr>
        </p:nvSpPr>
        <p:spPr>
          <a:xfrm>
            <a:off x="457200" y="4117975"/>
            <a:ext cx="8229600" cy="2438400"/>
          </a:xfrm>
        </p:spPr>
        <p:txBody>
          <a:bodyPr rtlCol="0">
            <a:normAutofit/>
          </a:bodyPr>
          <a:lstStyle/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&lt;audio controls="controls"&gt;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&lt;source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="soundloop.mp3" type="audio/mpeg"&gt;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&lt;source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="soundloop.ogg" type="audio/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ogg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"&gt; 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&lt;a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href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="soundloop.mp3"&gt;Download the Audio File&lt;/a&gt; (MP3)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&lt;/audio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&gt;</a:t>
            </a:r>
          </a:p>
          <a:p>
            <a:pPr marL="91440" indent="-91440" fontAlgn="auto"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77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3138652-7F28-43C4-99F3-29360B758E0A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10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27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44675"/>
            <a:ext cx="55626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163" y="347035"/>
            <a:ext cx="6553200" cy="139858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HTML5 Video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&amp; Source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Elements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652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2667000"/>
          </a:xfrm>
        </p:spPr>
        <p:txBody>
          <a:bodyPr rtlCol="0">
            <a:normAutofit lnSpcReduction="10000"/>
          </a:bodyPr>
          <a:lstStyle/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&lt;video controls="controls" poster="sparky.jpg"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width="160" height="150"&gt;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&lt;source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="sparky.m4v" type="video/mp4"&gt; 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&lt;source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sparky.ogv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type="video/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ogg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"&gt;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&lt;a 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href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="sparky.mov"&gt;Sparky the Dog&lt;/a&gt; (.</a:t>
            </a: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&lt;/video&gt;</a:t>
            </a:r>
          </a:p>
          <a:p>
            <a:pPr marL="91440" indent="-91440" fontAlgn="auto"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79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645AFDB-15C0-4F48-AE01-179C8AF4C46B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11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3798" name="Picture 7" descr="C:\Users\DrMorris\Documents\0WDF7E\Figures\Chapter11\Figure11.7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043029"/>
            <a:ext cx="1924050" cy="24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6610350" cy="10064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 Drop Down Menu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600576" y="1219200"/>
            <a:ext cx="7675563" cy="4351338"/>
          </a:xfrm>
        </p:spPr>
        <p:txBody>
          <a:bodyPr/>
          <a:lstStyle/>
          <a:p>
            <a:pPr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Configure </a:t>
            </a:r>
            <a:r>
              <a:rPr lang="en-US" altLang="en-US" sz="2400" dirty="0" err="1" smtClean="0"/>
              <a:t>nav</a:t>
            </a:r>
            <a:r>
              <a:rPr lang="en-US" altLang="en-US" sz="2400" dirty="0" smtClean="0"/>
              <a:t> container with position relative</a:t>
            </a:r>
          </a:p>
          <a:p>
            <a:pPr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Code submenu (drop down menu) </a:t>
            </a:r>
            <a:r>
              <a:rPr lang="en-US" altLang="en-US" sz="2400" dirty="0" err="1" smtClean="0"/>
              <a:t>ul</a:t>
            </a:r>
            <a:r>
              <a:rPr lang="en-US" altLang="en-US" sz="2400" dirty="0" smtClean="0"/>
              <a:t> element with the parent li element</a:t>
            </a:r>
          </a:p>
          <a:p>
            <a:pPr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Configure submenu </a:t>
            </a:r>
            <a:r>
              <a:rPr lang="en-US" altLang="en-US" sz="2400" dirty="0" err="1" smtClean="0"/>
              <a:t>ul</a:t>
            </a:r>
            <a:r>
              <a:rPr lang="en-US" altLang="en-US" sz="2400" dirty="0" smtClean="0"/>
              <a:t> element to initially not display</a:t>
            </a:r>
          </a:p>
          <a:p>
            <a:pPr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Configure submenu </a:t>
            </a:r>
            <a:r>
              <a:rPr lang="en-US" altLang="en-US" sz="2400" dirty="0" err="1" smtClean="0"/>
              <a:t>ul</a:t>
            </a:r>
            <a:r>
              <a:rPr lang="en-US" altLang="en-US" sz="2400" dirty="0" smtClean="0"/>
              <a:t> element with absolute positioning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86600" y="6356350"/>
            <a:ext cx="2057400" cy="365125"/>
          </a:xfrm>
        </p:spPr>
        <p:txBody>
          <a:bodyPr/>
          <a:lstStyle/>
          <a:p>
            <a:pPr>
              <a:defRPr/>
            </a:pPr>
            <a:fld id="{95A68113-A464-422B-8D49-3AE542100611}" type="slidenum">
              <a:rPr lang="en-US" altLang="en-US"/>
              <a:pPr>
                <a:defRPr/>
              </a:pPr>
              <a:t>12</a:t>
            </a:fld>
            <a:endParaRPr lang="en-US" altLang="en-US" dirty="0"/>
          </a:p>
        </p:txBody>
      </p:sp>
      <p:pic>
        <p:nvPicPr>
          <p:cNvPr id="3482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997325"/>
            <a:ext cx="3817938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462" y="504825"/>
            <a:ext cx="6446838" cy="1320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CSS3 Transform Property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688" y="2001838"/>
            <a:ext cx="8229600" cy="4572000"/>
          </a:xfrm>
        </p:spPr>
        <p:txBody>
          <a:bodyPr rtlCol="0">
            <a:normAutofit/>
          </a:bodyPr>
          <a:lstStyle/>
          <a:p>
            <a:pPr marL="91440" indent="-9144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Allows you to rotate, scale, skew, or move an element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Example:</a:t>
            </a:r>
          </a:p>
          <a:p>
            <a:pPr marL="0" indent="0" fontAlgn="auto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transform: rotate(3deg);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53CE14B-98E0-4426-B164-9BA57BC1680D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13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5845" name="Picture 4" descr="Figure8.3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048000"/>
            <a:ext cx="3581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558800" y="431132"/>
            <a:ext cx="6451600" cy="132556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CSS3 Transition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550" y="1820863"/>
            <a:ext cx="8229600" cy="2522537"/>
          </a:xfrm>
        </p:spPr>
        <p:txBody>
          <a:bodyPr rtlCol="0">
            <a:normAutofit/>
          </a:bodyPr>
          <a:lstStyle/>
          <a:p>
            <a:pPr marL="91440" indent="-91440"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Provides for changes in property values to display in a smoother manner over a specified time. 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nav a:hover { color: #869dc7; background-color: #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eaeaea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36512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transition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: background-color 2s linear; }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F6AF8C1-93BB-4216-BA7F-39425900C314}" type="slidenum">
              <a:rPr lang="en-US" altLang="en-US" sz="1200">
                <a:cs typeface="Arial" panose="020B0604020202020204" pitchFamily="34" charset="0"/>
              </a:rPr>
              <a:pPr/>
              <a:t>14</a:t>
            </a:fld>
            <a:endParaRPr lang="en-US" altLang="en-US" sz="1200">
              <a:cs typeface="Arial" panose="020B0604020202020204" pitchFamily="34" charset="0"/>
            </a:endParaRPr>
          </a:p>
        </p:txBody>
      </p:sp>
      <p:pic>
        <p:nvPicPr>
          <p:cNvPr id="3686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181" y="4110749"/>
            <a:ext cx="390683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1524000"/>
            <a:ext cx="845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988" y="60325"/>
            <a:ext cx="8229600" cy="8667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 Image Gallery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893" name="Content Placeholder 2"/>
          <p:cNvSpPr>
            <a:spLocks noGrp="1"/>
          </p:cNvSpPr>
          <p:nvPr>
            <p:ph idx="1"/>
          </p:nvPr>
        </p:nvSpPr>
        <p:spPr>
          <a:xfrm>
            <a:off x="838200" y="909638"/>
            <a:ext cx="8686800" cy="5486400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en-US" sz="2000" dirty="0" smtClean="0">
                <a:cs typeface="Times New Roman" panose="02020603050405020304" pitchFamily="18" charset="0"/>
              </a:rPr>
              <a:t>Configure each thumbnail image: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&lt;li&gt;&lt;a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href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="photo1.jpg"&gt;&lt;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img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="photo1thumb.jpg"   width="100" height="75" alt="Golden Gate Bridge"&gt;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&lt;span&gt;&lt;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img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="photo1.jpg"  width="400"  height="300“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alt="Golden Gate Bridge"&gt;&lt;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&gt;Golden Gate Bridge &lt;/span&gt;&lt;/a&gt;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&lt;/li&gt;</a:t>
            </a:r>
          </a:p>
          <a:p>
            <a:pPr>
              <a:spcAft>
                <a:spcPct val="0"/>
              </a:spcAft>
            </a:pPr>
            <a:r>
              <a:rPr lang="en-US" altLang="en-US" sz="2000" dirty="0" smtClean="0">
                <a:cs typeface="Times New Roman" panose="02020603050405020304" pitchFamily="18" charset="0"/>
              </a:rPr>
              <a:t>The key CSS:</a:t>
            </a:r>
          </a:p>
          <a:p>
            <a:pPr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#gallery span { position: absolute;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opacity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0;</a:t>
            </a:r>
          </a:p>
          <a:p>
            <a:pPr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transition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opacity 3s ease-in-out; </a:t>
            </a:r>
          </a:p>
          <a:p>
            <a:pPr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left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-1000px; }</a:t>
            </a:r>
          </a:p>
          <a:p>
            <a:pPr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#gallery a:hover span 	{</a:t>
            </a:r>
            <a:b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position: absolute;</a:t>
            </a:r>
          </a:p>
          <a:p>
            <a:pPr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  top: 16px; left: 320px; </a:t>
            </a:r>
          </a:p>
          <a:p>
            <a:pPr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  text-align: center; }</a:t>
            </a:r>
          </a:p>
          <a:p>
            <a:pPr>
              <a:spcAft>
                <a:spcPct val="0"/>
              </a:spcAft>
            </a:pPr>
            <a:endParaRPr lang="en-US" altLang="en-US" dirty="0" smtClean="0"/>
          </a:p>
        </p:txBody>
      </p:sp>
      <p:sp>
        <p:nvSpPr>
          <p:cNvPr id="3789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fld id="{E7769045-8593-47FF-8D12-5DD539AD8EBE}" type="slidenum">
              <a:rPr lang="en-US" altLang="en-US" sz="1200">
                <a:cs typeface="Arial" panose="020B0604020202020204" pitchFamily="34" charset="0"/>
              </a:rPr>
              <a:pPr algn="ctr"/>
              <a:t>15</a:t>
            </a:fld>
            <a:endParaRPr lang="en-US" altLang="en-US" sz="1200">
              <a:cs typeface="Arial" panose="020B0604020202020204" pitchFamily="34" charset="0"/>
            </a:endParaRPr>
          </a:p>
        </p:txBody>
      </p:sp>
      <p:pic>
        <p:nvPicPr>
          <p:cNvPr id="3789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99" y="4453610"/>
            <a:ext cx="3116263" cy="2404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-393700" y="609600"/>
            <a:ext cx="9034463" cy="9509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Commonly Used Plug-ins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96200" cy="4191000"/>
          </a:xfrm>
        </p:spPr>
        <p:txBody>
          <a:bodyPr/>
          <a:lstStyle/>
          <a:p>
            <a:r>
              <a:rPr lang="en-US" altLang="en-US" sz="2800" dirty="0" smtClean="0">
                <a:cs typeface="Times New Roman" panose="02020603050405020304" pitchFamily="18" charset="0"/>
              </a:rPr>
              <a:t>Adobe Flash Player</a:t>
            </a:r>
          </a:p>
          <a:p>
            <a:r>
              <a:rPr lang="en-US" altLang="en-US" sz="2800" dirty="0" smtClean="0">
                <a:cs typeface="Times New Roman" panose="02020603050405020304" pitchFamily="18" charset="0"/>
              </a:rPr>
              <a:t>Adobe Reader</a:t>
            </a:r>
          </a:p>
          <a:p>
            <a:r>
              <a:rPr lang="en-US" altLang="en-US" sz="2800" dirty="0" smtClean="0">
                <a:cs typeface="Times New Roman" panose="02020603050405020304" pitchFamily="18" charset="0"/>
              </a:rPr>
              <a:t>Windows Media Player</a:t>
            </a:r>
          </a:p>
          <a:p>
            <a:r>
              <a:rPr lang="en-US" altLang="en-US" sz="2800" dirty="0" smtClean="0">
                <a:cs typeface="Times New Roman" panose="02020603050405020304" pitchFamily="18" charset="0"/>
              </a:rPr>
              <a:t>Apple </a:t>
            </a:r>
            <a:r>
              <a:rPr lang="en-US" altLang="en-US" sz="2800" dirty="0" err="1" smtClean="0">
                <a:cs typeface="Times New Roman" panose="02020603050405020304" pitchFamily="18" charset="0"/>
              </a:rPr>
              <a:t>Quicktime</a:t>
            </a:r>
            <a:endParaRPr lang="en-US" altLang="en-US" sz="2800" dirty="0" smtClean="0">
              <a:cs typeface="Times New Roman" panose="02020603050405020304" pitchFamily="18" charset="0"/>
            </a:endParaRPr>
          </a:p>
          <a:p>
            <a:endParaRPr lang="en-US" altLang="en-US" dirty="0" smtClean="0">
              <a:cs typeface="Times New Roman" panose="02020603050405020304" pitchFamily="18" charset="0"/>
            </a:endParaRPr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D7AD7B5-DA79-4595-B4DB-C0DEDB096014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-609600" y="762000"/>
            <a:ext cx="9034463" cy="8747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Common  Audio File Types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062912" cy="4191000"/>
          </a:xfrm>
        </p:spPr>
        <p:txBody>
          <a:bodyPr>
            <a:normAutofit/>
          </a:bodyPr>
          <a:lstStyle/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dirty="0" smtClean="0">
                <a:cs typeface="Times New Roman" panose="02020603050405020304" pitchFamily="18" charset="0"/>
              </a:rPr>
              <a:t>.wav    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Wave 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File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dirty="0" smtClean="0">
                <a:cs typeface="Times New Roman" panose="02020603050405020304" pitchFamily="18" charset="0"/>
              </a:rPr>
              <a:t>.</a:t>
            </a:r>
            <a:r>
              <a:rPr lang="en-US" altLang="en-US" sz="2400" dirty="0" err="1" smtClean="0">
                <a:cs typeface="Times New Roman" panose="02020603050405020304" pitchFamily="18" charset="0"/>
              </a:rPr>
              <a:t>aiff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    	Audio Interchange File Format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dirty="0" smtClean="0">
                <a:cs typeface="Times New Roman" panose="02020603050405020304" pitchFamily="18" charset="0"/>
              </a:rPr>
              <a:t>.mid    	Musical Instrument Digital Interface (MIDI)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dirty="0" smtClean="0">
                <a:cs typeface="Times New Roman" panose="02020603050405020304" pitchFamily="18" charset="0"/>
              </a:rPr>
              <a:t>.au    	Sun UNIX sound file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dirty="0" smtClean="0">
                <a:cs typeface="Times New Roman" panose="02020603050405020304" pitchFamily="18" charset="0"/>
              </a:rPr>
              <a:t>.mp3    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MPEG-1 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Audio Layer-3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dirty="0" smtClean="0">
                <a:cs typeface="Times New Roman" panose="02020603050405020304" pitchFamily="18" charset="0"/>
              </a:rPr>
              <a:t>.</a:t>
            </a:r>
            <a:r>
              <a:rPr lang="en-US" altLang="en-US" sz="2400" dirty="0" err="1" smtClean="0">
                <a:cs typeface="Times New Roman" panose="02020603050405020304" pitchFamily="18" charset="0"/>
              </a:rPr>
              <a:t>ogg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		</a:t>
            </a:r>
            <a:r>
              <a:rPr lang="en-US" altLang="en-US" sz="2400" dirty="0" err="1" smtClean="0">
                <a:cs typeface="Times New Roman" panose="02020603050405020304" pitchFamily="18" charset="0"/>
              </a:rPr>
              <a:t>Ogg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cs typeface="Times New Roman" panose="02020603050405020304" pitchFamily="18" charset="0"/>
              </a:rPr>
              <a:t>Vorbis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  (open-source)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dirty="0" smtClean="0">
                <a:cs typeface="Times New Roman" panose="02020603050405020304" pitchFamily="18" charset="0"/>
              </a:rPr>
              <a:t>. m4a 	MPEG 4 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Audio. This 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audio-only MPEG-4 format is  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supported 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by </a:t>
            </a:r>
            <a:r>
              <a:rPr lang="en-US" altLang="en-US" sz="2400" dirty="0" err="1" smtClean="0">
                <a:cs typeface="Times New Roman" panose="02020603050405020304" pitchFamily="18" charset="0"/>
              </a:rPr>
              <a:t>Quicktime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, iTunes, and iPods.</a:t>
            </a:r>
          </a:p>
        </p:txBody>
      </p:sp>
      <p:sp>
        <p:nvSpPr>
          <p:cNvPr id="1946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2147126-4D2D-40DD-9D42-5C2D927456D8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3519488" y="26003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20725"/>
            <a:ext cx="7434263" cy="9509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Common Video File Types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05000"/>
            <a:ext cx="8839200" cy="4191000"/>
          </a:xfrm>
        </p:spPr>
        <p:txBody>
          <a:bodyPr rtlCol="0">
            <a:normAutofit lnSpcReduction="10000"/>
          </a:bodyPr>
          <a:lstStyle/>
          <a:p>
            <a:pPr marL="91440" indent="-91440" fontAlgn="auto"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.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mov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		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  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Quicktime</a:t>
            </a: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.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avi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   		Microsoft Audio Video Interleaved</a:t>
            </a: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.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wmv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		Windows Media File</a:t>
            </a: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flv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		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Flash 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Video File</a:t>
            </a: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.mpg		MPEG (Motion Picture Experts Group)</a:t>
            </a: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.m4v  .mp4 (MPEG-4)</a:t>
            </a: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.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ogv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      	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Ogg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Theora (open-source)</a:t>
            </a: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.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webm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	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   VP8 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codec (open video format, free)</a:t>
            </a:r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1A281B9-DB44-4B2E-84EA-A21D030A7BBF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3519488" y="26003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6324600" cy="139858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Copyright Issues</a:t>
            </a:r>
          </a:p>
        </p:txBody>
      </p:sp>
      <p:sp>
        <p:nvSpPr>
          <p:cNvPr id="23555" name="Rectangle 1027"/>
          <p:cNvSpPr>
            <a:spLocks noGrp="1" noChangeArrowheads="1"/>
          </p:cNvSpPr>
          <p:nvPr>
            <p:ph idx="1"/>
          </p:nvPr>
        </p:nvSpPr>
        <p:spPr>
          <a:xfrm>
            <a:off x="228600" y="1682750"/>
            <a:ext cx="7415212" cy="48006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cs typeface="Times New Roman" panose="02020603050405020304" pitchFamily="18" charset="0"/>
              </a:rPr>
              <a:t>Only publish web pages, images, and other media that you have personally created or have obtained the rights or license to use.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cs typeface="Times New Roman" panose="02020603050405020304" pitchFamily="18" charset="0"/>
              </a:rPr>
              <a:t>Ask permission to use media created by another person instead of simply “grabbing” it.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cs typeface="Times New Roman" panose="02020603050405020304" pitchFamily="18" charset="0"/>
              </a:rPr>
              <a:t>All work (including web pages) are automatically copyrighted even if there is not copyright mark or date.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cs typeface="Times New Roman" panose="02020603050405020304" pitchFamily="18" charset="0"/>
              </a:rPr>
              <a:t>Fair Use Clause of the Copyright Act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cs typeface="Times New Roman" panose="02020603050405020304" pitchFamily="18" charset="0"/>
              </a:rPr>
              <a:t>Creative Commons – A new  approach to copyright</a:t>
            </a:r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ADF879D-AF8D-4A33-AA14-FA522D08CE79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7" name="Rectangle 1029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8" name="Rectangle 1031"/>
          <p:cNvSpPr>
            <a:spLocks noChangeArrowheads="1"/>
          </p:cNvSpPr>
          <p:nvPr/>
        </p:nvSpPr>
        <p:spPr bwMode="auto">
          <a:xfrm>
            <a:off x="1914525" y="28670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ChangeArrowheads="1"/>
          </p:cNvSpPr>
          <p:nvPr/>
        </p:nvSpPr>
        <p:spPr bwMode="auto">
          <a:xfrm>
            <a:off x="304800" y="2708275"/>
            <a:ext cx="8335963" cy="914400"/>
          </a:xfrm>
          <a:prstGeom prst="rect">
            <a:avLst/>
          </a:prstGeom>
          <a:solidFill>
            <a:srgbClr val="EAEAEA">
              <a:alpha val="5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xfrm>
            <a:off x="674688" y="505619"/>
            <a:ext cx="7070725" cy="990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Configure Audio &amp; Video 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>
          <a:xfrm>
            <a:off x="674688" y="2030413"/>
            <a:ext cx="7620000" cy="1657350"/>
          </a:xfrm>
        </p:spPr>
        <p:txBody>
          <a:bodyPr rtlCol="0">
            <a:normAutofit fontScale="85000" lnSpcReduction="20000"/>
          </a:bodyPr>
          <a:lstStyle/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Most basic method to provide audio or video files:</a:t>
            </a:r>
          </a:p>
          <a:p>
            <a:pPr marL="201168" lvl="1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Hyperlink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384048" lvl="1" indent="-182880" fontAlgn="auto">
              <a:buFont typeface="Calibri" panose="020F0502020204030204" pitchFamily="34" charset="0"/>
              <a:buNone/>
              <a:defRPr/>
            </a:pP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 </a:t>
            </a:r>
            <a:r>
              <a:rPr lang="en-US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href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wdfpodcast.mp3" title=</a:t>
            </a:r>
            <a:r>
              <a:rPr lang="en-US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 Design Podcast</a:t>
            </a:r>
            <a:r>
              <a:rPr lang="en-US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&gt;Web Design Podcast&lt;/a&gt;</a:t>
            </a:r>
          </a:p>
          <a:p>
            <a:pPr marL="384048" lvl="1" indent="-182880" fontAlgn="auto">
              <a:buFontTx/>
              <a:buNone/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560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B9B9B41-E9C7-4CAA-8EF5-718FCC4BC64D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2738438" y="27860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560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927475"/>
            <a:ext cx="3697287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Multimedia &amp; Accessibility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914400" y="1905000"/>
            <a:ext cx="8229600" cy="4572000"/>
          </a:xfrm>
        </p:spPr>
        <p:txBody>
          <a:bodyPr/>
          <a:lstStyle/>
          <a:p>
            <a:r>
              <a:rPr lang="en-US" altLang="en-US" sz="4000" smtClean="0"/>
              <a:t>Provide alternate content</a:t>
            </a:r>
          </a:p>
          <a:p>
            <a:pPr lvl="1"/>
            <a:r>
              <a:rPr lang="en-US" altLang="en-US" sz="3200" smtClean="0"/>
              <a:t>Transcript (for audio)</a:t>
            </a:r>
          </a:p>
          <a:p>
            <a:pPr lvl="1"/>
            <a:r>
              <a:rPr lang="en-US" altLang="en-US" sz="3200" smtClean="0"/>
              <a:t>Captions (for video)</a:t>
            </a:r>
          </a:p>
          <a:p>
            <a:pPr lvl="1"/>
            <a:r>
              <a:rPr lang="en-US" altLang="en-US" sz="3200" smtClean="0"/>
              <a:t>Text format 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B231CCE-A3B1-456D-B32B-2AA459B12509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What is Adobe Flash?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508000" y="1930400"/>
            <a:ext cx="7407275" cy="4038600"/>
          </a:xfrm>
        </p:spPr>
        <p:txBody>
          <a:bodyPr rtlCol="0">
            <a:normAutofit fontScale="92500" lnSpcReduction="20000"/>
          </a:bodyPr>
          <a:lstStyle/>
          <a:p>
            <a:pPr marL="91440" indent="-91440" fontAlgn="auto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 popular multimedia application</a:t>
            </a:r>
          </a:p>
          <a:p>
            <a:pPr marL="91440" indent="-91440" fontAlgn="auto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Create multimedia which adds visual interest and interactivity to web pages</a:t>
            </a: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91440" indent="-91440" fontAlgn="auto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Flash movies are saved in “.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swf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 files</a:t>
            </a:r>
          </a:p>
          <a:p>
            <a:pPr marL="91440" indent="-91440" fontAlgn="auto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Perception of speedy display</a:t>
            </a:r>
          </a:p>
          <a:p>
            <a:pPr marL="91440" indent="-91440" fontAlgn="auto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swf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files play as they download</a:t>
            </a:r>
          </a:p>
          <a:p>
            <a:pPr marL="91440" indent="-91440" fontAlgn="auto">
              <a:buFont typeface="Arial" panose="020B0604020202020204" pitchFamily="34" charset="0"/>
              <a:buChar char="•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Flash Player</a:t>
            </a:r>
          </a:p>
          <a:p>
            <a:pPr marL="384048" lvl="1" indent="-182880" fontAlgn="auto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Free browser plug-in</a:t>
            </a:r>
          </a:p>
          <a:p>
            <a:pPr marL="384048" lvl="1" indent="-182880" fontAlgn="auto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Widely installed on desktop browsers but not well-supported by mobile devices</a:t>
            </a:r>
          </a:p>
          <a:p>
            <a:pPr marL="91440" indent="-91440" fontAlgn="auto">
              <a:buFont typeface="Arial" panose="020B0604020202020204" pitchFamily="34" charset="0"/>
              <a:buChar char="•"/>
              <a:defRPr/>
            </a:pP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24D3134-BE2B-4C47-BE6D-38632AF5EFB2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8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HTML5 Embed Element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580" name="Content Placeholder 2"/>
          <p:cNvSpPr>
            <a:spLocks noGrp="1"/>
          </p:cNvSpPr>
          <p:nvPr>
            <p:ph idx="1"/>
          </p:nvPr>
        </p:nvSpPr>
        <p:spPr>
          <a:xfrm>
            <a:off x="411163" y="1774533"/>
            <a:ext cx="8229600" cy="2667000"/>
          </a:xfrm>
        </p:spPr>
        <p:txBody>
          <a:bodyPr rtlCol="0">
            <a:normAutofit fontScale="92500" lnSpcReduction="10000"/>
          </a:bodyPr>
          <a:lstStyle/>
          <a:p>
            <a:pPr marL="91440" indent="-91440" fontAlgn="auto">
              <a:lnSpc>
                <a:spcPct val="110000"/>
              </a:lnSpc>
              <a:buFont typeface="Wingdings 2" panose="05020102010507070707" pitchFamily="18" charset="2"/>
              <a:buNone/>
              <a:defRPr/>
            </a:pP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&lt;embed type="application/x-shockwave-flash</a:t>
            </a:r>
            <a:r>
              <a:rPr lang="en-US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src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="fall5.swf" </a:t>
            </a:r>
          </a:p>
          <a:p>
            <a:pPr marL="91440" indent="-91440" fontAlgn="auto">
              <a:lnSpc>
                <a:spcPct val="110000"/>
              </a:lnSpc>
              <a:buFont typeface="Wingdings 2" panose="05020102010507070707" pitchFamily="18" charset="2"/>
              <a:buNone/>
              <a:defRPr/>
            </a:pP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width="640" </a:t>
            </a:r>
          </a:p>
          <a:p>
            <a:pPr marL="91440" indent="-91440" fontAlgn="auto">
              <a:lnSpc>
                <a:spcPct val="110000"/>
              </a:lnSpc>
              <a:buFont typeface="Wingdings 2" panose="05020102010507070707" pitchFamily="18" charset="2"/>
              <a:buNone/>
              <a:defRPr/>
            </a:pP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height="100" </a:t>
            </a:r>
          </a:p>
          <a:p>
            <a:pPr marL="91440" indent="-91440" fontAlgn="auto">
              <a:lnSpc>
                <a:spcPct val="110000"/>
              </a:lnSpc>
              <a:buFont typeface="Wingdings 2" panose="05020102010507070707" pitchFamily="18" charset="2"/>
              <a:buNone/>
              <a:defRPr/>
            </a:pP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quality="high”</a:t>
            </a:r>
          </a:p>
          <a:p>
            <a:pPr marL="91440" indent="-91440" fontAlgn="auto">
              <a:lnSpc>
                <a:spcPct val="110000"/>
              </a:lnSpc>
              <a:buFont typeface="Wingdings 2" panose="05020102010507070707" pitchFamily="18" charset="2"/>
              <a:buNone/>
              <a:defRPr/>
            </a:pP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title="Fall Nature Hikes"&gt;</a:t>
            </a:r>
          </a:p>
          <a:p>
            <a:pPr marL="91440" indent="-91440" fontAlgn="auto"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72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4BA5C20-9DE4-4D28-B331-528C2C45BC64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9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6" name="Picture 4" descr="Figure11.7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572000"/>
            <a:ext cx="51054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2094</TotalTime>
  <Words>407</Words>
  <Application>Microsoft Office PowerPoint</Application>
  <PresentationFormat>On-screen Show (4:3)</PresentationFormat>
  <Paragraphs>115</Paragraphs>
  <Slides>15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Times New Roman</vt:lpstr>
      <vt:lpstr>Arial</vt:lpstr>
      <vt:lpstr>Calibri Light</vt:lpstr>
      <vt:lpstr>Calibri</vt:lpstr>
      <vt:lpstr>Gill Sans MT</vt:lpstr>
      <vt:lpstr>Verdana</vt:lpstr>
      <vt:lpstr>Wingdings 2</vt:lpstr>
      <vt:lpstr>Courier New</vt:lpstr>
      <vt:lpstr>Wingdings</vt:lpstr>
      <vt:lpstr>Wingdings 3</vt:lpstr>
      <vt:lpstr>1_Facet</vt:lpstr>
      <vt:lpstr>ITEC 2130  Web Technologies</vt:lpstr>
      <vt:lpstr>Commonly Used Plug-ins </vt:lpstr>
      <vt:lpstr>Common  Audio File Types</vt:lpstr>
      <vt:lpstr>Common Video File Types</vt:lpstr>
      <vt:lpstr>Copyright Issues</vt:lpstr>
      <vt:lpstr>Configure Audio &amp; Video </vt:lpstr>
      <vt:lpstr>Multimedia &amp; Accessibility</vt:lpstr>
      <vt:lpstr>What is Adobe Flash?</vt:lpstr>
      <vt:lpstr>HTML5 Embed Element</vt:lpstr>
      <vt:lpstr>HTML5 Audio &amp; Source Elements</vt:lpstr>
      <vt:lpstr>HTML5 Video &amp; Source Elements</vt:lpstr>
      <vt:lpstr>CSS Drop Down Menu</vt:lpstr>
      <vt:lpstr>CSS3 Transform Property</vt:lpstr>
      <vt:lpstr>CSS3 Transition Property</vt:lpstr>
      <vt:lpstr>CSS Image Gallery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Development &amp; Design Foundations wtih HTML5, 8th Edition</dc:title>
  <dc:subject>Chapter 11</dc:subject>
  <dc:creator>Terry Felke-Morris</dc:creator>
  <cp:lastModifiedBy>Shuting Xu</cp:lastModifiedBy>
  <cp:revision>150</cp:revision>
  <cp:lastPrinted>1601-01-01T00:00:00Z</cp:lastPrinted>
  <dcterms:created xsi:type="dcterms:W3CDTF">2002-01-17T02:49:49Z</dcterms:created>
  <dcterms:modified xsi:type="dcterms:W3CDTF">2018-03-30T02:15:14Z</dcterms:modified>
</cp:coreProperties>
</file>