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2" r:id="rId1"/>
  </p:sldMasterIdLst>
  <p:notesMasterIdLst>
    <p:notesMasterId r:id="rId36"/>
  </p:notesMasterIdLst>
  <p:sldIdLst>
    <p:sldId id="301" r:id="rId2"/>
    <p:sldId id="258" r:id="rId3"/>
    <p:sldId id="259" r:id="rId4"/>
    <p:sldId id="29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300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98" r:id="rId22"/>
    <p:sldId id="279" r:id="rId23"/>
    <p:sldId id="280" r:id="rId24"/>
    <p:sldId id="281" r:id="rId25"/>
    <p:sldId id="296" r:id="rId26"/>
    <p:sldId id="284" r:id="rId27"/>
    <p:sldId id="285" r:id="rId28"/>
    <p:sldId id="286" r:id="rId29"/>
    <p:sldId id="287" r:id="rId30"/>
    <p:sldId id="288" r:id="rId31"/>
    <p:sldId id="289" r:id="rId32"/>
    <p:sldId id="291" r:id="rId33"/>
    <p:sldId id="297" r:id="rId34"/>
    <p:sldId id="292" r:id="rId3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8" autoAdjust="0"/>
    <p:restoredTop sz="94580" autoAdjust="0"/>
  </p:normalViewPr>
  <p:slideViewPr>
    <p:cSldViewPr>
      <p:cViewPr varScale="1">
        <p:scale>
          <a:sx n="64" d="100"/>
          <a:sy n="64" d="100"/>
        </p:scale>
        <p:origin x="126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9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05CC5D1-9F8D-4EB0-8235-E69EA3FDA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946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2B47B65-D2E4-49A2-B90F-D7D2A74EC4E8}" type="slidenum">
              <a:rPr lang="en-US" altLang="en-US" sz="1300" smtClean="0"/>
              <a:pPr/>
              <a:t>10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ECB1A03-DD82-422F-BBDD-BBA0C53A14FC}" type="slidenum">
              <a:rPr lang="en-US" altLang="en-US" sz="1300" smtClean="0"/>
              <a:pPr/>
              <a:t>11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5A8D9CA-EEBD-4EC8-876C-B3B01FB71810}" type="slidenum">
              <a:rPr lang="en-US" altLang="en-US" sz="1300" smtClean="0"/>
              <a:pPr/>
              <a:t>13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BA646E2-1F53-4F0E-A423-8C1B335C4776}" type="slidenum">
              <a:rPr lang="en-US" altLang="en-US" sz="1300" smtClean="0"/>
              <a:pPr/>
              <a:t>14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1770B95-6CAF-4A53-9790-D0A50A294741}" type="slidenum">
              <a:rPr lang="en-US" altLang="en-US" sz="1300" smtClean="0"/>
              <a:pPr/>
              <a:t>15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8F7DE64-B3BD-487E-A45B-6FF876837ED6}" type="slidenum">
              <a:rPr lang="en-US" altLang="en-US" sz="1300" smtClean="0"/>
              <a:pPr/>
              <a:t>16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F526C3D-5550-4A83-989A-9010E5DF5243}" type="slidenum">
              <a:rPr lang="en-US" altLang="en-US" sz="1300" smtClean="0"/>
              <a:pPr/>
              <a:t>17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BC6CBB0-2FB0-4A9B-B56B-37C0F79DB531}" type="slidenum">
              <a:rPr lang="en-US" altLang="en-US" sz="1300" smtClean="0"/>
              <a:pPr/>
              <a:t>18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AD6ABF5-4283-41A0-8AC9-7D3B9F44C930}" type="slidenum">
              <a:rPr lang="en-US" altLang="en-US" sz="1300" smtClean="0"/>
              <a:pPr/>
              <a:t>19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268069-383D-4606-8437-15EB2C929020}" type="slidenum">
              <a:rPr lang="en-US" altLang="en-US" sz="1300" smtClean="0"/>
              <a:pPr/>
              <a:t>20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2E03685-0BBD-4568-BBC7-46FCD8AE62C8}" type="slidenum">
              <a:rPr lang="en-US" altLang="en-US" sz="1300" smtClean="0"/>
              <a:pPr/>
              <a:t>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A6D5E1-F0DF-4C16-94B6-288EAAB3F171}" type="slidenum">
              <a:rPr lang="en-US" altLang="en-US" sz="1300" smtClean="0"/>
              <a:pPr/>
              <a:t>21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84E3FE6-AFDC-4209-95F9-E8087F33B5D9}" type="slidenum">
              <a:rPr lang="en-US" altLang="en-US" sz="1300" smtClean="0"/>
              <a:pPr/>
              <a:t>22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EE646F6-B7E4-4CBF-823C-6A4C092F997D}" type="slidenum">
              <a:rPr lang="en-US" altLang="en-US" sz="1300" smtClean="0"/>
              <a:pPr/>
              <a:t>23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DDE8C7B-2ECD-4428-B2E9-9C6C40CCD56B}" type="slidenum">
              <a:rPr lang="en-US" altLang="en-US" sz="1300" smtClean="0"/>
              <a:pPr/>
              <a:t>24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0EE0255-AD22-4EEF-AD3A-18F406617728}" type="slidenum">
              <a:rPr lang="en-US" altLang="en-US" sz="1300" smtClean="0"/>
              <a:pPr/>
              <a:t>25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4CDEEB6-B10B-434E-A227-7B617E9B540B}" type="slidenum">
              <a:rPr lang="en-US" altLang="en-US" sz="1300" smtClean="0"/>
              <a:pPr/>
              <a:t>26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4ADA969-1A48-42C2-A57D-93574A149496}" type="slidenum">
              <a:rPr lang="en-US" altLang="en-US" sz="1300" smtClean="0"/>
              <a:pPr/>
              <a:t>27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7C4733C-59A7-4515-AAB9-C48BED04BCCB}" type="slidenum">
              <a:rPr lang="en-US" altLang="en-US" sz="1300" smtClean="0"/>
              <a:pPr/>
              <a:t>28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A46D991-5748-474E-991B-717891F08B8C}" type="slidenum">
              <a:rPr lang="en-US" altLang="en-US" sz="1300" smtClean="0"/>
              <a:pPr/>
              <a:t>29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791ED07-FBC8-46D7-B0E9-33E06C4A3D31}" type="slidenum">
              <a:rPr lang="en-US" altLang="en-US" sz="1300" smtClean="0"/>
              <a:pPr/>
              <a:t>30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80D9294-CF21-4574-AF8F-890B63B9CB5D}" type="slidenum">
              <a:rPr lang="en-US" altLang="en-US" sz="1300" smtClean="0"/>
              <a:pPr/>
              <a:t>3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F0D1EE3-8642-4E45-A004-DC436A2C91BA}" type="slidenum">
              <a:rPr lang="en-US" altLang="en-US" sz="1300" smtClean="0"/>
              <a:pPr/>
              <a:t>31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4E511FC-02D3-4ABB-93A8-7D5082C775FC}" type="slidenum">
              <a:rPr lang="en-US" altLang="en-US" sz="1300" smtClean="0"/>
              <a:pPr/>
              <a:t>32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A1C6DB4-018E-4961-98C5-4AA6DE0073C4}" type="slidenum">
              <a:rPr lang="en-US" altLang="en-US" sz="1300" smtClean="0"/>
              <a:pPr/>
              <a:t>34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EF32F32-AF02-4FA6-B53B-08F6CFFCDE8A}" type="slidenum">
              <a:rPr lang="en-US" altLang="en-US" sz="1300" smtClean="0"/>
              <a:pPr/>
              <a:t>4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378682D-FF84-45BC-96FF-6DFBB4ADC3C5}" type="slidenum">
              <a:rPr lang="en-US" altLang="en-US" sz="1300" smtClean="0"/>
              <a:pPr/>
              <a:t>5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FE4F891-75FC-4128-9BE1-B9DE94EDBC81}" type="slidenum">
              <a:rPr lang="en-US" altLang="en-US" sz="1300" smtClean="0"/>
              <a:pPr/>
              <a:t>6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254D22-173B-4C81-A070-9C85D1D13DEA}" type="slidenum">
              <a:rPr lang="en-US" altLang="en-US" sz="1300" smtClean="0"/>
              <a:pPr/>
              <a:t>7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95C3191-872B-45F1-97D2-B358FCC3B0AB}" type="slidenum">
              <a:rPr lang="en-US" altLang="en-US" sz="1300" smtClean="0"/>
              <a:pPr/>
              <a:t>8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A48DCE-4EC3-4B70-A960-D68A70D91C3A}" type="slidenum">
              <a:rPr lang="en-US" altLang="en-US" sz="1300" smtClean="0"/>
              <a:pPr/>
              <a:t>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38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94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06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32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8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19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31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9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3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7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3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2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3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17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6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91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3" r:id="rId1"/>
    <p:sldLayoutId id="2147484414" r:id="rId2"/>
    <p:sldLayoutId id="2147484415" r:id="rId3"/>
    <p:sldLayoutId id="2147484416" r:id="rId4"/>
    <p:sldLayoutId id="2147484417" r:id="rId5"/>
    <p:sldLayoutId id="2147484418" r:id="rId6"/>
    <p:sldLayoutId id="2147484419" r:id="rId7"/>
    <p:sldLayoutId id="2147484420" r:id="rId8"/>
    <p:sldLayoutId id="2147484421" r:id="rId9"/>
    <p:sldLayoutId id="2147484422" r:id="rId10"/>
    <p:sldLayoutId id="2147484423" r:id="rId11"/>
    <p:sldLayoutId id="2147484424" r:id="rId12"/>
    <p:sldLayoutId id="2147484425" r:id="rId13"/>
    <p:sldLayoutId id="2147484426" r:id="rId14"/>
    <p:sldLayoutId id="2147484427" r:id="rId15"/>
    <p:sldLayoutId id="2147484428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ebdevfoundations.net/color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meyerweb.com/eric/tools/color-blend" TargetMode="External"/><Relationship Id="rId7" Type="http://schemas.openxmlformats.org/officeDocument/2006/relationships/hyperlink" Target="http://paletton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lor.adobe.com/create/color-wheel" TargetMode="External"/><Relationship Id="rId5" Type="http://schemas.openxmlformats.org/officeDocument/2006/relationships/hyperlink" Target="http://colorsontheweb.com/colorwizard.asp" TargetMode="External"/><Relationship Id="rId4" Type="http://schemas.openxmlformats.org/officeDocument/2006/relationships/hyperlink" Target="http://www.colr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nook.ca/technical/colour_contrast/colour.html" TargetMode="External"/><Relationship Id="rId2" Type="http://schemas.openxmlformats.org/officeDocument/2006/relationships/hyperlink" Target="http://webaim.org/resources/contrastchecke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juicystudio.com/services/luminositycontrastratio.ph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3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CSS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039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906379" y="649288"/>
            <a:ext cx="6264442" cy="7223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Web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Color Palette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416259" y="1752600"/>
            <a:ext cx="7620000" cy="5257800"/>
          </a:xfrm>
        </p:spPr>
        <p:txBody>
          <a:bodyPr rtlCol="0">
            <a:normAutofit/>
          </a:bodyPr>
          <a:lstStyle/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 collection of 216 colors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Display the most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similar on the Mac and PC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platforms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Hex values: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00, 33, 66, 99, CC, FF</a:t>
            </a: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Color Chart </a:t>
            </a:r>
            <a: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  <a:hlinkClick r:id="rId3"/>
              </a:rPr>
              <a:t>http://webdevfoundations.net/color</a:t>
            </a: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82550" indent="0" eaLnBrk="1" fontAlgn="auto" hangingPunct="1">
              <a:buFont typeface="Calibri" panose="020F0502020204030204" pitchFamily="34" charset="0"/>
              <a:buNone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buFont typeface="Wingdings 2" panose="05020102010507070707" pitchFamily="18" charset="2"/>
              <a:buChar char="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B980015-7708-4D31-83E4-F5802D8097D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276475" y="2971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6129" y="1524000"/>
            <a:ext cx="3571875" cy="398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09600" y="660151"/>
            <a:ext cx="5715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Making Color Choices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2257425"/>
            <a:ext cx="7772400" cy="3733800"/>
          </a:xfrm>
        </p:spPr>
        <p:txBody>
          <a:bodyPr rtlCol="0">
            <a:normAutofit fontScale="92500" lnSpcReduction="2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How to choose a color scheme?</a:t>
            </a:r>
          </a:p>
          <a:p>
            <a:pPr marL="384048" lvl="1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Monochromatic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http://meyerweb.com/eric/tools/color-blend</a:t>
            </a:r>
            <a:endParaRPr lang="en-US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defRPr/>
            </a:pPr>
            <a:r>
              <a:rPr lang="en-US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Choose from a photograph or other image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http://www.colr.org</a:t>
            </a:r>
            <a:endParaRPr lang="en-US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eaLnBrk="1" fontAlgn="auto" hangingPunct="1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Begin with a favorite color</a:t>
            </a:r>
          </a:p>
          <a:p>
            <a:pPr marL="566928" lvl="2" indent="-182880" eaLnBrk="1" fontAlgn="auto" hangingPunct="1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one of the sites below to choose other colors</a:t>
            </a:r>
          </a:p>
          <a:p>
            <a:pPr marL="749808" lvl="3" indent="-182880" eaLnBrk="1" fontAlgn="auto" hangingPunct="1">
              <a:defRPr/>
            </a:pPr>
            <a: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http://colorsontheweb.com/colorwizard.asp</a:t>
            </a:r>
            <a:endParaRPr lang="en-US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9808" lvl="3" indent="-182880" eaLnBrk="1" fontAlgn="auto" hangingPunct="1"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https://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color.adobe.com/create/color-wheel</a:t>
            </a: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9808" lvl="3" indent="-182880" eaLnBrk="1" fontAlgn="auto" hangingPunct="1">
              <a:defRPr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http://</a:t>
            </a:r>
            <a: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paletton.com</a:t>
            </a:r>
            <a:endParaRPr lang="en-US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9808" lvl="3" indent="-182880" eaLnBrk="1" fontAlgn="auto" hangingPunct="1"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820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9A6DC33-7C79-49D0-A7DF-E315B1FF13F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95524" y="990600"/>
            <a:ext cx="19621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6446838" cy="1320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Web </a:t>
            </a:r>
            <a:r>
              <a:rPr 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Accessiblity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Verify Sufficient Contrast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sz="2800" smtClean="0"/>
              <a:t>When you choose colors for text and background, </a:t>
            </a:r>
            <a:br>
              <a:rPr lang="en-US" altLang="en-US" sz="2800" smtClean="0"/>
            </a:br>
            <a:r>
              <a:rPr lang="en-US" altLang="en-US" sz="2800" smtClean="0"/>
              <a:t>sufficient contrast is needed so that the text is easy to read.</a:t>
            </a:r>
          </a:p>
          <a:p>
            <a:pPr eaLnBrk="1" hangingPunct="1"/>
            <a:r>
              <a:rPr lang="en-US" altLang="en-US" sz="2800" smtClean="0"/>
              <a:t>Use one of the following online tools to verify contrast:</a:t>
            </a:r>
          </a:p>
          <a:p>
            <a:pPr lvl="1" eaLnBrk="1" hangingPunct="1"/>
            <a:r>
              <a:rPr lang="en-US" altLang="en-US" sz="2000" smtClean="0">
                <a:hlinkClick r:id="rId2"/>
              </a:rPr>
              <a:t>http://webaim.org/resources/contrastchecker</a:t>
            </a:r>
            <a:endParaRPr lang="en-US" altLang="en-US" sz="2000" smtClean="0"/>
          </a:p>
          <a:p>
            <a:pPr lvl="1" eaLnBrk="1" hangingPunct="1"/>
            <a:r>
              <a:rPr lang="en-US" altLang="en-US" sz="2000" smtClean="0">
                <a:hlinkClick r:id="rId3"/>
              </a:rPr>
              <a:t>http://snook.ca/technical/colour_contrast/colour.html</a:t>
            </a:r>
            <a:endParaRPr lang="en-US" altLang="en-US" sz="2000" smtClean="0"/>
          </a:p>
          <a:p>
            <a:pPr lvl="1" eaLnBrk="1" hangingPunct="1"/>
            <a:r>
              <a:rPr lang="en-US" altLang="en-US" sz="2000" smtClean="0">
                <a:hlinkClick r:id="rId4"/>
              </a:rPr>
              <a:t>http://juicystudio.com/services/luminositycontrastratio.php</a:t>
            </a:r>
            <a:endParaRPr lang="en-US" altLang="en-US" sz="2000" smtClean="0"/>
          </a:p>
          <a:p>
            <a:pPr lvl="1" eaLnBrk="1" hangingPunct="1"/>
            <a:endParaRPr lang="en-US" altLang="en-US" sz="200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9570A9C-0182-4EE7-A06D-573A056B37C9}" type="slidenum">
              <a:rPr lang="en-US" altLang="en-US" sz="1100" smtClean="0">
                <a:solidFill>
                  <a:srgbClr val="4D4D4D"/>
                </a:solidFill>
              </a:rPr>
              <a:pPr/>
              <a:t>12</a:t>
            </a:fld>
            <a:endParaRPr lang="en-US" altLang="en-US" sz="1100" smtClean="0">
              <a:solidFill>
                <a:srgbClr val="4D4D4D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24782" y="164776"/>
            <a:ext cx="7734968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Configuring Color with Inline CSS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>
          <a:xfrm>
            <a:off x="558466" y="1002976"/>
            <a:ext cx="7467600" cy="53340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sz="2400" dirty="0" smtClean="0"/>
              <a:t>Inline CSS</a:t>
            </a:r>
          </a:p>
          <a:p>
            <a:pPr lvl="1" eaLnBrk="1" hangingPunct="1"/>
            <a:r>
              <a:rPr lang="en-US" altLang="en-US" sz="2000" dirty="0" smtClean="0"/>
              <a:t>Configured in the body of the web page </a:t>
            </a:r>
          </a:p>
          <a:p>
            <a:pPr lvl="1" eaLnBrk="1" hangingPunct="1"/>
            <a:r>
              <a:rPr lang="en-US" altLang="en-US" sz="2000" dirty="0" smtClean="0"/>
              <a:t>Use the style attribute of an HTML tag</a:t>
            </a:r>
          </a:p>
          <a:p>
            <a:pPr lvl="1" eaLnBrk="1" hangingPunct="1"/>
            <a:r>
              <a:rPr lang="en-US" altLang="en-US" sz="2000" dirty="0" smtClean="0"/>
              <a:t>Apply only to the specific element</a:t>
            </a:r>
          </a:p>
          <a:p>
            <a:pPr lvl="1" eaLnBrk="1" hangingPunct="1"/>
            <a:endParaRPr lang="en-US" altLang="en-US" sz="800" dirty="0" smtClean="0"/>
          </a:p>
          <a:p>
            <a:pPr eaLnBrk="1" hangingPunct="1"/>
            <a:r>
              <a:rPr lang="en-US" altLang="en-US" sz="2400" dirty="0" smtClean="0">
                <a:cs typeface="Arial" panose="020B0604020202020204" pitchFamily="34" charset="0"/>
              </a:rPr>
              <a:t> The Style Attribute</a:t>
            </a:r>
          </a:p>
          <a:p>
            <a:pPr lvl="1" eaLnBrk="1" hangingPunct="1"/>
            <a:r>
              <a:rPr lang="en-US" altLang="en-US" sz="2000" dirty="0" smtClean="0">
                <a:cs typeface="Arial" panose="020B0604020202020204" pitchFamily="34" charset="0"/>
              </a:rPr>
              <a:t>Value: one or more style declaration property and value pairs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2000" dirty="0" smtClean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8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dirty="0" smtClean="0">
                <a:cs typeface="Times New Roman" panose="02020603050405020304" pitchFamily="18" charset="0"/>
              </a:rPr>
              <a:t>Example: configure red color text in an &lt;h1&gt; element: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&lt;h1 style="color:#ff0000"&gt;Heading text is red&lt;/h1&gt;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400" dirty="0" smtClean="0">
              <a:cs typeface="Times New Roman" panose="02020603050405020304" pitchFamily="18" charset="0"/>
            </a:endParaRPr>
          </a:p>
        </p:txBody>
      </p:sp>
      <p:sp>
        <p:nvSpPr>
          <p:cNvPr id="3789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964A4C4-78E3-47FC-9B6B-C4438DF233FD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Rectangle 4"/>
          <p:cNvSpPr>
            <a:spLocks noChangeArrowheads="1"/>
          </p:cNvSpPr>
          <p:nvPr/>
        </p:nvSpPr>
        <p:spPr bwMode="auto">
          <a:xfrm>
            <a:off x="3086100" y="1185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0" y="3733800"/>
            <a:ext cx="2857500" cy="134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6053138"/>
            <a:ext cx="2609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" y="766763"/>
            <a:ext cx="86106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Configuring Color with Inline CSS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19263"/>
            <a:ext cx="7467600" cy="5105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cs typeface="Times New Roman" panose="02020603050405020304" pitchFamily="18" charset="0"/>
              </a:rPr>
              <a:t>Example 2:  configure the red text in the heading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cs typeface="Times New Roman" panose="02020603050405020304" pitchFamily="18" charset="0"/>
              </a:rPr>
              <a:t> 		       configure a gray background in the heading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cs typeface="Times New Roman" panose="02020603050405020304" pitchFamily="18" charset="0"/>
              </a:rPr>
              <a:t>Separate style rule declarations with 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h1 style="color:#FF0000;background-color:#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cccccc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"&gt;This is displayed as a red heading with gray background&lt;/h1&gt;</a:t>
            </a:r>
            <a:endParaRPr lang="en-US" altLang="en-US" sz="2000" dirty="0" smtClean="0">
              <a:cs typeface="Times New Roman" panose="02020603050405020304" pitchFamily="18" charset="0"/>
            </a:endParaRPr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757A2DD-A30C-4885-93D8-56355B22D4FF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3086100" y="1185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213" y="5105400"/>
            <a:ext cx="75707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653716"/>
            <a:ext cx="7924800" cy="990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Embedded (Internal) Styles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4263"/>
            <a:ext cx="7239000" cy="3276600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Configured in the head section of a web page. </a:t>
            </a:r>
          </a:p>
          <a:p>
            <a:pPr eaLnBrk="1" hangingPunct="1"/>
            <a:r>
              <a:rPr lang="en-US" altLang="en-US" sz="2400" dirty="0" smtClean="0"/>
              <a:t>Use the HTML &lt;style&gt; element</a:t>
            </a:r>
          </a:p>
          <a:p>
            <a:pPr eaLnBrk="1" hangingPunct="1"/>
            <a:r>
              <a:rPr lang="en-US" altLang="en-US" sz="2400" dirty="0" smtClean="0"/>
              <a:t>Apply to the entire web page document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 smtClean="0">
                <a:cs typeface="Times New Roman" panose="02020603050405020304" pitchFamily="18" charset="0"/>
              </a:rPr>
              <a:t>Style declarations are contained between the opening and closing &lt;style&gt; tags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i="1" dirty="0" smtClean="0">
                <a:cs typeface="Times New Roman" panose="02020603050405020304" pitchFamily="18" charset="0"/>
              </a:rPr>
              <a:t>Example: Configure a web page with white text on a black background</a:t>
            </a:r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E1C9F68-3A31-4B20-83A9-F45582F55D24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1371600" y="4703108"/>
            <a:ext cx="4784725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&lt;style&gt;</a:t>
            </a:r>
            <a:endParaRPr lang="en-US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body { background-color: #000000;</a:t>
            </a:r>
            <a:endParaRPr lang="en-US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color: #FFFFFF;</a:t>
            </a:r>
            <a:endParaRPr lang="en-US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}</a:t>
            </a: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&lt;/style&gt; 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066800" y="296862"/>
            <a:ext cx="54102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Embedded Styles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519113" y="4028073"/>
            <a:ext cx="4133850" cy="2776537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rtlCol="0"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&lt;style&gt;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body { background-color: #E6E6FA;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color: #191970;}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{ background-color: #191970;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color: #E6E6FA;}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h2 { background-color: #AEAED4;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color: #191970;}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&lt;/style&gt;</a:t>
            </a:r>
          </a:p>
        </p:txBody>
      </p:sp>
      <p:sp>
        <p:nvSpPr>
          <p:cNvPr id="44036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B200487-0C87-42DA-8343-B3E5AA22BE5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1439862"/>
            <a:ext cx="4610100" cy="22955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4"/>
          <p:cNvSpPr txBox="1"/>
          <p:nvPr/>
        </p:nvSpPr>
        <p:spPr>
          <a:xfrm>
            <a:off x="5105400" y="2362200"/>
            <a:ext cx="37338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000" dirty="0">
                <a:latin typeface="+mn-lt"/>
              </a:rPr>
              <a:t> The body selector sets the global style rules for the entire page.</a:t>
            </a:r>
            <a:br>
              <a:rPr lang="en-US" sz="2000" dirty="0">
                <a:latin typeface="+mn-lt"/>
              </a:rPr>
            </a:br>
            <a:endParaRPr lang="en-US" sz="20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dirty="0">
                <a:latin typeface="+mn-lt"/>
              </a:rPr>
              <a:t> These global rules are overridden for &lt;h1&gt; and &lt;h2&gt; elements by the h1 and h2 style rules.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Configuring Text with CSS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sz="3200" dirty="0" smtClean="0"/>
              <a:t>CSS properties for configuring text:</a:t>
            </a:r>
          </a:p>
          <a:p>
            <a:pPr lvl="1" eaLnBrk="1" hangingPunct="1"/>
            <a:r>
              <a:rPr lang="en-US" altLang="en-US" sz="2400" dirty="0" smtClean="0"/>
              <a:t>font-weight	</a:t>
            </a:r>
          </a:p>
          <a:p>
            <a:pPr lvl="2" eaLnBrk="1" hangingPunct="1"/>
            <a:r>
              <a:rPr lang="en-US" altLang="en-US" sz="2000" dirty="0" smtClean="0"/>
              <a:t>Configures the boldness of text</a:t>
            </a:r>
          </a:p>
          <a:p>
            <a:pPr lvl="1" eaLnBrk="1" hangingPunct="1"/>
            <a:r>
              <a:rPr lang="en-US" altLang="en-US" sz="2400" dirty="0" smtClean="0"/>
              <a:t>font-style</a:t>
            </a:r>
          </a:p>
          <a:p>
            <a:pPr lvl="2" eaLnBrk="1" hangingPunct="1"/>
            <a:r>
              <a:rPr lang="en-US" altLang="en-US" sz="2000" dirty="0" smtClean="0"/>
              <a:t>Configures text to an italic style</a:t>
            </a:r>
          </a:p>
          <a:p>
            <a:pPr lvl="1" eaLnBrk="1" hangingPunct="1"/>
            <a:r>
              <a:rPr lang="en-US" altLang="en-US" sz="2400" dirty="0" smtClean="0"/>
              <a:t>font-size</a:t>
            </a:r>
          </a:p>
          <a:p>
            <a:pPr lvl="2" eaLnBrk="1" hangingPunct="1"/>
            <a:r>
              <a:rPr lang="en-US" altLang="en-US" sz="2000" dirty="0" smtClean="0"/>
              <a:t>Configures the size of the text</a:t>
            </a:r>
          </a:p>
          <a:p>
            <a:pPr lvl="1" eaLnBrk="1" hangingPunct="1"/>
            <a:r>
              <a:rPr lang="en-US" altLang="en-US" sz="2400" dirty="0" smtClean="0"/>
              <a:t>font-family</a:t>
            </a:r>
          </a:p>
          <a:p>
            <a:pPr lvl="2" eaLnBrk="1" hangingPunct="1"/>
            <a:r>
              <a:rPr lang="en-US" altLang="en-US" sz="2000" dirty="0" smtClean="0"/>
              <a:t>Configures the font typeface of the text</a:t>
            </a:r>
          </a:p>
        </p:txBody>
      </p:sp>
      <p:sp>
        <p:nvSpPr>
          <p:cNvPr id="48132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52528B4-2116-41D7-96FA-2F122FBAEFC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297364" y="409576"/>
            <a:ext cx="7772400" cy="8445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The font-size Property</a:t>
            </a:r>
          </a:p>
        </p:txBody>
      </p:sp>
      <p:sp>
        <p:nvSpPr>
          <p:cNvPr id="50180" name="Content Placeholder 2"/>
          <p:cNvSpPr>
            <a:spLocks noGrp="1"/>
          </p:cNvSpPr>
          <p:nvPr>
            <p:ph idx="1"/>
          </p:nvPr>
        </p:nvSpPr>
        <p:spPr>
          <a:xfrm>
            <a:off x="313406" y="1196810"/>
            <a:ext cx="8077200" cy="685800"/>
          </a:xfrm>
        </p:spPr>
        <p:txBody>
          <a:bodyPr/>
          <a:lstStyle/>
          <a:p>
            <a:pPr marL="80963" indent="0" eaLnBrk="1" hangingPunct="1">
              <a:buFont typeface="Wingdings 3" panose="05040102010807070707" pitchFamily="18" charset="2"/>
              <a:buNone/>
            </a:pPr>
            <a:r>
              <a:rPr lang="en-US" altLang="en-US" sz="2000" b="1" dirty="0" smtClean="0"/>
              <a:t>Accessibility Recommendation</a:t>
            </a:r>
            <a:r>
              <a:rPr lang="en-US" altLang="en-US" dirty="0" smtClean="0"/>
              <a:t>:  </a:t>
            </a:r>
            <a:r>
              <a:rPr lang="en-US" altLang="en-US" sz="1800" dirty="0" smtClean="0"/>
              <a:t>Use </a:t>
            </a:r>
            <a:r>
              <a:rPr lang="en-US" altLang="en-US" sz="1800" dirty="0" err="1" smtClean="0"/>
              <a:t>em</a:t>
            </a:r>
            <a:r>
              <a:rPr lang="en-US" altLang="en-US" sz="1800" dirty="0" smtClean="0"/>
              <a:t> or percentage font sizes – these can be easily enlarged in all browsers by users</a:t>
            </a:r>
          </a:p>
        </p:txBody>
      </p:sp>
      <p:sp>
        <p:nvSpPr>
          <p:cNvPr id="50181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B9754C3-96ED-4C89-9FEF-1F8891F5749E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01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01" y="1922546"/>
            <a:ext cx="6715125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The font-family Property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381000" y="4375442"/>
            <a:ext cx="8077200" cy="177006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en-US" sz="2400" dirty="0" smtClean="0"/>
              <a:t>Not everyone has the same fonts installed in their computer</a:t>
            </a:r>
          </a:p>
          <a:p>
            <a:pPr eaLnBrk="1" hangingPunct="1"/>
            <a:r>
              <a:rPr lang="en-US" altLang="en-US" sz="2400" dirty="0" smtClean="0"/>
              <a:t>Configure a list of fonts and include a generic family name</a:t>
            </a:r>
          </a:p>
          <a:p>
            <a:pPr eaLnBrk="1" hangingPunct="1"/>
            <a:endParaRPr lang="en-US" altLang="en-US" sz="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p { font-family: Arial, Verdana, sans-serif; }</a:t>
            </a:r>
          </a:p>
          <a:p>
            <a:pPr eaLnBrk="1" hangingPunct="1"/>
            <a:endParaRPr lang="en-US" altLang="en-US" dirty="0" smtClean="0"/>
          </a:p>
        </p:txBody>
      </p:sp>
      <p:sp>
        <p:nvSpPr>
          <p:cNvPr id="52228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DF5DDB5-B774-492D-BF26-C330F48E6D2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06337"/>
            <a:ext cx="712701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678738" cy="7985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Overview of</a:t>
            </a:r>
            <a:br>
              <a:rPr lang="en-US" sz="40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Cascading Style Sheets (CSS)</a:t>
            </a:r>
            <a:endParaRPr lang="en-US" sz="40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06350"/>
            <a:ext cx="7450138" cy="4191000"/>
          </a:xfrm>
        </p:spPr>
        <p:txBody>
          <a:bodyPr rtlCol="0">
            <a:normAutofit fontScale="92500" lnSpcReduction="20000"/>
          </a:bodyPr>
          <a:lstStyle/>
          <a:p>
            <a:pPr marL="91440" indent="-27432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See what is possible with CSS:</a:t>
            </a:r>
          </a:p>
          <a:p>
            <a:pPr marL="384048" lvl="1" indent="-27432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Visit 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itchFamily="18" charset="0"/>
              </a:rPr>
              <a:t>http://www.csszengarden.com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Style Sheets</a:t>
            </a:r>
          </a:p>
          <a:p>
            <a:pPr marL="384048" lvl="1" indent="-27432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used for years in Desktop Publishing</a:t>
            </a:r>
          </a:p>
          <a:p>
            <a:pPr marL="384048" lvl="1" indent="-27432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apply typographical styles </a:t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and spacing to printed media</a:t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CSS</a:t>
            </a:r>
          </a:p>
          <a:p>
            <a:pPr marL="384048" lvl="1" indent="-27432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provides the functionality of style sheets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(and much more)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for web developers</a:t>
            </a:r>
          </a:p>
          <a:p>
            <a:pPr marL="384048" lvl="1" indent="-27432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 flexible, cross-platform, standards-based language developed by the W3C. 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E689EAA-FF3C-4AA2-8B31-CBD6D024126A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1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133600"/>
            <a:ext cx="2979738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90600"/>
            <a:ext cx="47228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16873"/>
            <a:ext cx="5781675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Embedded Styles Example</a:t>
            </a:r>
          </a:p>
        </p:txBody>
      </p:sp>
      <p:sp>
        <p:nvSpPr>
          <p:cNvPr id="54276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4B54E35-185B-4232-AB13-0AB65A05129C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569368" y="2859588"/>
            <a:ext cx="5562600" cy="3970338"/>
          </a:xfrm>
          <a:prstGeom prst="rec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&lt;style&gt;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body { background-color: #E6E6FA;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color: #191970;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font-family: Arial, Verdana, sans-serif; }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h1 { background-color: #191970;   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color: #E6E6FA;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line-height: 200%;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font-family: Georgia, "Times New Roman", serif; }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h2 { background-color: #AEAED4;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color: #191970; text-align: center;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    font-family:  Georgia, "Times New Roman", serif; }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p {font-size: .90em; text-indent: 3em; }</a:t>
            </a:r>
          </a:p>
          <a:p>
            <a:pPr>
              <a:defRPr/>
            </a:pPr>
            <a:r>
              <a:rPr lang="en-US" sz="1800" b="1" dirty="0" err="1">
                <a:solidFill>
                  <a:schemeClr val="bg2">
                    <a:lumMod val="75000"/>
                  </a:schemeClr>
                </a:solidFill>
              </a:rPr>
              <a:t>ul</a:t>
            </a: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 {font-weight: bold; }</a:t>
            </a:r>
          </a:p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&lt;/style&gt;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61737" y="267201"/>
            <a:ext cx="6884988" cy="8477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More CSS TEXT Properties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61737" y="974558"/>
            <a:ext cx="7848600" cy="5867400"/>
          </a:xfrm>
        </p:spPr>
        <p:txBody>
          <a:bodyPr rtlCol="0">
            <a:normAutofit fontScale="62500" lnSpcReduction="20000"/>
          </a:bodyPr>
          <a:lstStyle/>
          <a:p>
            <a:pPr marL="658368" lvl="1" indent="-457200" eaLnBrk="1" fontAlgn="auto" hangingPunct="1">
              <a:buFont typeface="Wingdings" panose="05000000000000000000" pitchFamily="2" charset="2"/>
              <a:buChar char="q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line-height</a:t>
            </a:r>
            <a:r>
              <a:rPr lang="en-US" sz="2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the height of the line of text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(use the value 200% to appear double-spaced)</a:t>
            </a:r>
          </a:p>
          <a:p>
            <a:pPr marL="658368" lvl="1" indent="-457200" eaLnBrk="1" fontAlgn="auto" hangingPunct="1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text-align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alignment of text within a block display element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text-indent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the indentation of the first line of text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text-decoration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Modifies the appearance of text with an underline, </a:t>
            </a: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overline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or line-through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text-transform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the capitalization of text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letter-spacing</a:t>
            </a:r>
          </a:p>
          <a:p>
            <a:pPr marL="909828" lvl="3" indent="-18288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space between text characters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word-spacing</a:t>
            </a:r>
          </a:p>
          <a:p>
            <a:pPr marL="909828" lvl="3" indent="-182880" fontAlgn="auto"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space between words</a:t>
            </a:r>
          </a:p>
          <a:p>
            <a:pPr marL="658368" lvl="1" indent="-457200" fontAlgn="auto"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text-shadow</a:t>
            </a:r>
          </a:p>
          <a:p>
            <a:pPr marL="909828" lvl="3" indent="-182880" fontAlgn="auto"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 drop shadow on text</a:t>
            </a:r>
          </a:p>
          <a:p>
            <a:pPr marL="566928" lvl="2" indent="-182880" eaLnBrk="1" fontAlgn="auto" hangingPunct="1"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69950" lvl="2" indent="0" eaLnBrk="1" fontAlgn="auto" hangingPunct="1">
              <a:buFont typeface="Wingdings 3" panose="05040102010807070707" pitchFamily="18" charset="2"/>
              <a:buNone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325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412E10A-B9AD-4554-A291-5AC3ADE82801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6446838" cy="1320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CSS Selectors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762000" y="2057400"/>
            <a:ext cx="7620000" cy="3733800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CSS style rules can be configured for an:</a:t>
            </a:r>
          </a:p>
          <a:p>
            <a:pPr lvl="1" eaLnBrk="1" hangingPunct="1"/>
            <a:r>
              <a:rPr lang="en-US" altLang="en-US" sz="2800" dirty="0" smtClean="0"/>
              <a:t>HTML element selector</a:t>
            </a:r>
          </a:p>
          <a:p>
            <a:pPr lvl="1" eaLnBrk="1" hangingPunct="1"/>
            <a:r>
              <a:rPr lang="en-US" altLang="en-US" sz="2800" dirty="0" smtClean="0"/>
              <a:t>class selector</a:t>
            </a:r>
          </a:p>
          <a:p>
            <a:pPr lvl="1" eaLnBrk="1" hangingPunct="1"/>
            <a:r>
              <a:rPr lang="en-US" altLang="en-US" sz="2800" dirty="0" smtClean="0"/>
              <a:t>id selector</a:t>
            </a:r>
          </a:p>
          <a:p>
            <a:pPr lvl="1" eaLnBrk="1" hangingPunct="1"/>
            <a:r>
              <a:rPr lang="en-US" altLang="en-US" sz="2800" dirty="0" smtClean="0"/>
              <a:t>descendant selector</a:t>
            </a:r>
          </a:p>
        </p:txBody>
      </p:sp>
      <p:sp>
        <p:nvSpPr>
          <p:cNvPr id="58372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D170864-FAA7-4E2E-805C-4C4A50107D3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716408" y="76200"/>
            <a:ext cx="6705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CSS with “class”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510540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class Selector</a:t>
            </a:r>
          </a:p>
          <a:p>
            <a:pPr lvl="1" eaLnBrk="1" hangingPunct="1"/>
            <a:r>
              <a:rPr lang="en-US" altLang="en-US" sz="2400" dirty="0" smtClean="0">
                <a:cs typeface="Arial" panose="020B0604020202020204" pitchFamily="34" charset="0"/>
              </a:rPr>
              <a:t>Apply a CSS</a:t>
            </a:r>
            <a:br>
              <a:rPr lang="en-US" altLang="en-US" sz="2400" dirty="0" smtClean="0">
                <a:cs typeface="Arial" panose="020B0604020202020204" pitchFamily="34" charset="0"/>
              </a:rPr>
            </a:br>
            <a:r>
              <a:rPr lang="en-US" altLang="en-US" sz="2400" dirty="0" smtClean="0">
                <a:cs typeface="Arial" panose="020B0604020202020204" pitchFamily="34" charset="0"/>
              </a:rPr>
              <a:t>rule to a certain "class" of </a:t>
            </a:r>
            <a:br>
              <a:rPr lang="en-US" altLang="en-US" sz="2400" dirty="0" smtClean="0">
                <a:cs typeface="Arial" panose="020B0604020202020204" pitchFamily="34" charset="0"/>
              </a:rPr>
            </a:br>
            <a:r>
              <a:rPr lang="en-US" altLang="en-US" sz="2400" dirty="0" smtClean="0">
                <a:cs typeface="Arial" panose="020B0604020202020204" pitchFamily="34" charset="0"/>
              </a:rPr>
              <a:t>elements on a web page</a:t>
            </a:r>
          </a:p>
          <a:p>
            <a:pPr lvl="1" eaLnBrk="1" hangingPunct="1"/>
            <a:r>
              <a:rPr lang="en-US" altLang="en-US" sz="2400" dirty="0" smtClean="0">
                <a:cs typeface="Arial" panose="020B0604020202020204" pitchFamily="34" charset="0"/>
              </a:rPr>
              <a:t>Does not associate the </a:t>
            </a:r>
            <a:br>
              <a:rPr lang="en-US" altLang="en-US" sz="2400" dirty="0" smtClean="0">
                <a:cs typeface="Arial" panose="020B0604020202020204" pitchFamily="34" charset="0"/>
              </a:rPr>
            </a:br>
            <a:r>
              <a:rPr lang="en-US" altLang="en-US" sz="2400" dirty="0" smtClean="0">
                <a:cs typeface="Arial" panose="020B0604020202020204" pitchFamily="34" charset="0"/>
              </a:rPr>
              <a:t>style to a specific HTML element		</a:t>
            </a:r>
          </a:p>
          <a:p>
            <a:pPr eaLnBrk="1" hangingPunct="1"/>
            <a:r>
              <a:rPr lang="en-US" altLang="en-US" sz="2800" dirty="0" smtClean="0"/>
              <a:t>Configure with .</a:t>
            </a:r>
            <a:r>
              <a:rPr lang="en-US" altLang="en-US" sz="2800" dirty="0" err="1" smtClean="0"/>
              <a:t>classname</a:t>
            </a:r>
            <a:endParaRPr lang="en-US" altLang="en-US" sz="2800" dirty="0" smtClean="0"/>
          </a:p>
          <a:p>
            <a:pPr lvl="1" eaLnBrk="1" hangingPunct="1"/>
            <a:r>
              <a:rPr lang="en-US" altLang="en-US" sz="2400" dirty="0" smtClean="0"/>
              <a:t>code CSS to create a class called “new” with red italic text.</a:t>
            </a:r>
          </a:p>
          <a:p>
            <a:pPr eaLnBrk="1" hangingPunct="1"/>
            <a:r>
              <a:rPr lang="en-US" altLang="en-US" sz="2800" dirty="0" smtClean="0"/>
              <a:t>Apply the class:</a:t>
            </a:r>
          </a:p>
          <a:p>
            <a:pPr eaLnBrk="1" hangingPunct="1">
              <a:buFontTx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&lt;p class=“new”&gt;This is text is red and in italics&lt;/p&gt;</a:t>
            </a:r>
          </a:p>
        </p:txBody>
      </p:sp>
      <p:sp>
        <p:nvSpPr>
          <p:cNvPr id="6042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F92C88C-A150-40E5-9366-C584DA656D5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5181600" y="1164431"/>
            <a:ext cx="3248025" cy="19383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&lt;style&gt;</a:t>
            </a:r>
            <a:endParaRPr lang="en-US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.new { color: #FF0000;</a:t>
            </a:r>
            <a:endParaRPr lang="en-US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font-style: italic;</a:t>
            </a:r>
            <a:endParaRPr lang="en-US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}</a:t>
            </a:r>
          </a:p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&lt;/style&gt; </a:t>
            </a: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6007823"/>
            <a:ext cx="3718817" cy="52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41288"/>
            <a:ext cx="5470525" cy="685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CSS with “id”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idx="1"/>
          </p:nvPr>
        </p:nvSpPr>
        <p:spPr>
          <a:xfrm>
            <a:off x="192653" y="1121568"/>
            <a:ext cx="8763000" cy="4724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3200" dirty="0" smtClean="0"/>
              <a:t>id Selector</a:t>
            </a:r>
          </a:p>
          <a:p>
            <a:pPr lvl="1" eaLnBrk="1" hangingPunct="1"/>
            <a:r>
              <a:rPr lang="en-US" altLang="en-US" sz="2800" dirty="0" smtClean="0">
                <a:cs typeface="Arial" panose="020B0604020202020204" pitchFamily="34" charset="0"/>
              </a:rPr>
              <a:t>Apply a CSS</a:t>
            </a:r>
            <a:br>
              <a:rPr lang="en-US" altLang="en-US" sz="2800" dirty="0" smtClean="0">
                <a:cs typeface="Arial" panose="020B0604020202020204" pitchFamily="34" charset="0"/>
              </a:rPr>
            </a:br>
            <a:r>
              <a:rPr lang="en-US" altLang="en-US" sz="2800" dirty="0" smtClean="0">
                <a:cs typeface="Arial" panose="020B0604020202020204" pitchFamily="34" charset="0"/>
              </a:rPr>
              <a:t>rule to ONE element </a:t>
            </a:r>
            <a:br>
              <a:rPr lang="en-US" altLang="en-US" sz="2800" dirty="0" smtClean="0">
                <a:cs typeface="Arial" panose="020B0604020202020204" pitchFamily="34" charset="0"/>
              </a:rPr>
            </a:br>
            <a:r>
              <a:rPr lang="en-US" altLang="en-US" sz="2800" dirty="0" smtClean="0">
                <a:cs typeface="Arial" panose="020B0604020202020204" pitchFamily="34" charset="0"/>
              </a:rPr>
              <a:t>on a web page.</a:t>
            </a:r>
          </a:p>
          <a:p>
            <a:pPr eaLnBrk="1" hangingPunct="1"/>
            <a:r>
              <a:rPr lang="en-US" altLang="en-US" sz="3200" dirty="0" smtClean="0"/>
              <a:t>Configure with #</a:t>
            </a:r>
            <a:r>
              <a:rPr lang="en-US" altLang="en-US" sz="3200" dirty="0" err="1" smtClean="0"/>
              <a:t>idname</a:t>
            </a:r>
            <a:endParaRPr lang="en-US" altLang="en-US" sz="3200" dirty="0" smtClean="0"/>
          </a:p>
          <a:p>
            <a:pPr lvl="1" eaLnBrk="1" hangingPunct="1"/>
            <a:r>
              <a:rPr lang="en-US" altLang="en-US" sz="2400" dirty="0" smtClean="0"/>
              <a:t>Code CSS to create an id called “new” </a:t>
            </a:r>
            <a:br>
              <a:rPr lang="en-US" altLang="en-US" sz="2400" dirty="0" smtClean="0"/>
            </a:br>
            <a:r>
              <a:rPr lang="en-US" altLang="en-US" sz="2400" dirty="0" smtClean="0"/>
              <a:t>with red, large, italic text.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endParaRPr lang="en-US" altLang="en-US" sz="600" dirty="0" smtClean="0"/>
          </a:p>
          <a:p>
            <a:pPr eaLnBrk="1" hangingPunct="1"/>
            <a:r>
              <a:rPr lang="en-US" altLang="en-US" sz="3200" dirty="0" smtClean="0"/>
              <a:t>Apply the id:</a:t>
            </a:r>
            <a:r>
              <a:rPr lang="en-US" altLang="en-US" sz="2800" dirty="0" smtClean="0"/>
              <a:t/>
            </a:r>
            <a:br>
              <a:rPr lang="en-US" altLang="en-US" sz="2800" dirty="0" smtClean="0"/>
            </a:br>
            <a:endParaRPr lang="en-US" altLang="en-US" sz="1000" dirty="0" smtClean="0"/>
          </a:p>
          <a:p>
            <a:pPr eaLnBrk="1" hangingPunct="1">
              <a:buFontTx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&lt;p id=“new”&gt;This is text is red, large, and in italics&lt;/p&gt;</a:t>
            </a:r>
          </a:p>
        </p:txBody>
      </p:sp>
      <p:sp>
        <p:nvSpPr>
          <p:cNvPr id="62469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51AA2C5-F6C6-41D4-A18D-A5130B776B3D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73687" y="974327"/>
            <a:ext cx="3278188" cy="230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&lt;style&gt;</a:t>
            </a:r>
            <a:endParaRPr lang="en-US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#new { color: #FF0000;</a:t>
            </a:r>
            <a:endParaRPr lang="en-US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	font-size:2em;  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	font-style: italic;</a:t>
            </a:r>
            <a:endParaRPr lang="en-US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}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&lt;/style&gt; </a:t>
            </a:r>
          </a:p>
        </p:txBody>
      </p: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5590777"/>
            <a:ext cx="5490709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5470525" cy="685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Descendant Selector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7467600" cy="467995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en-US" sz="3200" dirty="0" smtClean="0"/>
              <a:t>Specify an element within the context of its container (parent) element. </a:t>
            </a:r>
          </a:p>
          <a:p>
            <a:pPr eaLnBrk="1" hangingPunct="1"/>
            <a:r>
              <a:rPr lang="en-US" altLang="en-US" sz="3200" dirty="0" smtClean="0">
                <a:cs typeface="Arial" panose="020B0604020202020204" pitchFamily="34" charset="0"/>
              </a:rPr>
              <a:t>AKA contextual selector</a:t>
            </a:r>
          </a:p>
          <a:p>
            <a:pPr eaLnBrk="1" hangingPunct="1"/>
            <a:r>
              <a:rPr lang="en-US" altLang="en-US" sz="2800" dirty="0" smtClean="0"/>
              <a:t>The example configures a</a:t>
            </a:r>
            <a:br>
              <a:rPr lang="en-US" altLang="en-US" sz="2800" dirty="0" smtClean="0"/>
            </a:br>
            <a:r>
              <a:rPr lang="en-US" altLang="en-US" sz="2800" dirty="0" smtClean="0"/>
              <a:t>green text color only for </a:t>
            </a:r>
            <a:br>
              <a:rPr lang="en-US" altLang="en-US" sz="2800" dirty="0" smtClean="0"/>
            </a:br>
            <a:r>
              <a:rPr lang="en-US" altLang="en-US" sz="2800" dirty="0" smtClean="0"/>
              <a:t>p tags located </a:t>
            </a:r>
            <a:r>
              <a:rPr lang="en-US" altLang="en-US" sz="2800" i="1" dirty="0" smtClean="0"/>
              <a:t>within </a:t>
            </a:r>
            <a:r>
              <a:rPr lang="en-US" altLang="en-US" sz="2800" dirty="0" smtClean="0"/>
              <a:t>an element assigned to the id named content</a:t>
            </a:r>
          </a:p>
          <a:p>
            <a:pPr eaLnBrk="1" hangingPunct="1"/>
            <a:r>
              <a:rPr lang="en-US" altLang="en-US" sz="3200" dirty="0" smtClean="0"/>
              <a:t>Advantage of contextual selectors:</a:t>
            </a:r>
            <a:br>
              <a:rPr lang="en-US" altLang="en-US" sz="3200" dirty="0" smtClean="0"/>
            </a:br>
            <a:r>
              <a:rPr lang="en-US" altLang="en-US" sz="2800" dirty="0" smtClean="0"/>
              <a:t>Reduces the number of classes and ids you need to apply in the HTML</a:t>
            </a:r>
            <a:endParaRPr lang="en-US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C79A524-7E0E-42C2-BC6B-04F2B7FACB9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937125" y="2511425"/>
            <a:ext cx="3962400" cy="12001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&lt;style&gt;</a:t>
            </a:r>
            <a:endParaRPr lang="en-US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  <a:p>
            <a:pPr marL="68580">
              <a:defRPr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#content p { color: #00ff00; }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&lt;/style&gt; 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5470525" cy="762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span element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05000"/>
            <a:ext cx="7467600" cy="41910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3600" dirty="0" smtClean="0">
                <a:cs typeface="Times New Roman" panose="02020603050405020304" pitchFamily="18" charset="0"/>
              </a:rPr>
              <a:t>Purpose: </a:t>
            </a:r>
          </a:p>
          <a:p>
            <a:pPr lvl="1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configure a specially formatted area displayed in-line with other elements, such as within a paragraph.</a:t>
            </a:r>
          </a:p>
          <a:p>
            <a:pPr lvl="1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600" dirty="0" smtClean="0">
                <a:cs typeface="Times New Roman" panose="02020603050405020304" pitchFamily="18" charset="0"/>
              </a:rPr>
              <a:t>There is no additional empty space above or below a span – it is inline display.</a:t>
            </a:r>
            <a:endParaRPr lang="en-US" altLang="en-US" dirty="0" smtClean="0">
              <a:cs typeface="Times New Roman" panose="02020603050405020304" pitchFamily="18" charset="0"/>
            </a:endParaRPr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EE0F57F-48F4-4175-91AC-0F87D5279DD7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685800" y="3791287"/>
            <a:ext cx="70866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457200" y="811381"/>
            <a:ext cx="7924800" cy="26289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>
          <a:xfrm>
            <a:off x="1082675" y="3175"/>
            <a:ext cx="5927725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span Element Example 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idx="1"/>
          </p:nvPr>
        </p:nvSpPr>
        <p:spPr>
          <a:xfrm>
            <a:off x="890588" y="841375"/>
            <a:ext cx="7491412" cy="45688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Embedded CSS: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6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&lt;style&gt;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companyname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{ font-weight: bold;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font-family: Georgia, "Times New Roman", serif;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font-size: 1.25em; }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&lt;/style&gt;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27432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HTML:</a:t>
            </a:r>
          </a:p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&lt;p&gt;Your needs are important to us at &lt;span class=“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companyname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"&gt;Acme Web Design&lt;/span&gt;.</a:t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 will work with you to build your Web site.&lt;/p&gt;</a:t>
            </a:r>
          </a:p>
        </p:txBody>
      </p:sp>
      <p:sp>
        <p:nvSpPr>
          <p:cNvPr id="6861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FF9190B-ABA7-4361-8BA1-88BC2C4BB9DF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966824"/>
            <a:ext cx="54197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6308725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External Style Sheets</a:t>
            </a:r>
          </a:p>
        </p:txBody>
      </p:sp>
      <p:sp>
        <p:nvSpPr>
          <p:cNvPr id="70659" name="Rectangle 2051"/>
          <p:cNvSpPr>
            <a:spLocks noGrp="1" noChangeArrowheads="1"/>
          </p:cNvSpPr>
          <p:nvPr>
            <p:ph idx="1"/>
          </p:nvPr>
        </p:nvSpPr>
        <p:spPr>
          <a:xfrm>
            <a:off x="622300" y="1905000"/>
            <a:ext cx="7239000" cy="52578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CSS style rules are contained in a text file separate from the HTML documents.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 External Style Sheet text file: </a:t>
            </a:r>
          </a:p>
          <a:p>
            <a:pPr lvl="1" eaLnBrk="1" hangingPunct="1"/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 ".</a:t>
            </a:r>
            <a:r>
              <a:rPr lang="en-US" alt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css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</a:p>
          <a:p>
            <a:pPr lvl="1" eaLnBrk="1" hangingPunct="1"/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contains only style rules</a:t>
            </a:r>
          </a:p>
          <a:p>
            <a:pPr lvl="1" eaLnBrk="1" hangingPunct="1"/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does not contain any HTML tags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99B90B7-128D-4EDE-912E-8B9AB08092C4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AutoShape 16"/>
          <p:cNvSpPr>
            <a:spLocks noChangeArrowheads="1"/>
          </p:cNvSpPr>
          <p:nvPr/>
        </p:nvSpPr>
        <p:spPr bwMode="auto">
          <a:xfrm>
            <a:off x="4572000" y="2438400"/>
            <a:ext cx="4343400" cy="4114800"/>
          </a:xfrm>
          <a:prstGeom prst="leftArrowCallout">
            <a:avLst>
              <a:gd name="adj1" fmla="val 25000"/>
              <a:gd name="adj2" fmla="val 25000"/>
              <a:gd name="adj3" fmla="val 19137"/>
              <a:gd name="adj4" fmla="val 66667"/>
            </a:avLst>
          </a:prstGeom>
          <a:solidFill>
            <a:schemeClr val="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3726" name="Text Box 14"/>
          <p:cNvSpPr txBox="1">
            <a:spLocks noChangeArrowheads="1"/>
          </p:cNvSpPr>
          <p:nvPr/>
        </p:nvSpPr>
        <p:spPr bwMode="auto">
          <a:xfrm>
            <a:off x="254418" y="3119437"/>
            <a:ext cx="4343400" cy="22463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body {background-color:#E6E6FA;</a:t>
            </a:r>
          </a:p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         	 color:#000000;</a:t>
            </a:r>
          </a:p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         	 font-family: Arial, sans-serif;</a:t>
            </a:r>
          </a:p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         	 font-size:90%; }</a:t>
            </a:r>
          </a:p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h2 {  color: #003366; }</a:t>
            </a:r>
          </a:p>
          <a:p>
            <a:pPr>
              <a:defRPr/>
            </a:pP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</a:rPr>
              <a:t>nav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{ font-size: 16px;</a:t>
            </a:r>
          </a:p>
          <a:p>
            <a:pPr>
              <a:defRPr/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           font-weight: bold; }</a:t>
            </a:r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238125"/>
            <a:ext cx="5324475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External Style Sheets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290513" y="1327150"/>
            <a:ext cx="8118475" cy="1338263"/>
          </a:xfrm>
        </p:spPr>
        <p:txBody>
          <a:bodyPr rtlCol="0">
            <a:normAutofit fontScale="77500" lnSpcReduction="20000"/>
          </a:bodyPr>
          <a:lstStyle/>
          <a:p>
            <a:pPr marL="201168" lvl="1" indent="0" eaLnBrk="1" fontAlgn="auto" hangingPunct="1">
              <a:buFont typeface="Calibri" panose="020F0502020204030204" pitchFamily="34" charset="0"/>
              <a:buNone/>
              <a:defRPr/>
            </a:pPr>
            <a:r>
              <a:rPr lang="en-US" altLang="en-US" sz="4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web pages can associate with the same external style sheet file.</a:t>
            </a:r>
          </a:p>
          <a:p>
            <a:pPr marL="91440" indent="-91440" eaLnBrk="1" fontAlgn="auto" hangingPunct="1">
              <a:buFont typeface="Wingdings" panose="05000000000000000000" pitchFamily="2" charset="2"/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7271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92379A1-557F-44E3-805B-3CF3DB8A18D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3723" name="AutoShape 11"/>
          <p:cNvSpPr>
            <a:spLocks noChangeArrowheads="1"/>
          </p:cNvSpPr>
          <p:nvPr/>
        </p:nvSpPr>
        <p:spPr bwMode="auto">
          <a:xfrm>
            <a:off x="7391400" y="4894263"/>
            <a:ext cx="1447800" cy="12192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222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2713" name="Text Box 13"/>
          <p:cNvSpPr txBox="1">
            <a:spLocks noChangeArrowheads="1"/>
          </p:cNvSpPr>
          <p:nvPr/>
        </p:nvSpPr>
        <p:spPr bwMode="auto">
          <a:xfrm>
            <a:off x="1676400" y="2514600"/>
            <a:ext cx="1073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site.css</a:t>
            </a:r>
          </a:p>
        </p:txBody>
      </p:sp>
      <p:sp>
        <p:nvSpPr>
          <p:cNvPr id="243718" name="AutoShape 6"/>
          <p:cNvSpPr>
            <a:spLocks noChangeArrowheads="1"/>
          </p:cNvSpPr>
          <p:nvPr/>
        </p:nvSpPr>
        <p:spPr bwMode="auto">
          <a:xfrm>
            <a:off x="6172200" y="2719388"/>
            <a:ext cx="1447800" cy="10668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222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index.html</a:t>
            </a:r>
          </a:p>
        </p:txBody>
      </p:sp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6515100" y="3481388"/>
            <a:ext cx="1485900" cy="10668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222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clients.html</a:t>
            </a:r>
          </a:p>
        </p:txBody>
      </p:sp>
      <p:sp>
        <p:nvSpPr>
          <p:cNvPr id="243720" name="AutoShape 8"/>
          <p:cNvSpPr>
            <a:spLocks noChangeArrowheads="1"/>
          </p:cNvSpPr>
          <p:nvPr/>
        </p:nvSpPr>
        <p:spPr bwMode="auto">
          <a:xfrm>
            <a:off x="6896100" y="4298950"/>
            <a:ext cx="1503363" cy="10668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222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about.htm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l</a:t>
            </a:r>
          </a:p>
        </p:txBody>
      </p:sp>
      <p:sp>
        <p:nvSpPr>
          <p:cNvPr id="39948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893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Etc…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54088"/>
            <a:ext cx="55626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32184" y="167607"/>
            <a:ext cx="6727031" cy="7985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CSS  Advantages</a:t>
            </a: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554831" y="3716338"/>
            <a:ext cx="7162800" cy="2743200"/>
          </a:xfrm>
        </p:spPr>
        <p:txBody>
          <a:bodyPr rtlCol="0">
            <a:normAutofit fontScale="92500" lnSpcReduction="10000"/>
          </a:bodyPr>
          <a:lstStyle/>
          <a:p>
            <a:pPr marL="91440" indent="-91440" eaLnBrk="1" fontAlgn="auto" hangingPunct="1"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Greater typography and page layout control</a:t>
            </a:r>
            <a:endParaRPr lang="en-US" altLang="en-US" sz="9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eaLnBrk="1" fontAlgn="auto" hangingPunct="1"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Style is separate from structure</a:t>
            </a:r>
            <a:endParaRPr lang="en-US" altLang="en-US" sz="9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eaLnBrk="1" fontAlgn="auto" hangingPunct="1"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Styles can be stored in a separate document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and associated with the web page</a:t>
            </a:r>
            <a:endParaRPr lang="en-US" altLang="en-US" sz="9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eaLnBrk="1" fontAlgn="auto" hangingPunct="1"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Potentially smaller documents</a:t>
            </a:r>
            <a:endParaRPr lang="en-US" altLang="en-US" sz="9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eaLnBrk="1" fontAlgn="auto" hangingPunct="1"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Easier site maintenance</a:t>
            </a: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306B99-B617-41AB-83E0-C5B2CB379AF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73063"/>
            <a:ext cx="6308725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link Element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828800"/>
            <a:ext cx="7239000" cy="5257800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Arial" panose="020B0604020202020204" pitchFamily="34" charset="0"/>
                <a:cs typeface="Arial" panose="020B0604020202020204" pitchFamily="34" charset="0"/>
              </a:rPr>
              <a:t>A self-contained tag </a:t>
            </a:r>
          </a:p>
          <a:p>
            <a:pPr eaLnBrk="1" hangingPunct="1"/>
            <a:r>
              <a:rPr lang="en-US" altLang="en-US" sz="3200" smtClean="0">
                <a:latin typeface="Arial" panose="020B0604020202020204" pitchFamily="34" charset="0"/>
                <a:cs typeface="Arial" panose="020B0604020202020204" pitchFamily="34" charset="0"/>
              </a:rPr>
              <a:t>Placed in the head section</a:t>
            </a:r>
          </a:p>
          <a:p>
            <a:pPr eaLnBrk="1" hangingPunct="1"/>
            <a:r>
              <a:rPr lang="en-US" altLang="en-US" sz="3200" smtClean="0">
                <a:latin typeface="Arial" panose="020B0604020202020204" pitchFamily="34" charset="0"/>
                <a:cs typeface="Arial" panose="020B0604020202020204" pitchFamily="34" charset="0"/>
              </a:rPr>
              <a:t>Purpose: associates the external style sheet file with the web page. </a:t>
            </a:r>
          </a:p>
          <a:p>
            <a:pPr eaLnBrk="1" hangingPunct="1"/>
            <a:r>
              <a:rPr lang="en-US" altLang="en-US" sz="3200" smtClean="0"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>
              <a:latin typeface="Courier New" panose="02070309020205020404" pitchFamily="49" charset="0"/>
            </a:endParaRPr>
          </a:p>
        </p:txBody>
      </p:sp>
      <p:sp>
        <p:nvSpPr>
          <p:cNvPr id="7475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BF6CB5F-89D5-401E-9053-C88AE0541E2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1019175" y="4953000"/>
            <a:ext cx="5638800" cy="830263"/>
          </a:xfrm>
          <a:prstGeom prst="rect">
            <a:avLst/>
          </a:prstGeom>
          <a:solidFill>
            <a:schemeClr val="hlink">
              <a:alpha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&lt;link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rel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="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stylesheet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" href="color.css"&gt;</a:t>
            </a:r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443163" y="5341853"/>
            <a:ext cx="7000875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&lt;link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rel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="stylesheet"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href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="color.css"&gt;</a:t>
            </a:r>
            <a:endParaRPr lang="en-US" dirty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561474" y="290513"/>
            <a:ext cx="67437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an External Style Sheet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4067175"/>
            <a:ext cx="8724900" cy="1001712"/>
          </a:xfrm>
        </p:spPr>
        <p:txBody>
          <a:bodyPr rtlCol="0">
            <a:normAutofit fontScale="85000" lnSpcReduction="20000"/>
          </a:bodyPr>
          <a:lstStyle/>
          <a:p>
            <a:pPr marL="9144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To associate the external style sheet called color.css, the HTML code placed in the head section is: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/>
            </a:r>
            <a:b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Times New Roman" pitchFamily="18" charset="0"/>
              </a:rPr>
              <a:t>             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76806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894F533-218C-42B6-8E77-464C335A8023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7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8" name="Rectangle 7"/>
          <p:cNvSpPr>
            <a:spLocks noChangeArrowheads="1"/>
          </p:cNvSpPr>
          <p:nvPr/>
        </p:nvSpPr>
        <p:spPr bwMode="auto">
          <a:xfrm>
            <a:off x="1914525" y="28670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874" name="Rectangle 10"/>
          <p:cNvSpPr>
            <a:spLocks noChangeArrowheads="1"/>
          </p:cNvSpPr>
          <p:nvPr/>
        </p:nvSpPr>
        <p:spPr bwMode="auto">
          <a:xfrm>
            <a:off x="1057567" y="2194322"/>
            <a:ext cx="5257800" cy="16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body { background-color: #0000FF;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           color: #FFFFFF;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}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76811" name="Text Box 9"/>
          <p:cNvSpPr txBox="1">
            <a:spLocks noChangeArrowheads="1"/>
          </p:cNvSpPr>
          <p:nvPr/>
        </p:nvSpPr>
        <p:spPr bwMode="auto">
          <a:xfrm>
            <a:off x="1304424" y="1464469"/>
            <a:ext cx="4764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Verdana" panose="020B0604030504040204" pitchFamily="34" charset="0"/>
              </a:rPr>
              <a:t>External Style Sheet color.css</a:t>
            </a: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152400" y="580273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Centering Page Content  with CSS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61737"/>
            <a:ext cx="4419600" cy="1371600"/>
          </a:xfrm>
          <a:solidFill>
            <a:schemeClr val="accent1">
              <a:lumMod val="40000"/>
              <a:lumOff val="60000"/>
            </a:schemeClr>
          </a:solidFill>
          <a:ln w="12700"/>
        </p:spPr>
        <p:txBody>
          <a:bodyPr rtlCol="0">
            <a:normAutofit fontScale="925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#container { margin-left: auto;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margin-right: auto;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width:80%; }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900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2A489BD-D1C6-4DAA-8EC5-2985DAFF76E0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0901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168" y="3157538"/>
            <a:ext cx="3751263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“Cascade”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24BF822-A31B-407F-A203-25BC3EA46AA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2949" name="Picture 2" descr="Figur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07064"/>
            <a:ext cx="64023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W3C CSS Validation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508000" y="1830388"/>
            <a:ext cx="6446838" cy="58261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dirty="0" smtClean="0"/>
              <a:t>http://jigsaw.w3.org/css-validator/</a:t>
            </a:r>
          </a:p>
        </p:txBody>
      </p:sp>
      <p:sp>
        <p:nvSpPr>
          <p:cNvPr id="83972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FB6638E-0604-4804-BB59-E3D18C46008D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39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743200"/>
            <a:ext cx="6694488" cy="3273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7162800" cy="685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Cascading Style Sheets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914400"/>
            <a:ext cx="7848600" cy="4191000"/>
          </a:xfrm>
        </p:spPr>
        <p:txBody>
          <a:bodyPr rtlCol="0">
            <a:no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Inline Styles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body section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 style attribute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pply only to the specific element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Embedded Styles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head section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 style element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pply to the entire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eb page document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External Styles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Separate text file with .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file extension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Associate with a HTML link element in the head section of a web page</a:t>
            </a:r>
          </a:p>
          <a:p>
            <a:pPr marL="345186" indent="-3429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Imported Styles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Similar to External Styles</a:t>
            </a:r>
          </a:p>
        </p:txBody>
      </p:sp>
      <p:sp>
        <p:nvSpPr>
          <p:cNvPr id="2048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20A98CA-527D-4A36-B83C-620C67EDDFEF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100" dirty="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3086100" y="1185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816769"/>
            <a:ext cx="5470525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Syntax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209800"/>
            <a:ext cx="7239000" cy="1371600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lnSpc>
                <a:spcPct val="80000"/>
              </a:lnSpc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Style sheets are composed of  "Rules" that describe the styling to be applied.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91440" indent="-91440" eaLnBrk="1" fontAlgn="auto" hangingPunct="1">
              <a:lnSpc>
                <a:spcPct val="80000"/>
              </a:lnSpc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Each Rule contains a Selector and a Declaration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C4E9396-FDF7-4C6E-A442-5D01784E2AA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4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" y="3810000"/>
            <a:ext cx="63246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007269"/>
            <a:ext cx="5470525" cy="9144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CSS Syntax Sample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09800"/>
            <a:ext cx="7620000" cy="3048000"/>
          </a:xfrm>
        </p:spPr>
        <p:txBody>
          <a:bodyPr rtlCol="0"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Configure a web page to display blue text and yellow background.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body { color:  blue;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background-color:  yellow; }</a:t>
            </a:r>
            <a:b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This could also be written using hexadecimal color values as shown below.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body { color:  #0000FF;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background-color:  #FFFF00; }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458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C1ACD7D-4EA9-4138-BA5D-351E32549FA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Rectangle 4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169612" y="580231"/>
            <a:ext cx="8458200" cy="762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Common Formatting CSS Properties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00200"/>
            <a:ext cx="7467600" cy="4953000"/>
          </a:xfrm>
        </p:spPr>
        <p:txBody>
          <a:bodyPr>
            <a:normAutofit fontScale="92500" lnSpcReduction="20000"/>
          </a:bodyPr>
          <a:lstStyle/>
          <a:p>
            <a:pPr marL="365125" indent="-282575" eaLnBrk="1" hangingPunct="1">
              <a:spcAft>
                <a:spcPct val="0"/>
              </a:spcAft>
              <a:buFont typeface="Wingdings 2" panose="05020102010507070707" pitchFamily="18" charset="2"/>
              <a:buChar char=""/>
            </a:pPr>
            <a:r>
              <a:rPr lang="en-US" altLang="en-US" sz="3500" dirty="0" smtClean="0"/>
              <a:t>Common CSS Properties, including: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background-color 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color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font-family 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font-size 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font-style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font-weight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line-height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margin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text-align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text-decoration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r>
              <a:rPr lang="en-US" altLang="en-US" sz="2600" dirty="0" smtClean="0"/>
              <a:t>width</a:t>
            </a:r>
          </a:p>
          <a:p>
            <a:pPr marL="639763" lvl="1" indent="-236538" eaLnBrk="1" hangingPunct="1">
              <a:spcAft>
                <a:spcPct val="0"/>
              </a:spcAft>
              <a:buFont typeface="Verdana" panose="020B0604030504040204" pitchFamily="34" charset="0"/>
              <a:buChar char="◦"/>
            </a:pPr>
            <a:endParaRPr lang="en-US" altLang="en-US" sz="2000" dirty="0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802F754-AAC6-4F39-A2D3-A908D6692881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3086100" y="1185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" y="1447800"/>
            <a:ext cx="84582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31049"/>
            <a:ext cx="7543800" cy="7477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Using Color on Web Pages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>
          <a:xfrm>
            <a:off x="2667000" y="1538288"/>
            <a:ext cx="6096000" cy="38100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Computer monitors display color as intensities of red, green, and blue light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RGB Color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The values of red, green, and blue vary from 0 to 255.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Hexadecimal numbers (base 16) represent these color values.</a:t>
            </a:r>
          </a:p>
        </p:txBody>
      </p:sp>
      <p:sp>
        <p:nvSpPr>
          <p:cNvPr id="2867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85D0243-95F3-4382-942F-E3C5B9B3E9A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8" name="Picture 2" descr="Figure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598613"/>
            <a:ext cx="190500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423863"/>
            <a:ext cx="6781800" cy="10271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Hexadecimal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Color Values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502359"/>
            <a:ext cx="7620000" cy="2841041"/>
          </a:xfrm>
        </p:spPr>
        <p:txBody>
          <a:bodyPr rtlCol="0"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# indicates a hexadecimal value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Hex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value pairs range from 00 to FF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Three hex value pairs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describe an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RGB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color</a:t>
            </a:r>
          </a:p>
          <a:p>
            <a:pPr marL="640080" lvl="1" indent="-237744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Tx/>
              <a:buNone/>
              <a:defRPr/>
            </a:pPr>
            <a:endParaRPr lang="en-US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3072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0217D0D-77CC-4648-BF82-E79149E7B554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6" name="Picture 2" descr="Figur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9000"/>
            <a:ext cx="666769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</TotalTime>
  <Words>1120</Words>
  <Application>Microsoft Office PowerPoint</Application>
  <PresentationFormat>On-screen Show (4:3)</PresentationFormat>
  <Paragraphs>344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Courier New</vt:lpstr>
      <vt:lpstr>Times New Roman</vt:lpstr>
      <vt:lpstr>Trebuchet MS</vt:lpstr>
      <vt:lpstr>Verdana</vt:lpstr>
      <vt:lpstr>Wingdings</vt:lpstr>
      <vt:lpstr>Wingdings 2</vt:lpstr>
      <vt:lpstr>Wingdings 3</vt:lpstr>
      <vt:lpstr>1_Facet</vt:lpstr>
      <vt:lpstr>ITEC 2130  Web Technologies</vt:lpstr>
      <vt:lpstr>Overview of Cascading Style Sheets (CSS)</vt:lpstr>
      <vt:lpstr>CSS  Advantages </vt:lpstr>
      <vt:lpstr>Cascading Style Sheets</vt:lpstr>
      <vt:lpstr>CSS Syntax</vt:lpstr>
      <vt:lpstr>CSS Syntax Sample</vt:lpstr>
      <vt:lpstr>Common Formatting CSS Properties</vt:lpstr>
      <vt:lpstr>Using Color on Web Pages</vt:lpstr>
      <vt:lpstr>Hexadecimal Color Values</vt:lpstr>
      <vt:lpstr>Web Color Palette</vt:lpstr>
      <vt:lpstr>Making Color Choices</vt:lpstr>
      <vt:lpstr>Support Web Accessiblity Verify Sufficient Contrast</vt:lpstr>
      <vt:lpstr>Configuring Color with Inline CSS</vt:lpstr>
      <vt:lpstr>Configuring Color with Inline CSS</vt:lpstr>
      <vt:lpstr>CSS Embedded (Internal) Styles</vt:lpstr>
      <vt:lpstr>CSS Embedded Styles</vt:lpstr>
      <vt:lpstr>Configuring Text with CSS</vt:lpstr>
      <vt:lpstr>The font-size Property</vt:lpstr>
      <vt:lpstr>The font-family Property</vt:lpstr>
      <vt:lpstr>Embedded Styles Example</vt:lpstr>
      <vt:lpstr>More CSS TEXT Properties</vt:lpstr>
      <vt:lpstr> CSS Selectors</vt:lpstr>
      <vt:lpstr>Using CSS with “class”</vt:lpstr>
      <vt:lpstr>Using CSS with “id”</vt:lpstr>
      <vt:lpstr>CSS Descendant Selector</vt:lpstr>
      <vt:lpstr>span element</vt:lpstr>
      <vt:lpstr>span Element Example </vt:lpstr>
      <vt:lpstr>External Style Sheets</vt:lpstr>
      <vt:lpstr>External Style Sheets</vt:lpstr>
      <vt:lpstr>link Element</vt:lpstr>
      <vt:lpstr>Using an External Style Sheet</vt:lpstr>
      <vt:lpstr>Centering Page Content  with CSS</vt:lpstr>
      <vt:lpstr>The “Cascade”</vt:lpstr>
      <vt:lpstr>W3C CSS Validation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3</dc:subject>
  <dc:creator>Terry Felke-Morris</dc:creator>
  <cp:lastModifiedBy>Shuting Xu</cp:lastModifiedBy>
  <cp:revision>99</cp:revision>
  <cp:lastPrinted>1601-01-01T00:00:00Z</cp:lastPrinted>
  <dcterms:created xsi:type="dcterms:W3CDTF">2002-01-17T02:49:49Z</dcterms:created>
  <dcterms:modified xsi:type="dcterms:W3CDTF">2018-01-24T19:24:48Z</dcterms:modified>
</cp:coreProperties>
</file>