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8" r:id="rId1"/>
  </p:sldMasterIdLst>
  <p:notesMasterIdLst>
    <p:notesMasterId r:id="rId15"/>
  </p:notesMasterIdLst>
  <p:sldIdLst>
    <p:sldId id="280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75" r:id="rId12"/>
    <p:sldId id="278" r:id="rId13"/>
    <p:sldId id="268" r:id="rId1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9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A004AD28-A5B6-4315-B906-6A8C6FCEBE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166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8EDCF96-9AD7-43CF-9D4A-5A0910CC4B9B}" type="slidenum">
              <a:rPr lang="en-US" altLang="en-US" sz="1300"/>
              <a:pPr/>
              <a:t>10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DF52A44-AB58-48ED-9807-164798BC10E9}" type="slidenum">
              <a:rPr lang="en-US" altLang="en-US" sz="1300"/>
              <a:pPr/>
              <a:t>11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6196EB-2B69-4847-8B5E-A60CEB3053B5}" type="slidenum">
              <a:rPr lang="en-US" altLang="en-US" sz="1300"/>
              <a:pPr/>
              <a:t>13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2A9D243-CBED-4371-B7F1-391D22844665}" type="slidenum">
              <a:rPr lang="en-US" altLang="en-US" sz="1300"/>
              <a:pPr/>
              <a:t>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620F713-8AB1-478E-B38A-AACA29369E75}" type="slidenum">
              <a:rPr lang="en-US" altLang="en-US" sz="1300"/>
              <a:pPr/>
              <a:t>3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60E9C29-1EFA-469E-B451-4CC070DEB59C}" type="slidenum">
              <a:rPr lang="en-US" altLang="en-US" sz="1300"/>
              <a:pPr/>
              <a:t>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8DDD3B-9A78-43F4-A35A-1F83C05959BC}" type="slidenum">
              <a:rPr lang="en-US" altLang="en-US" sz="1300"/>
              <a:pPr/>
              <a:t>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F3B9D84-9D7D-453B-AA8D-DA24DC87E61E}" type="slidenum">
              <a:rPr lang="en-US" altLang="en-US" sz="1300"/>
              <a:pPr/>
              <a:t>6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1EBC2F6-1F30-44B9-BF4A-8B65EA446543}" type="slidenum">
              <a:rPr lang="en-US" altLang="en-US" sz="1300"/>
              <a:pPr/>
              <a:t>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7E79F9-005C-413B-8B03-6B9DD6E65BF5}" type="slidenum">
              <a:rPr lang="en-US" altLang="en-US" sz="1300"/>
              <a:pPr/>
              <a:t>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D2FF3F0-95AB-4D52-916C-3419BBEEEACB}" type="slidenum">
              <a:rPr lang="en-US" altLang="en-US" sz="1300"/>
              <a:pPr/>
              <a:t>9</a:t>
            </a:fld>
            <a:endParaRPr lang="en-US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2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31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27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69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50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5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722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856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639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5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65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345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26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2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224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3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2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9" r:id="rId1"/>
    <p:sldLayoutId id="2147484400" r:id="rId2"/>
    <p:sldLayoutId id="2147484401" r:id="rId3"/>
    <p:sldLayoutId id="2147484402" r:id="rId4"/>
    <p:sldLayoutId id="2147484403" r:id="rId5"/>
    <p:sldLayoutId id="2147484404" r:id="rId6"/>
    <p:sldLayoutId id="2147484405" r:id="rId7"/>
    <p:sldLayoutId id="2147484406" r:id="rId8"/>
    <p:sldLayoutId id="2147484407" r:id="rId9"/>
    <p:sldLayoutId id="2147484408" r:id="rId10"/>
    <p:sldLayoutId id="2147484409" r:id="rId11"/>
    <p:sldLayoutId id="2147484410" r:id="rId12"/>
    <p:sldLayoutId id="2147484411" r:id="rId13"/>
    <p:sldLayoutId id="2147484412" r:id="rId14"/>
    <p:sldLayoutId id="2147484413" r:id="rId15"/>
    <p:sldLayoutId id="2147484414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 smtClean="0"/>
              <a:t>6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/>
              <a:t>  </a:t>
            </a:r>
            <a:r>
              <a:rPr lang="en-US" sz="2800" b="1" smtClean="0"/>
              <a:t>Tables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02521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592138"/>
            <a:ext cx="6019800" cy="5867400"/>
          </a:xfrm>
          <a:solidFill>
            <a:schemeClr val="accent1">
              <a:lumMod val="60000"/>
              <a:lumOff val="40000"/>
              <a:alpha val="55000"/>
            </a:schemeClr>
          </a:solidFill>
        </p:spPr>
        <p:txBody>
          <a:bodyPr rtlCol="0">
            <a:normAutofit fontScale="92500" lnSpcReduction="10000"/>
          </a:bodyPr>
          <a:lstStyle/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table border="1"&gt;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&lt;caption&gt;Bird Sightings&lt;/caption&gt;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id="name"&gt;Name&lt;/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id="date"&gt;Date&lt;/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&lt;/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 headers="name"&gt;Bobolink&lt;/td&gt;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 headers="date"&gt;5/25/10&lt;/td&gt;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&lt;/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 headers="name"&gt;Upland Sandpiper&lt;/td&gt;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 headers="date"&gt;6/03/10&lt;/td&gt;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&lt;/</a:t>
            </a:r>
            <a:r>
              <a:rPr lang="en-US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&lt;/table&gt;</a:t>
            </a:r>
          </a:p>
        </p:txBody>
      </p:sp>
      <p:sp>
        <p:nvSpPr>
          <p:cNvPr id="31748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53B448B-2AF8-4BD8-8EF8-A36EE23BB6A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9634" name="Picture 2" descr="Figure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4463" y="990600"/>
            <a:ext cx="3427412" cy="2009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3152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Using CSS to Style a Table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65188" y="762000"/>
          <a:ext cx="7543800" cy="56086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56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/>
                        <a:t>HTML </a:t>
                      </a:r>
                      <a:r>
                        <a:rPr lang="en-US" sz="2400" kern="1200" dirty="0"/>
                        <a:t>Attribute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latin typeface="+mj-lt"/>
                        <a:ea typeface="Calibri"/>
                        <a:cs typeface="Courier10PitchBT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/>
                        <a:t>CSS </a:t>
                      </a:r>
                      <a:br>
                        <a:rPr lang="en-US" sz="2400" dirty="0" smtClean="0"/>
                      </a:br>
                      <a:r>
                        <a:rPr lang="en-US" sz="2400" dirty="0" smtClean="0"/>
                        <a:t>Property</a:t>
                      </a:r>
                      <a:endParaRPr lang="en-US" sz="3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41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align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Center align </a:t>
                      </a:r>
                      <a:r>
                        <a:rPr lang="en-US" sz="1600" dirty="0"/>
                        <a:t>a table</a:t>
                      </a:r>
                      <a:r>
                        <a:rPr lang="en-US" sz="1600" dirty="0" smtClean="0"/>
                        <a:t>:   table </a:t>
                      </a:r>
                      <a:r>
                        <a:rPr lang="en-US" sz="1600" dirty="0"/>
                        <a:t>{ width: 75%;</a:t>
                      </a:r>
                      <a:endParaRPr lang="en-US" sz="2400" dirty="0"/>
                    </a:p>
                    <a:p>
                      <a:pPr marL="0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         </a:t>
                      </a:r>
                      <a:r>
                        <a:rPr lang="en-US" sz="1600" dirty="0" smtClean="0"/>
                        <a:t>                           </a:t>
                      </a:r>
                      <a:r>
                        <a:rPr lang="en-US" sz="1600" dirty="0"/>
                        <a:t>margin: auto; }</a:t>
                      </a:r>
                      <a:endParaRPr lang="en-US" sz="2400" dirty="0"/>
                    </a:p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Center align </a:t>
                      </a:r>
                      <a:r>
                        <a:rPr lang="en-US" sz="1600" dirty="0"/>
                        <a:t>within a table cell</a:t>
                      </a:r>
                      <a:r>
                        <a:rPr lang="en-US" sz="1600" dirty="0" smtClean="0"/>
                        <a:t>:   text-align: center;</a:t>
                      </a:r>
                      <a:endParaRPr lang="en-US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err="1"/>
                        <a:t>bgcolor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background-color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err="1"/>
                        <a:t>cellpadding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padding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err="1"/>
                        <a:t>cellspacing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/>
                      </a:r>
                      <a:br>
                        <a:rPr lang="en-US" sz="1600" kern="1200" dirty="0" smtClean="0"/>
                      </a:br>
                      <a:r>
                        <a:rPr lang="en-US" sz="1600" kern="1200" dirty="0" smtClean="0"/>
                        <a:t>border-spacing or border-collapse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height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height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/>
                        <a:t>valign</a:t>
                      </a:r>
                      <a:endParaRPr lang="en-US" sz="1600" b="1" kern="120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vertical-align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width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width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border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border,</a:t>
                      </a:r>
                      <a:r>
                        <a:rPr lang="en-US" sz="1600" kern="1200" baseline="0" dirty="0" smtClean="0"/>
                        <a:t> border-style, or border-spacing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7708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--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/>
                        <a:t>background-image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5868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A9A50F1-FB6A-4237-B361-0CAB2521511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6446838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Structural Pseudo-classes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8741917"/>
              </p:ext>
            </p:extLst>
          </p:nvPr>
        </p:nvGraphicFramePr>
        <p:xfrm>
          <a:off x="291306" y="1749687"/>
          <a:ext cx="7620000" cy="27971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4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25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   Pseudo-class</a:t>
                      </a:r>
                      <a:endParaRPr lang="en-US" sz="20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  Purpose</a:t>
                      </a:r>
                      <a:endParaRPr lang="en-US" sz="20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4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:first-of-type</a:t>
                      </a:r>
                      <a:endParaRPr lang="en-US" sz="17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Applies to the first element of the specified type</a:t>
                      </a:r>
                      <a:endParaRPr lang="en-US" sz="17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5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:first-child</a:t>
                      </a:r>
                      <a:endParaRPr lang="en-US" sz="17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Applies to the first child of an element (CSS2 selector)</a:t>
                      </a:r>
                      <a:endParaRPr lang="en-US" sz="17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8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:last-of-type</a:t>
                      </a:r>
                      <a:endParaRPr lang="en-US" sz="17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Applies to the last element of the specified type</a:t>
                      </a:r>
                      <a:endParaRPr lang="en-US" sz="17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8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:last-child</a:t>
                      </a:r>
                      <a:endParaRPr lang="en-US" sz="17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Applies to the last child of an element</a:t>
                      </a:r>
                      <a:endParaRPr lang="en-US" sz="17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7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:nth-of-type(n)</a:t>
                      </a:r>
                      <a:endParaRPr lang="en-US" sz="17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Applies to the “nth” element of the specified type</a:t>
                      </a:r>
                      <a:br>
                        <a:rPr lang="en-US" sz="1700" dirty="0">
                          <a:effectLst/>
                        </a:rPr>
                      </a:br>
                      <a:r>
                        <a:rPr lang="en-US" sz="1700" dirty="0">
                          <a:effectLst/>
                        </a:rPr>
                        <a:t>Values: a number, odd, or even</a:t>
                      </a:r>
                      <a:endParaRPr lang="en-US" sz="17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9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7DE6FA6-B29F-4B87-814D-AE71CB32D3C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021" y="4724400"/>
            <a:ext cx="6557963" cy="8921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</a:rPr>
              <a:t>Zebra Stripe a Table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tr:nth-of-type</a:t>
            </a:r>
            <a:r>
              <a:rPr lang="en-US" dirty="0"/>
              <a:t>(even) { background-color: #</a:t>
            </a:r>
            <a:r>
              <a:rPr lang="en-US" dirty="0" err="1"/>
              <a:t>eaeaea</a:t>
            </a:r>
            <a:r>
              <a:rPr lang="en-US" dirty="0"/>
              <a:t>; }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103188"/>
            <a:ext cx="5200650" cy="9191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Table Row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Groups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6" name="Content Placeholder 2"/>
          <p:cNvSpPr>
            <a:spLocks noGrp="1"/>
          </p:cNvSpPr>
          <p:nvPr>
            <p:ph idx="1"/>
          </p:nvPr>
        </p:nvSpPr>
        <p:spPr>
          <a:xfrm>
            <a:off x="4298031" y="1022351"/>
            <a:ext cx="3517900" cy="1752600"/>
          </a:xfrm>
        </p:spPr>
        <p:txBody>
          <a:bodyPr rtlCol="0">
            <a:noAutofit/>
          </a:bodyPr>
          <a:lstStyle/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thead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table head rows</a:t>
            </a:r>
          </a:p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tbody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table body rows</a:t>
            </a:r>
          </a:p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tfoot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table footer rows</a:t>
            </a:r>
          </a:p>
        </p:txBody>
      </p:sp>
      <p:sp>
        <p:nvSpPr>
          <p:cNvPr id="3891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A029CFC-C764-4F3E-95C9-5F3C47E4EC32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TextBox 3"/>
          <p:cNvSpPr txBox="1">
            <a:spLocks noChangeArrowheads="1"/>
          </p:cNvSpPr>
          <p:nvPr/>
        </p:nvSpPr>
        <p:spPr bwMode="auto">
          <a:xfrm>
            <a:off x="0" y="7938"/>
            <a:ext cx="4343400" cy="6740525"/>
          </a:xfrm>
          <a:prstGeom prst="rect">
            <a:avLst/>
          </a:prstGeom>
          <a:solidFill>
            <a:schemeClr val="bg1">
              <a:alpha val="8588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&lt;table&gt; &lt;caption&gt;Time Sheet&lt;/caption&gt;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thead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id="day"&gt;Day&lt;/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id="hours"&gt;Hours&lt;/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thead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tbody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&lt;td headers="day"&gt;Monday&lt;/td&gt;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&lt;td headers="hours"&gt;4&lt;/td&gt;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…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&lt;td headers="day"&gt;Friday&lt;/td&gt;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&lt;td headers="hours"&gt;3&lt;/td&gt;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tbody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tfoot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&lt;td headers="day"&gt;Total&lt;/td&gt;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&lt;td headers="hours"&gt;18&lt;/td&gt;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  &lt;/</a:t>
            </a:r>
            <a:r>
              <a:rPr lang="en-US" altLang="en-US" sz="1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tfoot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&gt; &lt;/table&gt;</a:t>
            </a:r>
          </a:p>
        </p:txBody>
      </p:sp>
      <p:pic>
        <p:nvPicPr>
          <p:cNvPr id="5" name="Picture 2" descr="Figure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2156" y="3395663"/>
            <a:ext cx="3533775" cy="3063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1788"/>
            <a:ext cx="6248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Table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62150"/>
            <a:ext cx="8153400" cy="4343400"/>
          </a:xfrm>
        </p:spPr>
        <p:txBody>
          <a:bodyPr rtlCol="0">
            <a:normAutofit lnSpcReduction="10000"/>
          </a:bodyPr>
          <a:lstStyle/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Tables are used on web pages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organize tabular information</a:t>
            </a:r>
            <a:endParaRPr lang="en-US" altLang="en-US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Composed of rows and columns – similar to a spreadsheet.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Each individual table cell is at the intersection of a specific row and column.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Configured with table, 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 td elements</a:t>
            </a: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93D6979-EE43-44C3-8EC9-D89DB7D34B7C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7" name="Picture 2" descr="Figur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62150"/>
            <a:ext cx="3048000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Table Elements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962150"/>
            <a:ext cx="6934200" cy="4343400"/>
          </a:xfrm>
        </p:spPr>
        <p:txBody>
          <a:bodyPr rtlCol="0">
            <a:normAutofit lnSpcReduction="10000"/>
          </a:bodyPr>
          <a:lstStyle/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&lt;table&gt;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the table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&gt;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a table row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&lt;td&gt;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a table cell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&lt;caption&gt; </a:t>
            </a:r>
            <a:b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a description of the table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6FCF6FA-2B41-48D6-BA7B-76136D869A8B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5" name="Picture 2" descr="Figur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828800"/>
            <a:ext cx="33797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74625"/>
            <a:ext cx="70104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Table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209800"/>
            <a:ext cx="5595938" cy="4191000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&lt;table border="1"&gt;</a:t>
            </a:r>
            <a:br>
              <a:rPr lang="en-US" altLang="en-US" sz="1800" b="1" dirty="0" smtClean="0">
                <a:latin typeface="Times New Roman" panose="02020603050405020304" pitchFamily="18" charset="0"/>
              </a:rPr>
            </a:br>
            <a:r>
              <a:rPr lang="en-US" altLang="en-US" sz="1800" b="1" dirty="0" smtClean="0">
                <a:latin typeface="Times New Roman" panose="02020603050405020304" pitchFamily="18" charset="0"/>
              </a:rPr>
              <a:t>&lt;caption&gt;Bird Sightings&lt;/caption&gt;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&lt;</a:t>
            </a:r>
            <a:r>
              <a:rPr lang="en-US" altLang="en-US" sz="1800" b="1" dirty="0" err="1" smtClean="0">
                <a:latin typeface="Times New Roman" panose="02020603050405020304" pitchFamily="18" charset="0"/>
              </a:rPr>
              <a:t>tr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  &lt;td&gt;Name&lt;/td&gt;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  &lt;td&gt;Date&lt;/td&gt;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&lt;/</a:t>
            </a:r>
            <a:r>
              <a:rPr lang="en-US" altLang="en-US" sz="1800" b="1" dirty="0" err="1" smtClean="0">
                <a:latin typeface="Times New Roman" panose="02020603050405020304" pitchFamily="18" charset="0"/>
              </a:rPr>
              <a:t>tr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&lt;</a:t>
            </a:r>
            <a:r>
              <a:rPr lang="en-US" altLang="en-US" sz="1800" b="1" dirty="0" err="1" smtClean="0">
                <a:latin typeface="Times New Roman" panose="02020603050405020304" pitchFamily="18" charset="0"/>
              </a:rPr>
              <a:t>tr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  &lt;td&gt;Bobolink&lt;/td&gt;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  &lt;td&gt;5/25/10&lt;/td&gt;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&lt;/</a:t>
            </a:r>
            <a:r>
              <a:rPr lang="en-US" altLang="en-US" sz="1800" b="1" dirty="0" err="1" smtClean="0">
                <a:latin typeface="Times New Roman" panose="02020603050405020304" pitchFamily="18" charset="0"/>
              </a:rPr>
              <a:t>tr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&lt;</a:t>
            </a:r>
            <a:r>
              <a:rPr lang="en-US" altLang="en-US" sz="1800" b="1" dirty="0" err="1" smtClean="0">
                <a:latin typeface="Times New Roman" panose="02020603050405020304" pitchFamily="18" charset="0"/>
              </a:rPr>
              <a:t>tr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  &lt;td&gt;Upland Sandpiper&lt;/td&gt;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   &lt;td&gt;6/03/10&lt;/td&gt;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 &lt;/</a:t>
            </a:r>
            <a:r>
              <a:rPr lang="en-US" altLang="en-US" sz="1800" b="1" dirty="0" err="1" smtClean="0">
                <a:latin typeface="Times New Roman" panose="02020603050405020304" pitchFamily="18" charset="0"/>
              </a:rPr>
              <a:t>tr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&gt;</a:t>
            </a:r>
          </a:p>
          <a:p>
            <a:pPr>
              <a:buFontTx/>
              <a:buNone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&lt;/table&gt;</a:t>
            </a:r>
          </a:p>
        </p:txBody>
      </p:sp>
      <p:sp>
        <p:nvSpPr>
          <p:cNvPr id="1741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3160995-5828-4AFD-816A-568997299908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4" name="Picture 2" descr="Figur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84" y="2438400"/>
            <a:ext cx="5084763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1524000"/>
            <a:ext cx="68580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76200"/>
            <a:ext cx="7772400" cy="1143000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Table Example 2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76200"/>
            <a:ext cx="2819400" cy="6172200"/>
          </a:xfrm>
          <a:solidFill>
            <a:schemeClr val="bg1"/>
          </a:solidFill>
        </p:spPr>
        <p:txBody>
          <a:bodyPr rtlCol="0">
            <a:normAutofit fontScale="92500" lnSpcReduction="10000"/>
          </a:bodyPr>
          <a:lstStyle/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&lt;table border="1"&gt;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th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&gt;Name&lt;/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th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th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&gt;Birthday&lt;/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th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&lt;/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&lt;td&gt;James&lt;/td&gt;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&lt;td&gt;11/08&lt;/td&gt;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&lt;/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&lt;td&gt;Karen&lt;/td&gt;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&lt;td&gt;4/17&lt;/td&gt;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&lt;/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&lt;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&lt;td&gt;Sparky&lt;/td&gt;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   &lt;td&gt;11/28&lt;/td&gt;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 &lt;/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tr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&gt;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</a:rPr>
              <a:t>&lt;/table</a:t>
            </a:r>
            <a:r>
              <a:rPr lang="en-US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&gt;</a:t>
            </a:r>
          </a:p>
        </p:txBody>
      </p:sp>
      <p:sp>
        <p:nvSpPr>
          <p:cNvPr id="1946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AA0EC0F-69FE-48BB-8C61-4462FE20E052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9462" name="Object 2"/>
          <p:cNvGraphicFramePr>
            <a:graphicFrameLocks noChangeAspect="1"/>
          </p:cNvGraphicFramePr>
          <p:nvPr/>
        </p:nvGraphicFramePr>
        <p:xfrm>
          <a:off x="3962400" y="2133600"/>
          <a:ext cx="4038600" cy="359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Bitmap Image" r:id="rId4" imgW="1219370" imgH="1085714" progId="Paint.Picture">
                  <p:embed/>
                </p:oleObj>
              </mc:Choice>
              <mc:Fallback>
                <p:oleObj name="Bitmap Image" r:id="rId4" imgW="1219370" imgH="1085714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133600"/>
                        <a:ext cx="4038600" cy="359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962400" y="1387475"/>
            <a:ext cx="3952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>
                <a:solidFill>
                  <a:schemeClr val="tx1"/>
                </a:solidFill>
                <a:latin typeface="Verdana" panose="020B0604030504040204" pitchFamily="34" charset="0"/>
              </a:rPr>
              <a:t>Using the &lt;th&gt; Element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Table Attributes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7315200" cy="41910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align (obsolete)</a:t>
            </a:r>
          </a:p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bgcolor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(obsolete)</a:t>
            </a:r>
          </a:p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border </a:t>
            </a:r>
          </a:p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cellpadding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(obsolete)</a:t>
            </a:r>
          </a:p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cellspacing</a:t>
            </a: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(obsolete)</a:t>
            </a:r>
          </a:p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 (obsolete but may be reinstated)</a:t>
            </a:r>
          </a:p>
          <a:p>
            <a:pPr fontAlgn="auto">
              <a:buFont typeface="Courier New" panose="02070309020205020404" pitchFamily="49" charset="0"/>
              <a:buChar char="o"/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width (obsolete)</a:t>
            </a:r>
          </a:p>
          <a:p>
            <a:pPr marL="384048" lvl="1" indent="-182880" fontAlgn="auto"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CSS to configure table characteristics instead of HTML attributes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4179D7D-E3D3-4C2A-9FDB-EF4FE641E109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32084" y="152400"/>
            <a:ext cx="7206916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colspan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Attribute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idx="1"/>
          </p:nvPr>
        </p:nvSpPr>
        <p:spPr>
          <a:xfrm>
            <a:off x="768350" y="1600200"/>
            <a:ext cx="2895600" cy="4495800"/>
          </a:xfrm>
          <a:solidFill>
            <a:schemeClr val="bg1"/>
          </a:solidFill>
        </p:spPr>
        <p:txBody>
          <a:bodyPr/>
          <a:lstStyle/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&lt;table border="1"&gt;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&lt;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&lt;td 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colspan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=“2”&gt;</a:t>
            </a:r>
            <a:b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Birthday List&lt;/td&gt;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&lt;/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&lt;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&lt;td&gt;James&lt;/td&gt;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&lt;td&gt;11/08&lt;/td&gt;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&lt;/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&lt;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&lt;td&gt;Karen&lt;/td&gt;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&lt;td&gt;4/17&lt;/td&gt;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&lt;/</a:t>
            </a:r>
            <a:r>
              <a:rPr lang="en-US" alt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tr</a:t>
            </a: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&gt;</a:t>
            </a:r>
          </a:p>
          <a:p>
            <a:pPr marL="365125" indent="-282575">
              <a:spcAft>
                <a:spcPct val="0"/>
              </a:spcAft>
              <a:buFontTx/>
              <a:buNone/>
            </a:pPr>
            <a:r>
              <a:rPr lang="en-U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&lt;/table&gt;</a:t>
            </a:r>
          </a:p>
        </p:txBody>
      </p:sp>
      <p:sp>
        <p:nvSpPr>
          <p:cNvPr id="2560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C457988-1FCD-4013-9297-DD82B0EEA22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56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727471"/>
              </p:ext>
            </p:extLst>
          </p:nvPr>
        </p:nvGraphicFramePr>
        <p:xfrm>
          <a:off x="3771900" y="1828800"/>
          <a:ext cx="34671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name="Bitmap Image" r:id="rId4" imgW="933580" imgH="800212" progId="Paint.Picture">
                  <p:embed/>
                </p:oleObj>
              </mc:Choice>
              <mc:Fallback>
                <p:oleObj name="Bitmap Image" r:id="rId4" imgW="933580" imgH="800212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1900" y="1828800"/>
                        <a:ext cx="3467100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140368"/>
            <a:ext cx="6324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rowspan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Attribute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idx="1"/>
          </p:nvPr>
        </p:nvSpPr>
        <p:spPr>
          <a:xfrm>
            <a:off x="555458" y="1066800"/>
            <a:ext cx="5943600" cy="4191000"/>
          </a:xfrm>
          <a:solidFill>
            <a:schemeClr val="accent1">
              <a:lumMod val="60000"/>
              <a:lumOff val="40000"/>
              <a:alpha val="50000"/>
            </a:schemeClr>
          </a:solidFill>
        </p:spPr>
        <p:txBody>
          <a:bodyPr rtlCol="0">
            <a:normAutofit fontScale="92500"/>
          </a:bodyPr>
          <a:lstStyle/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&lt;table border="1"&gt;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rowspan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="2"&gt;This spans two rows&lt;/td&gt;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&lt;td&gt;Row 1 Column 2&lt;/td&gt;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&lt;/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&lt;td&gt;Row 2 Column 2&lt;/td&gt;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&lt;/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&lt;/table&gt;</a:t>
            </a:r>
          </a:p>
        </p:txBody>
      </p:sp>
      <p:sp>
        <p:nvSpPr>
          <p:cNvPr id="2765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70DC6A2-1714-4759-B0D1-988EBA0B332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8611" name="Picture 3" descr="Figure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206" y="5324475"/>
            <a:ext cx="4421188" cy="1219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23863" y="304800"/>
            <a:ext cx="6510337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Accessibility and Tables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86800" cy="5257800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table header elements (&lt;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 tags) to indicate column or row headings.</a:t>
            </a:r>
          </a:p>
          <a:p>
            <a:pPr marL="91440" indent="-91440" fontAlgn="auto"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the caption element to provide a text title or caption for the table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25196" indent="-34290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Complex tables: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Associate table cell values with their corresponding headers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&gt; tag id attribute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&lt;td&gt; tag headers attribute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700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69F5BBE-901C-417D-BD12-673B8C1AD37B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</TotalTime>
  <Words>702</Words>
  <Application>Microsoft Office PowerPoint</Application>
  <PresentationFormat>On-screen Show (4:3)</PresentationFormat>
  <Paragraphs>194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Courier10PitchBT-Roman</vt:lpstr>
      <vt:lpstr>SimSun</vt:lpstr>
      <vt:lpstr>Arial</vt:lpstr>
      <vt:lpstr>Calibri</vt:lpstr>
      <vt:lpstr>Courier New</vt:lpstr>
      <vt:lpstr>Times New Roman</vt:lpstr>
      <vt:lpstr>Trebuchet MS</vt:lpstr>
      <vt:lpstr>Verdana</vt:lpstr>
      <vt:lpstr>Wingdings</vt:lpstr>
      <vt:lpstr>Wingdings 2</vt:lpstr>
      <vt:lpstr>Wingdings 3</vt:lpstr>
      <vt:lpstr>1_Facet</vt:lpstr>
      <vt:lpstr>Bitmap Image</vt:lpstr>
      <vt:lpstr>ITEC 2130  Web Technologies</vt:lpstr>
      <vt:lpstr>HTML Table</vt:lpstr>
      <vt:lpstr>HTML Table Elements</vt:lpstr>
      <vt:lpstr>HTML Table Example</vt:lpstr>
      <vt:lpstr>HTML Table Example 2</vt:lpstr>
      <vt:lpstr>HTML Table Attributes</vt:lpstr>
      <vt:lpstr>HTML colspan Attribute</vt:lpstr>
      <vt:lpstr>HTML rowspan Attribute</vt:lpstr>
      <vt:lpstr>Accessibility and Tables</vt:lpstr>
      <vt:lpstr>PowerPoint Presentation</vt:lpstr>
      <vt:lpstr>Using CSS to Style a Table</vt:lpstr>
      <vt:lpstr>CSS Structural Pseudo-classes</vt:lpstr>
      <vt:lpstr>Table Row Groups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8</dc:subject>
  <dc:creator>Terry Felke-Morris</dc:creator>
  <cp:lastModifiedBy>Shuting Xu</cp:lastModifiedBy>
  <cp:revision>123</cp:revision>
  <cp:lastPrinted>1601-01-01T00:00:00Z</cp:lastPrinted>
  <dcterms:created xsi:type="dcterms:W3CDTF">2002-01-17T02:49:49Z</dcterms:created>
  <dcterms:modified xsi:type="dcterms:W3CDTF">2018-03-08T15:41:45Z</dcterms:modified>
</cp:coreProperties>
</file>