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24" r:id="rId1"/>
  </p:sldMasterIdLst>
  <p:notesMasterIdLst>
    <p:notesMasterId r:id="rId38"/>
  </p:notesMasterIdLst>
  <p:sldIdLst>
    <p:sldId id="301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2" r:id="rId24"/>
    <p:sldId id="283" r:id="rId25"/>
    <p:sldId id="284" r:id="rId26"/>
    <p:sldId id="288" r:id="rId27"/>
    <p:sldId id="289" r:id="rId28"/>
    <p:sldId id="292" r:id="rId29"/>
    <p:sldId id="293" r:id="rId30"/>
    <p:sldId id="294" r:id="rId31"/>
    <p:sldId id="291" r:id="rId32"/>
    <p:sldId id="296" r:id="rId33"/>
    <p:sldId id="297" r:id="rId34"/>
    <p:sldId id="295" r:id="rId35"/>
    <p:sldId id="298" r:id="rId36"/>
    <p:sldId id="299" r:id="rId37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0C0C0"/>
    <a:srgbClr val="5F5F5F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89" autoAdjust="0"/>
    <p:restoredTop sz="94580" autoAdjust="0"/>
  </p:normalViewPr>
  <p:slideViewPr>
    <p:cSldViewPr>
      <p:cViewPr varScale="1">
        <p:scale>
          <a:sx n="64" d="100"/>
          <a:sy n="64" d="100"/>
        </p:scale>
        <p:origin x="1354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1698" y="-54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1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 smtClean="0"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FE89CAAD-B5E1-4870-9301-D2D0613937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marL="0" marR="0" lvl="0" indent="0" algn="r" defTabSz="9667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705046-A1CF-40AD-AB63-3A6842EF285A}" type="slidenum">
              <a:rPr kumimoji="0" lang="en-US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+mn-cs"/>
              </a:rPr>
              <a:pPr marL="0" marR="0" lvl="0" indent="0" algn="r" defTabSz="9667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3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86833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F7FC061-B6D1-4CEB-852A-5F79DA264385}" type="slidenum">
              <a:rPr lang="en-US" altLang="en-US" sz="1300"/>
              <a:pPr/>
              <a:t>10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B85A7E5-33A7-4AD4-A94C-017FAD34764C}" type="slidenum">
              <a:rPr lang="en-US" altLang="en-US" sz="1300"/>
              <a:pPr/>
              <a:t>11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65CDB11-16E6-4ED5-906E-5F7885AE0718}" type="slidenum">
              <a:rPr lang="en-US" altLang="en-US" sz="1300"/>
              <a:pPr/>
              <a:t>12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E563885-40EE-4E2C-BBE0-94D54ED78548}" type="slidenum">
              <a:rPr lang="en-US" altLang="en-US" sz="1300"/>
              <a:pPr/>
              <a:t>13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E1A5302-1B01-4782-A2EB-92E3EFC739F6}" type="slidenum">
              <a:rPr lang="en-US" altLang="en-US" sz="1300"/>
              <a:pPr/>
              <a:t>14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DF14373-5F8C-413C-A7DC-222D0A65F1BB}" type="slidenum">
              <a:rPr lang="en-US" altLang="en-US" sz="1300"/>
              <a:pPr/>
              <a:t>15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2B3E948-7626-41B8-B5DC-1D5B1ADCFE0B}" type="slidenum">
              <a:rPr lang="en-US" altLang="en-US" sz="1300"/>
              <a:pPr/>
              <a:t>16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0EC4ADA-68E6-4D8C-921F-636D6F6B72BC}" type="slidenum">
              <a:rPr lang="en-US" altLang="en-US" sz="1300"/>
              <a:pPr/>
              <a:t>17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1A32986-D3A6-4B3A-BFE3-E4C01480A985}" type="slidenum">
              <a:rPr lang="en-US" altLang="en-US" sz="1300"/>
              <a:pPr/>
              <a:t>18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6258ABC-4871-460D-92CD-63A96AD43FF5}" type="slidenum">
              <a:rPr lang="en-US" altLang="en-US" sz="1300"/>
              <a:pPr/>
              <a:t>19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9821593-4F75-43BC-8ED1-B77482984499}" type="slidenum">
              <a:rPr lang="en-US" altLang="en-US" sz="1300"/>
              <a:pPr/>
              <a:t>2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89C0865-2A6E-47D2-8EE0-AEA74A0AB08E}" type="slidenum">
              <a:rPr lang="en-US" altLang="en-US" sz="1300"/>
              <a:pPr/>
              <a:t>20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F746951-B359-49E6-9ECD-7CD0586441EB}" type="slidenum">
              <a:rPr lang="en-US" altLang="en-US" sz="1300"/>
              <a:pPr/>
              <a:t>21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F6B9C70-089A-42DD-B3B2-9301ED791119}" type="slidenum">
              <a:rPr lang="en-US" altLang="en-US" sz="1300"/>
              <a:pPr/>
              <a:t>22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38760C2-F6FA-4FBF-98C3-3FE8B6522550}" type="slidenum">
              <a:rPr lang="en-US" altLang="en-US" sz="1300"/>
              <a:pPr/>
              <a:t>23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BDBE86D-1553-4DB0-9517-E3617EBDD177}" type="slidenum">
              <a:rPr lang="en-US" altLang="en-US" sz="1300"/>
              <a:pPr/>
              <a:t>24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DF09E8E-9A5D-4645-ADE9-4388BE3C8C96}" type="slidenum">
              <a:rPr lang="en-US" altLang="en-US" sz="1300"/>
              <a:pPr/>
              <a:t>25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B2BFDDA-9A9B-4D09-9DC4-BC7C8D57FD4E}" type="slidenum">
              <a:rPr lang="en-US" altLang="en-US" sz="1300"/>
              <a:pPr/>
              <a:t>26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1708430-4F01-479E-B77D-C1AADD136EAF}" type="slidenum">
              <a:rPr lang="en-US" altLang="en-US" sz="1300"/>
              <a:pPr/>
              <a:t>27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A8C2CFA-BCA2-4C58-95ED-A0905593A275}" type="slidenum">
              <a:rPr lang="en-US" altLang="en-US" sz="1300"/>
              <a:pPr/>
              <a:t>3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9F40905-799A-4E50-8A4B-0103C78DE95E}" type="slidenum">
              <a:rPr lang="en-US" altLang="en-US" sz="1300"/>
              <a:pPr/>
              <a:t>4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B4C75A9-D1CE-4B25-9A9F-DA7365E77BF2}" type="slidenum">
              <a:rPr lang="en-US" altLang="en-US" sz="1300"/>
              <a:pPr/>
              <a:t>5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152FD0C-50FC-4BD6-91F2-FBF5C6701870}" type="slidenum">
              <a:rPr lang="en-US" altLang="en-US" sz="1300"/>
              <a:pPr/>
              <a:t>6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DE1A634-A6DC-42C5-919E-638ADC1E83AE}" type="slidenum">
              <a:rPr lang="en-US" altLang="en-US" sz="1300"/>
              <a:pPr/>
              <a:t>7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F7EF9F0-0A63-4EA6-938C-AEEE00CDDDC2}" type="slidenum">
              <a:rPr lang="en-US" altLang="en-US" sz="1300"/>
              <a:pPr/>
              <a:t>8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654BA57-7DA4-4FE0-968F-8200335E6D50}" type="slidenum">
              <a:rPr lang="en-US" altLang="en-US" sz="1300"/>
              <a:pPr/>
              <a:t>9</a:t>
            </a:fld>
            <a:endParaRPr lang="en-US" altLang="en-US" sz="13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0" y="-7938"/>
            <a:ext cx="9144000" cy="6865938"/>
            <a:chOff x="0" y="-8467"/>
            <a:chExt cx="12192000" cy="6866467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9370484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flipH="1">
              <a:off x="7425267" y="3681168"/>
              <a:ext cx="476461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23"/>
            <p:cNvSpPr/>
            <p:nvPr/>
          </p:nvSpPr>
          <p:spPr>
            <a:xfrm>
              <a:off x="9182100" y="-8467"/>
              <a:ext cx="3007784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25"/>
            <p:cNvSpPr/>
            <p:nvPr/>
          </p:nvSpPr>
          <p:spPr>
            <a:xfrm>
              <a:off x="9603317" y="-8467"/>
              <a:ext cx="2588683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Isosceles Triangle 8"/>
            <p:cNvSpPr/>
            <p:nvPr/>
          </p:nvSpPr>
          <p:spPr>
            <a:xfrm>
              <a:off x="8932333" y="3047706"/>
              <a:ext cx="325966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27"/>
            <p:cNvSpPr/>
            <p:nvPr/>
          </p:nvSpPr>
          <p:spPr>
            <a:xfrm>
              <a:off x="9334500" y="-8467"/>
              <a:ext cx="2855384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28"/>
            <p:cNvSpPr/>
            <p:nvPr/>
          </p:nvSpPr>
          <p:spPr>
            <a:xfrm>
              <a:off x="10898717" y="-8467"/>
              <a:ext cx="1289049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Rectangle 29"/>
            <p:cNvSpPr/>
            <p:nvPr/>
          </p:nvSpPr>
          <p:spPr>
            <a:xfrm>
              <a:off x="10938933" y="-8467"/>
              <a:ext cx="1248833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Isosceles Triangle 12"/>
            <p:cNvSpPr/>
            <p:nvPr/>
          </p:nvSpPr>
          <p:spPr>
            <a:xfrm>
              <a:off x="10371667" y="3589086"/>
              <a:ext cx="181821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3"/>
            <p:cNvSpPr/>
            <p:nvPr/>
          </p:nvSpPr>
          <p:spPr>
            <a:xfrm rot="10800000">
              <a:off x="0" y="-528"/>
              <a:ext cx="842433" cy="5666225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34"/>
            <a:ext cx="5825202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6775F-DC9D-4B23-9502-34A89C996242}" type="datetimeFigureOut">
              <a:rPr lang="en-US"/>
              <a:pPr>
                <a:defRPr/>
              </a:pPr>
              <a:t>4/3/2018</a:t>
            </a:fld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91803-26D3-4D60-8910-B10FE87EEB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781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/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01B43-43DE-42F1-B5A6-D53AD3A70BB5}" type="datetimeFigureOut">
              <a:rPr lang="en-US"/>
              <a:pPr>
                <a:defRPr/>
              </a:pPr>
              <a:t>4/3/2018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78489-471F-43E9-AB2F-C6EDE819C2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309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4064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r>
              <a:rPr lang="en-US" altLang="en-US" sz="6000">
                <a:solidFill>
                  <a:srgbClr val="F1947A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69088" y="2886075"/>
            <a:ext cx="457200" cy="585788"/>
          </a:xfrm>
          <a:prstGeom prst="rect">
            <a:avLst/>
          </a:prstGeom>
        </p:spPr>
        <p:txBody>
          <a:bodyPr lIns="68580" tIns="34290" rIns="68580" bIns="3429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3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/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09C7B-D689-4390-98FD-F9C3F48B218D}" type="datetimeFigureOut">
              <a:rPr lang="en-US"/>
              <a:pPr>
                <a:defRPr/>
              </a:pPr>
              <a:t>4/3/2018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D5DE7-092A-42AC-8830-89AF308D1F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7724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/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9A09B-9967-4471-A663-826ABE2DF3BF}" type="datetimeFigureOut">
              <a:rPr lang="en-US"/>
              <a:pPr>
                <a:defRPr/>
              </a:pPr>
              <a:t>4/3/2018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E1FFD-76C3-4507-A324-4A6979DF4C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8696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4064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r>
              <a:rPr lang="en-US" altLang="en-US" sz="6000">
                <a:solidFill>
                  <a:srgbClr val="F1947A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18"/>
          <p:cNvSpPr txBox="1">
            <a:spLocks noChangeArrowheads="1"/>
          </p:cNvSpPr>
          <p:nvPr/>
        </p:nvSpPr>
        <p:spPr bwMode="auto">
          <a:xfrm>
            <a:off x="6669088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r>
              <a:rPr lang="en-US" altLang="en-US" sz="6000">
                <a:solidFill>
                  <a:srgbClr val="F1947A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/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AB9B7-DE42-41A9-AEC8-0C9EF5FA706C}" type="datetimeFigureOut">
              <a:rPr lang="en-US"/>
              <a:pPr>
                <a:defRPr/>
              </a:pPr>
              <a:t>4/3/2018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3B4BC-D2FF-4A40-81ED-357B7200BA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0469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/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536AE-4484-47C9-9570-E88CD061464D}" type="datetimeFigureOut">
              <a:rPr lang="en-US"/>
              <a:pPr>
                <a:defRPr/>
              </a:pPr>
              <a:t>4/3/2018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A1CF0-64F5-42B3-9483-C265A543EF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7789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0E23F-09A9-4A8B-9BCB-22BF64F66260}" type="datetimeFigureOut">
              <a:rPr lang="en-US"/>
              <a:pPr>
                <a:defRPr/>
              </a:pPr>
              <a:t>4/3/2018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41404-6546-400D-8425-FE8586C9EA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8985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609600"/>
            <a:ext cx="978557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609600"/>
            <a:ext cx="5295113" cy="52514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20CB4-EFE2-49C1-A733-32F11550472E}" type="datetimeFigureOut">
              <a:rPr lang="en-US"/>
              <a:pPr>
                <a:defRPr/>
              </a:pPr>
              <a:t>4/3/2018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16C28-F8E0-4EC6-A717-1B49935416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080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304800"/>
            <a:ext cx="6400800" cy="1447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133600" y="1981200"/>
            <a:ext cx="6400800" cy="4038600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133600" y="6248400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86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2002 Terry Felke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39000" y="6248400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2BDEC9-23F0-4E83-A29E-DCB85B1B6E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4421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F29D9-392D-4177-B83D-8EC57EB35F46}" type="datetimeFigureOut">
              <a:rPr lang="en-US"/>
              <a:pPr>
                <a:defRPr/>
              </a:pPr>
              <a:t>4/3/2018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A6C16-7F23-4D75-B2A7-B4E0343ADB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815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68"/>
            <a:ext cx="6447501" cy="1826581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8604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BEA05-06DB-4EEE-B955-B8401B115C60}" type="datetimeFigureOut">
              <a:rPr lang="en-US"/>
              <a:pPr>
                <a:defRPr/>
              </a:pPr>
              <a:t>4/3/2018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056C8-F726-4B3F-BCED-18D3C04601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853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2160589"/>
            <a:ext cx="3138026" cy="38807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E8905-08E9-4B6F-9A66-30606FC1A62B}" type="datetimeFigureOut">
              <a:rPr lang="en-US"/>
              <a:pPr>
                <a:defRPr/>
              </a:pPr>
              <a:t>4/3/2018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AB2F0-F9FD-483F-9241-5FAE97CA68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623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737246"/>
            <a:ext cx="3139217" cy="330411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737246"/>
            <a:ext cx="3139213" cy="330411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FD1CF-9AC0-49CF-A13D-2F74362FDF88}" type="datetimeFigureOut">
              <a:rPr lang="en-US"/>
              <a:pPr>
                <a:defRPr/>
              </a:pPr>
              <a:t>4/3/2018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CC9BF-6C65-4CE8-ADB8-549D39CFF8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81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89AD3-7947-4DC2-9283-0B37FDACE185}" type="datetimeFigureOut">
              <a:rPr lang="en-US"/>
              <a:pPr>
                <a:defRPr/>
              </a:pPr>
              <a:t>4/3/2018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D3B85-949F-406E-A6D9-6522E03DCD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001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AD6B3-2E68-4510-B30A-0CAAF3F6EEF1}" type="datetimeFigureOut">
              <a:rPr lang="en-US"/>
              <a:pPr>
                <a:defRPr/>
              </a:pPr>
              <a:t>4/3/2018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4B260-ECF9-43C9-A8CF-9D6C5F4286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000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98604"/>
            <a:ext cx="2890896" cy="1278466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514925"/>
            <a:ext cx="3385156" cy="552643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777069"/>
            <a:ext cx="2890896" cy="2584449"/>
          </a:xfrm>
        </p:spPr>
        <p:txBody>
          <a:bodyPr/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3D638-99DA-489C-ABCC-630101908101}" type="datetimeFigureOut">
              <a:rPr lang="en-US"/>
              <a:pPr>
                <a:defRPr/>
              </a:pPr>
              <a:t>4/3/2018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34399-0575-4F33-8716-5456185AF8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261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anchor="t"/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5367338"/>
            <a:ext cx="6447500" cy="674024"/>
          </a:xfrm>
        </p:spPr>
        <p:txBody>
          <a:bodyPr/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72A2B-619A-4937-ACAB-C36C528FB914}" type="datetimeFigureOut">
              <a:rPr lang="en-US"/>
              <a:pPr>
                <a:defRPr/>
              </a:pPr>
              <a:t>4/3/2018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28170-A4BA-4BF6-90A4-B1A896147A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488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>
            <a:grpSpLocks/>
          </p:cNvGrpSpPr>
          <p:nvPr/>
        </p:nvGrpSpPr>
        <p:grpSpPr bwMode="auto">
          <a:xfrm>
            <a:off x="0" y="-7938"/>
            <a:ext cx="9144000" cy="6865938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0484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168"/>
              <a:ext cx="476461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2100" y="-8467"/>
              <a:ext cx="3007784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317" y="-8467"/>
              <a:ext cx="2588683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7706"/>
              <a:ext cx="325966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5384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17" y="-8467"/>
              <a:ext cx="1289049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33" y="-8467"/>
              <a:ext cx="1248833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7" y="3589086"/>
              <a:ext cx="181821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2981"/>
              <a:ext cx="448733" cy="2845019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508000" y="609600"/>
            <a:ext cx="6446838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2160588"/>
            <a:ext cx="6446838" cy="3881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6042025"/>
            <a:ext cx="684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675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78DB4F0-BBAA-4AEC-896E-D56BFA6CE762}" type="datetimeFigureOut">
              <a:rPr lang="en-US"/>
              <a:pPr>
                <a:defRPr/>
              </a:pPr>
              <a:t>4/3/2018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0" y="6042025"/>
            <a:ext cx="47228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675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3663" y="6042025"/>
            <a:ext cx="5111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675" dirty="0">
                <a:solidFill>
                  <a:schemeClr val="accent1"/>
                </a:solidFill>
                <a:latin typeface="+mn-lt"/>
              </a:defRPr>
            </a:lvl1pPr>
          </a:lstStyle>
          <a:p>
            <a:pPr>
              <a:defRPr/>
            </a:pPr>
            <a:fld id="{67F2C20A-FE33-48C6-85FC-CE49BB0928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13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25" r:id="rId1"/>
    <p:sldLayoutId id="2147484426" r:id="rId2"/>
    <p:sldLayoutId id="2147484427" r:id="rId3"/>
    <p:sldLayoutId id="2147484428" r:id="rId4"/>
    <p:sldLayoutId id="2147484429" r:id="rId5"/>
    <p:sldLayoutId id="2147484430" r:id="rId6"/>
    <p:sldLayoutId id="2147484431" r:id="rId7"/>
    <p:sldLayoutId id="2147484432" r:id="rId8"/>
    <p:sldLayoutId id="2147484433" r:id="rId9"/>
    <p:sldLayoutId id="2147484434" r:id="rId10"/>
    <p:sldLayoutId id="2147484435" r:id="rId11"/>
    <p:sldLayoutId id="2147484436" r:id="rId12"/>
    <p:sldLayoutId id="2147484437" r:id="rId13"/>
    <p:sldLayoutId id="2147484438" r:id="rId14"/>
    <p:sldLayoutId id="2147484439" r:id="rId15"/>
    <p:sldLayoutId id="2147484440" r:id="rId16"/>
    <p:sldLayoutId id="2147484441" r:id="rId17"/>
  </p:sldLayoutIdLst>
  <p:txStyles>
    <p:titleStyle>
      <a:lvl1pPr algn="l" defTabSz="342900" rtl="0" fontAlgn="base">
        <a:spcBef>
          <a:spcPct val="0"/>
        </a:spcBef>
        <a:spcAft>
          <a:spcPct val="0"/>
        </a:spcAft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2pPr>
      <a:lvl3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3pPr>
      <a:lvl4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4pPr>
      <a:lvl5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300" kern="1200">
          <a:solidFill>
            <a:srgbClr val="404040"/>
          </a:solidFill>
          <a:latin typeface="+mn-lt"/>
          <a:ea typeface="+mn-ea"/>
          <a:cs typeface="+mn-cs"/>
        </a:defRPr>
      </a:lvl1pPr>
      <a:lvl2pPr marL="557213" indent="-214313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2pPr>
      <a:lvl3pPr marL="857250" indent="-171450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000" kern="1200">
          <a:solidFill>
            <a:srgbClr val="404040"/>
          </a:solidFill>
          <a:latin typeface="+mn-lt"/>
          <a:ea typeface="+mn-ea"/>
          <a:cs typeface="+mn-cs"/>
        </a:defRPr>
      </a:lvl3pPr>
      <a:lvl4pPr marL="1200150" indent="-171450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900" kern="1200">
          <a:solidFill>
            <a:srgbClr val="404040"/>
          </a:solidFill>
          <a:latin typeface="+mn-lt"/>
          <a:ea typeface="+mn-ea"/>
          <a:cs typeface="+mn-cs"/>
        </a:defRPr>
      </a:lvl4pPr>
      <a:lvl5pPr marL="1543050" indent="-171450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900" kern="1200">
          <a:solidFill>
            <a:srgbClr val="404040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jquery.com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jquery.org/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jquery.com/download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api.jquery.com/category/selectors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api.jquery.com/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opensource.org/licenses/MIT" TargetMode="External"/><Relationship Id="rId7" Type="http://schemas.openxmlformats.org/officeDocument/2006/relationships/image" Target="../media/image8.png"/><Relationship Id="rId2" Type="http://schemas.openxmlformats.org/officeDocument/2006/relationships/hyperlink" Target="http://plugins.jquery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hyperlink" Target="http://plugins.jquery.com/validation" TargetMode="External"/><Relationship Id="rId4" Type="http://schemas.openxmlformats.org/officeDocument/2006/relationships/hyperlink" Target="http://plugins.jquery.com/fotorama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06237" y="1676400"/>
            <a:ext cx="5824538" cy="1646237"/>
          </a:xfrm>
        </p:spPr>
        <p:txBody>
          <a:bodyPr/>
          <a:lstStyle/>
          <a:p>
            <a:pPr algn="ctr"/>
            <a:r>
              <a:rPr lang="en-US" altLang="en-US" sz="4400" dirty="0" smtClean="0"/>
              <a:t>ITEC 2130 </a:t>
            </a:r>
            <a:br>
              <a:rPr lang="en-US" altLang="en-US" sz="4400" dirty="0" smtClean="0"/>
            </a:br>
            <a:r>
              <a:rPr lang="en-US" altLang="en-US" sz="4400" dirty="0" smtClean="0"/>
              <a:t>Web Technologies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2800" b="1" dirty="0"/>
              <a:t>Chapter </a:t>
            </a:r>
            <a:r>
              <a:rPr lang="en-US" sz="2800" b="1" dirty="0" smtClean="0"/>
              <a:t>9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en-US" sz="2800" b="1" dirty="0"/>
              <a:t>  </a:t>
            </a:r>
            <a:r>
              <a:rPr lang="en-US" sz="2800" b="1" dirty="0" smtClean="0"/>
              <a:t>JavaScript</a:t>
            </a:r>
            <a:endParaRPr lang="en-US" sz="2800" b="1" dirty="0"/>
          </a:p>
        </p:txBody>
      </p:sp>
      <p:sp>
        <p:nvSpPr>
          <p:cNvPr id="7172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47F5F1F-058E-4337-8CA8-E5A7EB60AF9A}" type="slidenum"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1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67915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609600"/>
            <a:ext cx="6446838" cy="9144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Method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6446838" cy="3881437"/>
          </a:xfrm>
        </p:spPr>
        <p:txBody>
          <a:bodyPr/>
          <a:lstStyle/>
          <a:p>
            <a:r>
              <a:rPr lang="en-US" altLang="en-US" sz="3200" dirty="0" smtClean="0"/>
              <a:t>A method is an action (a verb)</a:t>
            </a:r>
            <a:br>
              <a:rPr lang="en-US" altLang="en-US" sz="3200" dirty="0" smtClean="0"/>
            </a:br>
            <a:endParaRPr lang="en-US" altLang="en-US" sz="3200" dirty="0" smtClean="0"/>
          </a:p>
          <a:p>
            <a:pPr lvl="1"/>
            <a:r>
              <a:rPr lang="en-US" altLang="en-US" sz="2400" dirty="0" smtClean="0"/>
              <a:t>Writing text to a web page document </a:t>
            </a:r>
          </a:p>
          <a:p>
            <a:pPr lvl="2">
              <a:buFontTx/>
              <a:buNone/>
            </a:pPr>
            <a:r>
              <a:rPr lang="en-US" altLang="en-US" sz="2000" b="1" dirty="0" err="1" smtClean="0">
                <a:latin typeface="Times New Roman" panose="02020603050405020304" pitchFamily="18" charset="0"/>
              </a:rPr>
              <a:t>document.write</a:t>
            </a:r>
            <a:r>
              <a:rPr lang="en-US" altLang="en-US" sz="2000" b="1" dirty="0" smtClean="0">
                <a:latin typeface="Times New Roman" panose="02020603050405020304" pitchFamily="18" charset="0"/>
              </a:rPr>
              <a:t>()</a:t>
            </a:r>
          </a:p>
          <a:p>
            <a:pPr lvl="1"/>
            <a:r>
              <a:rPr lang="en-US" altLang="en-US" sz="2400" dirty="0" smtClean="0"/>
              <a:t>Submitting a form</a:t>
            </a:r>
          </a:p>
          <a:p>
            <a:pPr lvl="1">
              <a:buFontTx/>
              <a:buNone/>
            </a:pPr>
            <a:r>
              <a:rPr lang="en-US" altLang="en-US" sz="2000" dirty="0" smtClean="0"/>
              <a:t>	 </a:t>
            </a:r>
            <a:r>
              <a:rPr lang="en-US" altLang="en-US" sz="2000" b="1" dirty="0" smtClean="0">
                <a:latin typeface="Times New Roman" panose="02020603050405020304" pitchFamily="18" charset="0"/>
              </a:rPr>
              <a:t>form1.submit()</a:t>
            </a:r>
          </a:p>
        </p:txBody>
      </p:sp>
      <p:sp>
        <p:nvSpPr>
          <p:cNvPr id="33796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D0FC006-2CD9-446C-94B7-01D812FD706C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10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685800"/>
            <a:ext cx="5470525" cy="8382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JavaScript and Events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985963"/>
            <a:ext cx="7239000" cy="4319587"/>
          </a:xfrm>
        </p:spPr>
        <p:txBody>
          <a:bodyPr>
            <a:normAutofit fontScale="92500" lnSpcReduction="20000"/>
          </a:bodyPr>
          <a:lstStyle/>
          <a:p>
            <a:pPr marL="365125" indent="-282575">
              <a:buFont typeface="Wingdings 2" panose="05020102010507070707" pitchFamily="18" charset="2"/>
              <a:buChar char=""/>
            </a:pPr>
            <a:r>
              <a:rPr lang="en-US" altLang="en-US" sz="3200" dirty="0" smtClean="0"/>
              <a:t>Events: </a:t>
            </a:r>
            <a:br>
              <a:rPr lang="en-US" altLang="en-US" sz="3200" dirty="0" smtClean="0"/>
            </a:br>
            <a:r>
              <a:rPr lang="en-US" altLang="en-US" sz="3200" dirty="0" smtClean="0"/>
              <a:t>actions taken by the web page visitor</a:t>
            </a:r>
            <a:br>
              <a:rPr lang="en-US" altLang="en-US" sz="3200" dirty="0" smtClean="0"/>
            </a:br>
            <a:endParaRPr lang="en-US" altLang="en-US" sz="3200" dirty="0" smtClean="0"/>
          </a:p>
          <a:p>
            <a:pPr marL="639763" lvl="1" indent="-236538">
              <a:buFont typeface="Verdana" panose="020B0604030504040204" pitchFamily="34" charset="0"/>
              <a:buChar char="◦"/>
            </a:pPr>
            <a:r>
              <a:rPr lang="en-US" altLang="en-US" sz="2600" dirty="0" smtClean="0"/>
              <a:t>clicking (</a:t>
            </a:r>
            <a:r>
              <a:rPr lang="en-US" altLang="en-US" sz="2600" dirty="0" err="1" smtClean="0"/>
              <a:t>onclick</a:t>
            </a:r>
            <a:r>
              <a:rPr lang="en-US" altLang="en-US" sz="2600" dirty="0" smtClean="0"/>
              <a:t>), </a:t>
            </a:r>
          </a:p>
          <a:p>
            <a:pPr marL="639763" lvl="1" indent="-236538">
              <a:buFont typeface="Verdana" panose="020B0604030504040204" pitchFamily="34" charset="0"/>
              <a:buChar char="◦"/>
            </a:pPr>
            <a:r>
              <a:rPr lang="en-US" altLang="en-US" sz="2600" dirty="0" smtClean="0"/>
              <a:t>placing the mouse on an element (</a:t>
            </a:r>
            <a:r>
              <a:rPr lang="en-US" altLang="en-US" sz="2600" dirty="0" err="1" smtClean="0"/>
              <a:t>onmouseover</a:t>
            </a:r>
            <a:r>
              <a:rPr lang="en-US" altLang="en-US" sz="2600" dirty="0" smtClean="0"/>
              <a:t>), </a:t>
            </a:r>
          </a:p>
          <a:p>
            <a:pPr marL="639763" lvl="1" indent="-236538">
              <a:buFont typeface="Verdana" panose="020B0604030504040204" pitchFamily="34" charset="0"/>
              <a:buChar char="◦"/>
            </a:pPr>
            <a:r>
              <a:rPr lang="en-US" altLang="en-US" sz="2600" dirty="0" smtClean="0"/>
              <a:t>removing the mouse from an element (</a:t>
            </a:r>
            <a:r>
              <a:rPr lang="en-US" altLang="en-US" sz="2600" dirty="0" err="1" smtClean="0"/>
              <a:t>onmouseout</a:t>
            </a:r>
            <a:r>
              <a:rPr lang="en-US" altLang="en-US" sz="2600" dirty="0" smtClean="0"/>
              <a:t>),</a:t>
            </a:r>
          </a:p>
          <a:p>
            <a:pPr marL="639763" lvl="1" indent="-236538">
              <a:buFont typeface="Verdana" panose="020B0604030504040204" pitchFamily="34" charset="0"/>
              <a:buChar char="◦"/>
            </a:pPr>
            <a:r>
              <a:rPr lang="en-US" altLang="en-US" sz="2600" dirty="0" smtClean="0"/>
              <a:t>loading the page (</a:t>
            </a:r>
            <a:r>
              <a:rPr lang="en-US" altLang="en-US" sz="2600" dirty="0" err="1" smtClean="0"/>
              <a:t>onload</a:t>
            </a:r>
            <a:r>
              <a:rPr lang="en-US" altLang="en-US" sz="2600" dirty="0" smtClean="0"/>
              <a:t>), </a:t>
            </a:r>
          </a:p>
          <a:p>
            <a:pPr marL="639763" lvl="1" indent="-236538">
              <a:buFont typeface="Verdana" panose="020B0604030504040204" pitchFamily="34" charset="0"/>
              <a:buChar char="◦"/>
            </a:pPr>
            <a:r>
              <a:rPr lang="en-US" altLang="en-US" sz="2600" dirty="0" smtClean="0"/>
              <a:t>unloading the page (</a:t>
            </a:r>
            <a:r>
              <a:rPr lang="en-US" altLang="en-US" sz="2600" dirty="0" err="1" smtClean="0"/>
              <a:t>onunload</a:t>
            </a:r>
            <a:r>
              <a:rPr lang="en-US" altLang="en-US" sz="2600" dirty="0" smtClean="0"/>
              <a:t>), etc. </a:t>
            </a:r>
            <a:r>
              <a:rPr lang="en-US" altLang="en-US" sz="3200" dirty="0" smtClean="0"/>
              <a:t/>
            </a:r>
            <a:br>
              <a:rPr lang="en-US" altLang="en-US" sz="3200" dirty="0" smtClean="0"/>
            </a:br>
            <a:endParaRPr lang="en-US" altLang="en-US" sz="3200" dirty="0" smtClean="0"/>
          </a:p>
        </p:txBody>
      </p:sp>
      <p:sp>
        <p:nvSpPr>
          <p:cNvPr id="3584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EFE5A69F-2174-407C-8944-B7C2D56991CF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11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45" name="Rectangle 4"/>
          <p:cNvSpPr>
            <a:spLocks noChangeArrowheads="1"/>
          </p:cNvSpPr>
          <p:nvPr/>
        </p:nvSpPr>
        <p:spPr bwMode="auto">
          <a:xfrm>
            <a:off x="2309813" y="19859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304800"/>
            <a:ext cx="4495800" cy="6858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tx2">
                    <a:satMod val="130000"/>
                  </a:schemeClr>
                </a:solidFill>
              </a:rPr>
              <a:t>Events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</a:p>
        </p:txBody>
      </p:sp>
      <p:graphicFrame>
        <p:nvGraphicFramePr>
          <p:cNvPr id="295006" name="Group 9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851855572"/>
              </p:ext>
            </p:extLst>
          </p:nvPr>
        </p:nvGraphicFramePr>
        <p:xfrm>
          <a:off x="1219200" y="1454816"/>
          <a:ext cx="5334000" cy="4781552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2362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81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Event</a:t>
                      </a:r>
                      <a:endParaRPr kumimoji="0" lang="en-US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3" marB="45713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Event Handler</a:t>
                      </a:r>
                      <a:endParaRPr kumimoji="0" lang="en-US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3" marB="45713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729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click</a:t>
                      </a:r>
                      <a:endParaRPr kumimoji="0" lang="en-US" sz="4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3" marB="45713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onclick</a:t>
                      </a:r>
                      <a:endParaRPr kumimoji="0" lang="en-US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Courier New" pitchFamily="49" charset="0"/>
                      </a:endParaRPr>
                    </a:p>
                  </a:txBody>
                  <a:tcPr marT="45713" marB="45713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411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load</a:t>
                      </a:r>
                      <a:endParaRPr kumimoji="0" lang="en-US" sz="4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3" marB="45713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onload</a:t>
                      </a:r>
                      <a:endParaRPr kumimoji="0" lang="en-US" sz="4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Courier New" pitchFamily="49" charset="0"/>
                      </a:endParaRPr>
                    </a:p>
                  </a:txBody>
                  <a:tcPr marT="45713" marB="4571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029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mouseover</a:t>
                      </a:r>
                      <a:endParaRPr kumimoji="0" lang="en-US" sz="4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3" marB="45713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onmouseover</a:t>
                      </a:r>
                      <a:endParaRPr kumimoji="0" lang="en-US" sz="4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Courier New" pitchFamily="49" charset="0"/>
                      </a:endParaRPr>
                    </a:p>
                  </a:txBody>
                  <a:tcPr marT="45713" marB="4571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5871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mouseout</a:t>
                      </a:r>
                      <a:endParaRPr kumimoji="0" lang="en-US" sz="4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3" marB="45713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onmouseout</a:t>
                      </a:r>
                      <a:endParaRPr kumimoji="0" lang="en-US" sz="4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Courier New" pitchFamily="49" charset="0"/>
                      </a:endParaRPr>
                    </a:p>
                  </a:txBody>
                  <a:tcPr marT="45713" marB="45713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729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submit</a:t>
                      </a:r>
                      <a:endParaRPr kumimoji="0" lang="en-US" sz="4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3" marB="45713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onsubmit</a:t>
                      </a:r>
                      <a:endParaRPr kumimoji="0" lang="en-US" sz="4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Courier New" pitchFamily="49" charset="0"/>
                      </a:endParaRPr>
                    </a:p>
                  </a:txBody>
                  <a:tcPr marT="45713" marB="45713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570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unload</a:t>
                      </a:r>
                      <a:endParaRPr kumimoji="0" lang="en-US" sz="4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3" marB="45713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onunload</a:t>
                      </a:r>
                      <a:endParaRPr kumimoji="0" lang="en-US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Courier New" pitchFamily="49" charset="0"/>
                      </a:endParaRPr>
                    </a:p>
                  </a:txBody>
                  <a:tcPr marT="45713" marB="45713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791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AF58D17-9AEB-45FB-9BC9-DC67AED2B1DB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12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2"/>
          <p:cNvSpPr>
            <a:spLocks noGrp="1" noChangeArrowheads="1"/>
          </p:cNvSpPr>
          <p:nvPr>
            <p:ph type="title"/>
          </p:nvPr>
        </p:nvSpPr>
        <p:spPr>
          <a:xfrm>
            <a:off x="1411288" y="548691"/>
            <a:ext cx="5470525" cy="8382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JavaScript and Events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307975" y="1852613"/>
            <a:ext cx="8305800" cy="4191000"/>
          </a:xfrm>
        </p:spPr>
        <p:txBody>
          <a:bodyPr>
            <a:normAutofit/>
          </a:bodyPr>
          <a:lstStyle/>
          <a:p>
            <a:r>
              <a:rPr lang="en-US" altLang="en-US" sz="2800" dirty="0" smtClean="0"/>
              <a:t>JavaScript can be configured to perform actions when events occur. </a:t>
            </a:r>
          </a:p>
          <a:p>
            <a:endParaRPr lang="en-US" altLang="en-US" sz="900" dirty="0" smtClean="0"/>
          </a:p>
          <a:p>
            <a:pPr lvl="1"/>
            <a:r>
              <a:rPr lang="en-US" altLang="en-US" sz="2400" dirty="0" smtClean="0"/>
              <a:t>The event name is coded as an attribute of an HTML tag</a:t>
            </a:r>
          </a:p>
          <a:p>
            <a:pPr lvl="1"/>
            <a:r>
              <a:rPr lang="en-US" altLang="en-US" sz="2400" dirty="0" smtClean="0"/>
              <a:t>The value of the event attribute contains the JavaScript code </a:t>
            </a:r>
            <a:endParaRPr lang="en-US" altLang="en-US" dirty="0" smtClean="0">
              <a:cs typeface="Times New Roman" panose="02020603050405020304" pitchFamily="18" charset="0"/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400" dirty="0" smtClean="0">
                <a:cs typeface="Times New Roman" panose="02020603050405020304" pitchFamily="18" charset="0"/>
              </a:rPr>
              <a:t>Example: </a:t>
            </a:r>
            <a:br>
              <a:rPr lang="en-US" altLang="en-US" sz="2400" dirty="0" smtClean="0">
                <a:cs typeface="Times New Roman" panose="02020603050405020304" pitchFamily="18" charset="0"/>
              </a:rPr>
            </a:br>
            <a:r>
              <a:rPr lang="en-US" altLang="en-US" sz="2400" i="1" dirty="0" smtClean="0">
                <a:cs typeface="Times New Roman" panose="02020603050405020304" pitchFamily="18" charset="0"/>
              </a:rPr>
              <a:t>Display an alert box when the mouse is placed over a hyperlink.</a:t>
            </a:r>
          </a:p>
          <a:p>
            <a:endParaRPr lang="en-US" altLang="en-US" sz="2400" dirty="0" smtClean="0">
              <a:cs typeface="Times New Roman" panose="02020603050405020304" pitchFamily="18" charset="0"/>
            </a:endParaRPr>
          </a:p>
          <a:p>
            <a:endParaRPr lang="en-US" altLang="en-US" sz="2400" dirty="0" smtClean="0"/>
          </a:p>
        </p:txBody>
      </p:sp>
      <p:sp>
        <p:nvSpPr>
          <p:cNvPr id="39940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494426A6-6E86-434E-98F3-B83D22E9EA55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13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41" name="Rectangle 4"/>
          <p:cNvSpPr>
            <a:spLocks noChangeArrowheads="1"/>
          </p:cNvSpPr>
          <p:nvPr/>
        </p:nvSpPr>
        <p:spPr bwMode="auto">
          <a:xfrm>
            <a:off x="2309813" y="19859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9" name="TextBox 7"/>
          <p:cNvSpPr txBox="1">
            <a:spLocks noChangeArrowheads="1"/>
          </p:cNvSpPr>
          <p:nvPr/>
        </p:nvSpPr>
        <p:spPr bwMode="auto">
          <a:xfrm>
            <a:off x="650875" y="5792242"/>
            <a:ext cx="7620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r>
              <a:rPr lang="en-US" sz="2200" b="1" dirty="0" smtClean="0">
                <a:cs typeface="Times New Roman" pitchFamily="18" charset="0"/>
              </a:rPr>
              <a:t>&lt;a href="home.htm" </a:t>
            </a:r>
            <a:r>
              <a:rPr lang="en-US" sz="2200" b="1" dirty="0" err="1" smtClean="0">
                <a:cs typeface="Times New Roman" pitchFamily="18" charset="0"/>
              </a:rPr>
              <a:t>onmouseover</a:t>
            </a:r>
            <a:r>
              <a:rPr lang="en-US" sz="2200" b="1" dirty="0" smtClean="0">
                <a:cs typeface="Times New Roman" pitchFamily="18" charset="0"/>
              </a:rPr>
              <a:t>="alert('Click to go home')"&gt;Home&lt;/a&gt;</a:t>
            </a:r>
            <a:endParaRPr 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5794375" cy="9906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JavaScript Debugging(1)</a:t>
            </a:r>
          </a:p>
        </p:txBody>
      </p:sp>
      <p:sp>
        <p:nvSpPr>
          <p:cNvPr id="29700" name="Rectangle 3"/>
          <p:cNvSpPr>
            <a:spLocks noGrp="1" noChangeArrowheads="1"/>
          </p:cNvSpPr>
          <p:nvPr>
            <p:ph idx="1"/>
          </p:nvPr>
        </p:nvSpPr>
        <p:spPr>
          <a:xfrm>
            <a:off x="76200" y="1524000"/>
            <a:ext cx="8686800" cy="4114800"/>
          </a:xfrm>
        </p:spPr>
        <p:txBody>
          <a:bodyPr rtlCol="0">
            <a:normAutofit fontScale="62500" lnSpcReduction="2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3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Check the syntax of the statements 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9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Pay very close attention to upper and lower case letters, spaces, and quotations 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endParaRPr lang="en-US" sz="23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3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Verify that you have saved the page with your most recent changes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en-US" sz="31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3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Verify that you are testing the most recent version of the page (refresh or reload the page)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en-US" sz="31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3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If you get an error message, use the error messages that are displayed by the browser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 Firefox:  Select Tools &gt; Error Console</a:t>
            </a:r>
            <a:b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</a:br>
            <a:endParaRPr lang="en-US" sz="32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1988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422BB80F-9895-4EDF-B020-65A9CAC1AFF1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14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534988"/>
            <a:ext cx="6172200" cy="74771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JavaScript Debugging(2)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371600"/>
            <a:ext cx="8153400" cy="4191000"/>
          </a:xfrm>
        </p:spPr>
        <p:txBody>
          <a:bodyPr/>
          <a:lstStyle/>
          <a:p>
            <a:r>
              <a:rPr lang="en-US" altLang="en-US" sz="2800" dirty="0" smtClean="0">
                <a:cs typeface="Arial" panose="020B0604020202020204" pitchFamily="34" charset="0"/>
              </a:rPr>
              <a:t>Using the Firefox browser:</a:t>
            </a:r>
          </a:p>
          <a:p>
            <a:pPr lvl="1"/>
            <a:r>
              <a:rPr lang="en-US" altLang="en-US" sz="2400" dirty="0" smtClean="0">
                <a:cs typeface="Arial" panose="020B0604020202020204" pitchFamily="34" charset="0"/>
              </a:rPr>
              <a:t>Select the top right menu icon (“Hamburger” icon)</a:t>
            </a:r>
          </a:p>
          <a:p>
            <a:pPr lvl="1"/>
            <a:r>
              <a:rPr lang="en-US" altLang="en-US" sz="2400" dirty="0" smtClean="0">
                <a:cs typeface="Arial" panose="020B0604020202020204" pitchFamily="34" charset="0"/>
              </a:rPr>
              <a:t>Select Developer &gt; Web Console</a:t>
            </a:r>
          </a:p>
          <a:p>
            <a:pPr lvl="1"/>
            <a:r>
              <a:rPr lang="en-US" altLang="en-US" sz="2400" dirty="0" smtClean="0">
                <a:cs typeface="Arial" panose="020B0604020202020204" pitchFamily="34" charset="0"/>
              </a:rPr>
              <a:t>The Web Console will indicate an issue and the line number</a:t>
            </a:r>
          </a:p>
          <a:p>
            <a:pPr lvl="2"/>
            <a:r>
              <a:rPr lang="en-US" altLang="en-US" sz="2000" dirty="0" smtClean="0">
                <a:cs typeface="Arial" panose="020B0604020202020204" pitchFamily="34" charset="0"/>
              </a:rPr>
              <a:t>This may not be exactly where the problem is</a:t>
            </a:r>
          </a:p>
          <a:p>
            <a:pPr lvl="2"/>
            <a:r>
              <a:rPr lang="en-US" altLang="en-US" sz="2000" dirty="0" smtClean="0">
                <a:cs typeface="Arial" panose="020B0604020202020204" pitchFamily="34" charset="0"/>
              </a:rPr>
              <a:t>Sometimes the error is </a:t>
            </a:r>
            <a:br>
              <a:rPr lang="en-US" altLang="en-US" sz="2000" dirty="0" smtClean="0">
                <a:cs typeface="Arial" panose="020B0604020202020204" pitchFamily="34" charset="0"/>
              </a:rPr>
            </a:br>
            <a:r>
              <a:rPr lang="en-US" altLang="en-US" sz="2000" dirty="0" smtClean="0">
                <a:cs typeface="Arial" panose="020B0604020202020204" pitchFamily="34" charset="0"/>
              </a:rPr>
              <a:t>one or two lines above </a:t>
            </a:r>
            <a:br>
              <a:rPr lang="en-US" altLang="en-US" sz="2000" dirty="0" smtClean="0">
                <a:cs typeface="Arial" panose="020B0604020202020204" pitchFamily="34" charset="0"/>
              </a:rPr>
            </a:br>
            <a:r>
              <a:rPr lang="en-US" altLang="en-US" sz="2000" dirty="0" smtClean="0">
                <a:cs typeface="Arial" panose="020B0604020202020204" pitchFamily="34" charset="0"/>
              </a:rPr>
              <a:t>the indicated line number. </a:t>
            </a:r>
          </a:p>
        </p:txBody>
      </p:sp>
      <p:sp>
        <p:nvSpPr>
          <p:cNvPr id="44036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C92195C3-8DBD-4710-BBD3-7BF730724650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15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4037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5353" y="4281488"/>
            <a:ext cx="3621088" cy="257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609600"/>
            <a:ext cx="6446838" cy="762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Variable	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512011" y="1600200"/>
            <a:ext cx="6446838" cy="3881437"/>
          </a:xfrm>
        </p:spPr>
        <p:txBody>
          <a:bodyPr/>
          <a:lstStyle/>
          <a:p>
            <a:r>
              <a:rPr lang="en-US" altLang="en-US" sz="2800" dirty="0" smtClean="0"/>
              <a:t>A variable is a placeholder for information.</a:t>
            </a:r>
          </a:p>
          <a:p>
            <a:r>
              <a:rPr lang="en-US" altLang="en-US" sz="2800" dirty="0" smtClean="0"/>
              <a:t>The variable is stored in the computer’s memory (RAM).</a:t>
            </a:r>
            <a:br>
              <a:rPr lang="en-US" altLang="en-US" sz="2800" dirty="0" smtClean="0"/>
            </a:br>
            <a:endParaRPr lang="en-US" altLang="en-US" sz="2800" dirty="0" smtClean="0"/>
          </a:p>
          <a:p>
            <a:pPr>
              <a:buFontTx/>
              <a:buNone/>
            </a:pPr>
            <a:r>
              <a:rPr lang="en-US" altLang="en-US" sz="3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altLang="en-US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var</a:t>
            </a:r>
            <a:r>
              <a:rPr lang="en-US" alt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userName</a:t>
            </a:r>
            <a:r>
              <a:rPr lang="en-US" alt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alt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altLang="en-US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userName</a:t>
            </a:r>
            <a:r>
              <a:rPr lang="en-US" alt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"Karen";</a:t>
            </a:r>
          </a:p>
          <a:p>
            <a:pPr>
              <a:buFontTx/>
              <a:buNone/>
            </a:pPr>
            <a:r>
              <a:rPr lang="en-US" alt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altLang="en-US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document.write</a:t>
            </a:r>
            <a:r>
              <a:rPr lang="en-US" alt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userName</a:t>
            </a:r>
            <a:r>
              <a:rPr lang="en-US" alt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</p:txBody>
      </p:sp>
      <p:sp>
        <p:nvSpPr>
          <p:cNvPr id="4813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6F6F2948-7AAA-4005-963B-683946D94F7E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16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Prompts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>
          <a:xfrm>
            <a:off x="846138" y="1981200"/>
            <a:ext cx="7467600" cy="4038600"/>
          </a:xfrm>
        </p:spPr>
        <p:txBody>
          <a:bodyPr/>
          <a:lstStyle/>
          <a:p>
            <a:r>
              <a:rPr lang="en-US" altLang="en-US" sz="3200" smtClean="0"/>
              <a:t>prompt() method</a:t>
            </a:r>
          </a:p>
          <a:p>
            <a:pPr lvl="1"/>
            <a:r>
              <a:rPr lang="en-US" altLang="en-US" sz="2400" smtClean="0"/>
              <a:t>Displays a message and accepts a value from the user</a:t>
            </a:r>
          </a:p>
          <a:p>
            <a:pPr lvl="1">
              <a:buFontTx/>
              <a:buNone/>
            </a:pPr>
            <a:r>
              <a:rPr lang="en-US" altLang="en-US" sz="2400" b="1" smtClean="0">
                <a:latin typeface="Times New Roman" panose="02020603050405020304" pitchFamily="18" charset="0"/>
              </a:rPr>
              <a:t>myName  =  prompt(“prompt message”);</a:t>
            </a:r>
          </a:p>
          <a:p>
            <a:pPr lvl="1">
              <a:buFontTx/>
              <a:buNone/>
            </a:pPr>
            <a:endParaRPr lang="en-US" altLang="en-US" sz="2400" smtClean="0"/>
          </a:p>
          <a:p>
            <a:pPr lvl="1"/>
            <a:r>
              <a:rPr lang="en-US" altLang="en-US" sz="2400" smtClean="0"/>
              <a:t>The value typed by the user is stored in the variable  myName</a:t>
            </a:r>
          </a:p>
        </p:txBody>
      </p:sp>
      <p:sp>
        <p:nvSpPr>
          <p:cNvPr id="50180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D2DE1342-2C9D-470C-8866-A5E707DC0A67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17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409241"/>
            <a:ext cx="6400800" cy="809959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tx2">
                    <a:satMod val="130000"/>
                  </a:schemeClr>
                </a:solidFill>
              </a:rPr>
              <a:t>Arithmetic Operators</a:t>
            </a:r>
          </a:p>
        </p:txBody>
      </p:sp>
      <p:graphicFrame>
        <p:nvGraphicFramePr>
          <p:cNvPr id="293030" name="Group 166"/>
          <p:cNvGraphicFramePr>
            <a:graphicFrameLocks noGrp="1"/>
          </p:cNvGraphicFramePr>
          <p:nvPr>
            <p:ph type="tbl" idx="1"/>
          </p:nvPr>
        </p:nvGraphicFramePr>
        <p:xfrm>
          <a:off x="228600" y="1600200"/>
          <a:ext cx="8763000" cy="3489325"/>
        </p:xfrm>
        <a:graphic>
          <a:graphicData uri="http://schemas.openxmlformats.org/drawingml/2006/table">
            <a:tbl>
              <a:tblPr/>
              <a:tblGrid>
                <a:gridCol w="146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77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32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914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Medium" pitchFamily="34" charset="0"/>
                          <a:cs typeface="Times New Roman" pitchFamily="18" charset="0"/>
                        </a:rPr>
                        <a:t>Operator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Medium" pitchFamily="34" charset="0"/>
                          <a:cs typeface="Times New Roman" pitchFamily="18" charset="0"/>
                        </a:rPr>
                        <a:t>Description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Medium" pitchFamily="34" charset="0"/>
                          <a:cs typeface="Times New Roman" pitchFamily="18" charset="0"/>
                        </a:rPr>
                        <a:t>Example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Medium" pitchFamily="34" charset="0"/>
                          <a:cs typeface="Times New Roman" pitchFamily="18" charset="0"/>
                        </a:rPr>
                        <a:t>Value of Quantity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64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=</a:t>
                      </a:r>
                      <a:endParaRPr kumimoji="0" lang="en-US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assign</a:t>
                      </a:r>
                      <a:endParaRPr kumimoji="0" lang="en-US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quantity = 10</a:t>
                      </a:r>
                      <a:endParaRPr kumimoji="0" lang="en-US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en-US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64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en-US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addition</a:t>
                      </a:r>
                      <a:endParaRPr kumimoji="0" lang="en-US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quantity = 10 + 6</a:t>
                      </a:r>
                      <a:endParaRPr kumimoji="0" lang="en-US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kumimoji="0" lang="en-US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64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en-US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subtraction</a:t>
                      </a:r>
                      <a:endParaRPr kumimoji="0" lang="en-US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quantity = 10 - 6</a:t>
                      </a:r>
                      <a:endParaRPr kumimoji="0" lang="en-US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en-US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64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</a:t>
                      </a:r>
                      <a:endParaRPr kumimoji="0" lang="en-US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multiplication</a:t>
                      </a:r>
                      <a:endParaRPr kumimoji="0" lang="en-US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quantity = 10 * 2</a:t>
                      </a:r>
                      <a:endParaRPr kumimoji="0" lang="en-US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kumimoji="0" lang="en-US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64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endParaRPr kumimoji="0" lang="en-US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division</a:t>
                      </a:r>
                      <a:endParaRPr kumimoji="0" lang="en-US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quantity = 10 / 2</a:t>
                      </a:r>
                      <a:endParaRPr kumimoji="0" lang="en-US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en-US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226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93099597-4FB0-46AC-8A1C-2D97DF1809B9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18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152400"/>
            <a:ext cx="5791200" cy="6858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Comparison Operators</a:t>
            </a:r>
          </a:p>
        </p:txBody>
      </p:sp>
      <p:graphicFrame>
        <p:nvGraphicFramePr>
          <p:cNvPr id="297155" name="Group 195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170332220"/>
              </p:ext>
            </p:extLst>
          </p:nvPr>
        </p:nvGraphicFramePr>
        <p:xfrm>
          <a:off x="457200" y="1040230"/>
          <a:ext cx="8534400" cy="5629275"/>
        </p:xfrm>
        <a:graphic>
          <a:graphicData uri="http://schemas.openxmlformats.org/drawingml/2006/table">
            <a:tbl>
              <a:tblPr/>
              <a:tblGrid>
                <a:gridCol w="114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30282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Medium" pitchFamily="34" charset="0"/>
                          <a:cs typeface="Times New Roman" pitchFamily="18" charset="0"/>
                        </a:rPr>
                        <a:t>Operator</a:t>
                      </a:r>
                      <a:endParaRPr kumimoji="0" lang="en-US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Medium" pitchFamily="34" charset="0"/>
                          <a:cs typeface="Times New Roman" pitchFamily="18" charset="0"/>
                        </a:rPr>
                        <a:t>Description</a:t>
                      </a:r>
                      <a:endParaRPr kumimoji="0" lang="en-US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Medium" pitchFamily="34" charset="0"/>
                          <a:cs typeface="Times New Roman" pitchFamily="18" charset="0"/>
                        </a:rPr>
                        <a:t>Example</a:t>
                      </a:r>
                      <a:endParaRPr kumimoji="0" lang="en-US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Medium" pitchFamily="34" charset="0"/>
                          <a:cs typeface="Times New Roman" pitchFamily="18" charset="0"/>
                        </a:rPr>
                        <a:t>Sample values of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Medium" pitchFamily="34" charset="0"/>
                          <a:cs typeface="Times New Roman" pitchFamily="18" charset="0"/>
                        </a:rPr>
                        <a:t>quantity </a:t>
                      </a:r>
                      <a:b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Medium" pitchFamily="34" charset="0"/>
                          <a:cs typeface="Times New Roman" pitchFamily="18" charset="0"/>
                        </a:rPr>
                      </a:b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Medium" pitchFamily="34" charset="0"/>
                          <a:cs typeface="Times New Roman" pitchFamily="18" charset="0"/>
                        </a:rPr>
                        <a:t>that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Medium" pitchFamily="34" charset="0"/>
                          <a:cs typeface="Times New Roman" pitchFamily="18" charset="0"/>
                        </a:rPr>
                        <a:t>would result in </a:t>
                      </a:r>
                      <a:r>
                        <a:rPr kumimoji="0" 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Medium" pitchFamily="34" charset="0"/>
                          <a:ea typeface="Times New Roman" pitchFamily="18" charset="0"/>
                          <a:cs typeface="Courier New" pitchFamily="49" charset="0"/>
                        </a:rPr>
                        <a:t>true</a:t>
                      </a:r>
                      <a:endParaRPr kumimoji="0" lang="en-US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5512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= =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Double equals sign (equivalent)</a:t>
                      </a:r>
                      <a:b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“is exactly equal to”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quantity = = 10</a:t>
                      </a:r>
                      <a:endParaRPr kumimoji="0" lang="en-US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en-US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144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Greater than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quantity &gt; 10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 12 (but not 10)</a:t>
                      </a:r>
                      <a:endParaRPr kumimoji="0" lang="en-US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68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 =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Greater than or equal to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quantity &gt; = 10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10, 11, 12</a:t>
                      </a:r>
                      <a:endParaRPr kumimoji="0" lang="en-US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144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 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Less than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quantity &lt; 10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 9 (but not 10)</a:t>
                      </a:r>
                      <a:endParaRPr kumimoji="0" lang="en-US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68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 =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Less than or equal to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quantity &lt; = 10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8, 9, 10</a:t>
                      </a:r>
                      <a:endParaRPr kumimoji="0" lang="en-US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668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! =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Not equal to</a:t>
                      </a:r>
                      <a:endParaRPr kumimoji="0" lang="en-US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quantity ! = 10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 9, 11 (but not 10)</a:t>
                      </a:r>
                      <a:endParaRPr kumimoji="0" lang="en-US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4317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07165466-29E8-49CA-BBC9-C6DE5E91637B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19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  <a:t>What is JavaScript?</a:t>
            </a:r>
            <a:endParaRPr lang="en-US" dirty="0" smtClean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marL="91440" indent="-91440" fontAlgn="auto">
              <a:defRPr/>
            </a:pP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Object-based scripting language</a:t>
            </a:r>
            <a:b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</a:b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	</a:t>
            </a:r>
          </a:p>
          <a:p>
            <a:pPr marL="91440" indent="-91440" fontAlgn="auto">
              <a:defRPr/>
            </a:pP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Works with the objects associated with a Web page document</a:t>
            </a:r>
            <a:b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</a:br>
            <a:endParaRPr lang="en-US" sz="105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  <a:p>
            <a:pPr marL="384048" lvl="1" indent="-182880" fontAlgn="auto"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the window</a:t>
            </a:r>
          </a:p>
          <a:p>
            <a:pPr marL="384048" lvl="1" indent="-182880" fontAlgn="auto"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the document</a:t>
            </a:r>
          </a:p>
          <a:p>
            <a:pPr marL="384048" lvl="1" indent="-182880" fontAlgn="auto"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the elements </a:t>
            </a:r>
          </a:p>
          <a:p>
            <a:pPr marL="566928" lvl="2" indent="-182880" fontAlgn="auto"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such as forms, images, hyperlinks, etc.</a:t>
            </a:r>
          </a:p>
        </p:txBody>
      </p:sp>
      <p:sp>
        <p:nvSpPr>
          <p:cNvPr id="1536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EE7D1EE2-28C1-4360-8E43-630F13F5401C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Decision Making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800" smtClean="0"/>
              <a:t>if (condition) {</a:t>
            </a:r>
            <a:endParaRPr lang="en-US" altLang="en-US" sz="2800" b="1" i="1" smtClean="0"/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800" b="1" i="1" smtClean="0"/>
              <a:t>    … commands to execute if condition is true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800" smtClean="0"/>
              <a:t>}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800" smtClean="0"/>
              <a:t>else {</a:t>
            </a:r>
            <a:endParaRPr lang="en-US" altLang="en-US" sz="2800" b="1" i="1" smtClean="0"/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800" b="1" i="1" smtClean="0"/>
              <a:t>   … commands to execute if condition is false</a:t>
            </a:r>
            <a:endParaRPr lang="en-US" altLang="en-US" sz="280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800" smtClean="0"/>
              <a:t>}</a:t>
            </a:r>
          </a:p>
        </p:txBody>
      </p:sp>
      <p:sp>
        <p:nvSpPr>
          <p:cNvPr id="5632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20DF2EC1-8649-446B-AA45-DDBFCE9B88DF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20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609600"/>
            <a:ext cx="6197600" cy="1320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Function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800" dirty="0" smtClean="0"/>
              <a:t>A function is a block of one or more JavaScript statements with a specific purpose, which can be run when needed. </a:t>
            </a:r>
            <a:br>
              <a:rPr lang="en-US" altLang="en-US" sz="2800" dirty="0" smtClean="0"/>
            </a:br>
            <a:endParaRPr lang="en-US" altLang="en-US" sz="2800" dirty="0" smtClean="0"/>
          </a:p>
          <a:p>
            <a:pPr>
              <a:buFontTx/>
              <a:buNone/>
            </a:pPr>
            <a:r>
              <a:rPr lang="en-US" altLang="en-US" sz="2800" dirty="0" smtClean="0"/>
              <a:t>	function </a:t>
            </a:r>
            <a:r>
              <a:rPr lang="en-US" altLang="en-US" sz="2800" dirty="0" err="1" smtClean="0"/>
              <a:t>function_name</a:t>
            </a:r>
            <a:r>
              <a:rPr lang="en-US" altLang="en-US" sz="2800" dirty="0" smtClean="0"/>
              <a:t>()  {</a:t>
            </a:r>
          </a:p>
          <a:p>
            <a:pPr>
              <a:buFontTx/>
              <a:buNone/>
            </a:pPr>
            <a:r>
              <a:rPr lang="en-US" altLang="en-US" sz="2800" dirty="0" smtClean="0"/>
              <a:t>   </a:t>
            </a:r>
            <a:r>
              <a:rPr lang="en-US" altLang="en-US" sz="2800" b="1" i="1" dirty="0" smtClean="0"/>
              <a:t>... JavaScript statements …</a:t>
            </a:r>
            <a:endParaRPr lang="en-US" altLang="en-US" sz="2800" dirty="0" smtClean="0"/>
          </a:p>
          <a:p>
            <a:pPr>
              <a:buFontTx/>
              <a:buNone/>
            </a:pPr>
            <a:r>
              <a:rPr lang="en-US" altLang="en-US" sz="2800" dirty="0" smtClean="0"/>
              <a:t>	}</a:t>
            </a:r>
            <a:endParaRPr lang="en-US" altLang="en-US" sz="2800" dirty="0" smtClean="0"/>
          </a:p>
        </p:txBody>
      </p:sp>
      <p:sp>
        <p:nvSpPr>
          <p:cNvPr id="5837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2417869A-6D30-40B8-B361-7717321751AD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21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444500"/>
            <a:ext cx="63246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Using Functions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1374775" y="2794000"/>
            <a:ext cx="7239000" cy="34290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2400" b="1" smtClean="0">
                <a:latin typeface="Times New Roman" panose="02020603050405020304" pitchFamily="18" charset="0"/>
              </a:rPr>
              <a:t>function showAlert() {</a:t>
            </a:r>
          </a:p>
          <a:p>
            <a:pPr>
              <a:buFontTx/>
              <a:buNone/>
            </a:pPr>
            <a:r>
              <a:rPr lang="en-US" altLang="en-US" sz="2400" b="1" smtClean="0">
                <a:latin typeface="Times New Roman" panose="02020603050405020304" pitchFamily="18" charset="0"/>
              </a:rPr>
              <a:t>   alert("Please click OK to continue.");</a:t>
            </a:r>
          </a:p>
          <a:p>
            <a:pPr>
              <a:buFontTx/>
              <a:buNone/>
            </a:pPr>
            <a:r>
              <a:rPr lang="en-US" altLang="en-US" sz="2400" b="1" smtClean="0">
                <a:latin typeface="Times New Roman" panose="02020603050405020304" pitchFamily="18" charset="0"/>
              </a:rPr>
              <a:t>}</a:t>
            </a:r>
          </a:p>
        </p:txBody>
      </p:sp>
      <p:sp>
        <p:nvSpPr>
          <p:cNvPr id="60420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3943BDB-6E81-4021-99B1-183E4329083E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22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7" name="Rectangle 4"/>
          <p:cNvSpPr>
            <a:spLocks noChangeArrowheads="1"/>
          </p:cNvSpPr>
          <p:nvPr/>
        </p:nvSpPr>
        <p:spPr bwMode="auto">
          <a:xfrm>
            <a:off x="1187450" y="4259263"/>
            <a:ext cx="6400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4000" dirty="0">
                <a:solidFill>
                  <a:schemeClr val="tx2"/>
                </a:solidFill>
                <a:latin typeface="+mn-lt"/>
              </a:rPr>
              <a:t>Calling the Function</a:t>
            </a:r>
          </a:p>
        </p:txBody>
      </p:sp>
      <p:sp>
        <p:nvSpPr>
          <p:cNvPr id="38918" name="Rectangle 5"/>
          <p:cNvSpPr>
            <a:spLocks noChangeArrowheads="1"/>
          </p:cNvSpPr>
          <p:nvPr/>
        </p:nvSpPr>
        <p:spPr bwMode="auto">
          <a:xfrm>
            <a:off x="1295400" y="5421313"/>
            <a:ext cx="7239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700"/>
              </a:spcBef>
              <a:buClr>
                <a:schemeClr val="accent1"/>
              </a:buClr>
              <a:buSzPct val="85000"/>
              <a:buFont typeface="Wingdings 3" panose="05040102010807070707" pitchFamily="18" charset="2"/>
              <a:buChar char=""/>
              <a:defRPr sz="2000">
                <a:solidFill>
                  <a:schemeClr val="tx1"/>
                </a:solidFill>
                <a:latin typeface="Gill Sans MT" pitchFamily="34" charset="0"/>
              </a:defRPr>
            </a:lvl1pPr>
            <a:lvl2pPr marL="742950" indent="-285750">
              <a:spcBef>
                <a:spcPts val="700"/>
              </a:spcBef>
              <a:buClr>
                <a:schemeClr val="accent1"/>
              </a:buClr>
              <a:buSzPct val="85000"/>
              <a:buFont typeface="Wingdings 3" panose="05040102010807070707" pitchFamily="18" charset="2"/>
              <a:buChar char=""/>
              <a:defRPr sz="1600">
                <a:solidFill>
                  <a:schemeClr val="tx1"/>
                </a:solidFill>
                <a:latin typeface="Gill Sans MT" pitchFamily="34" charset="0"/>
              </a:defRPr>
            </a:lvl2pPr>
            <a:lvl3pPr marL="1143000" indent="-228600">
              <a:spcBef>
                <a:spcPts val="700"/>
              </a:spcBef>
              <a:buClr>
                <a:schemeClr val="accent1"/>
              </a:buClr>
              <a:buSzPct val="85000"/>
              <a:buFont typeface="Wingdings 3" panose="05040102010807070707" pitchFamily="18" charset="2"/>
              <a:buChar char=""/>
              <a:defRPr sz="1400">
                <a:solidFill>
                  <a:schemeClr val="tx1"/>
                </a:solidFill>
                <a:latin typeface="Gill Sans MT" pitchFamily="34" charset="0"/>
              </a:defRPr>
            </a:lvl3pPr>
            <a:lvl4pPr marL="1600200" indent="-228600">
              <a:spcBef>
                <a:spcPts val="700"/>
              </a:spcBef>
              <a:buClr>
                <a:schemeClr val="accent1"/>
              </a:buClr>
              <a:buSzPct val="85000"/>
              <a:buFont typeface="Wingdings 3" panose="05040102010807070707" pitchFamily="18" charset="2"/>
              <a:buChar char=""/>
              <a:defRPr sz="1400">
                <a:solidFill>
                  <a:schemeClr val="tx1"/>
                </a:solidFill>
                <a:latin typeface="Gill Sans MT" pitchFamily="34" charset="0"/>
              </a:defRPr>
            </a:lvl4pPr>
            <a:lvl5pPr marL="2057400" indent="-228600">
              <a:spcBef>
                <a:spcPts val="700"/>
              </a:spcBef>
              <a:buClr>
                <a:schemeClr val="accent1"/>
              </a:buClr>
              <a:buSzPct val="85000"/>
              <a:buFont typeface="Wingdings 3" panose="05040102010807070707" pitchFamily="18" charset="2"/>
              <a:buChar char=""/>
              <a:defRPr sz="1400">
                <a:solidFill>
                  <a:schemeClr val="tx1"/>
                </a:solidFill>
                <a:latin typeface="Gill Sans MT" pitchFamily="34" charset="0"/>
              </a:defRPr>
            </a:lvl5pPr>
            <a:lvl6pPr marL="2514600" indent="-22860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3" panose="05040102010807070707" pitchFamily="18" charset="2"/>
              <a:buChar char=""/>
              <a:defRPr sz="1400">
                <a:solidFill>
                  <a:schemeClr val="tx1"/>
                </a:solidFill>
                <a:latin typeface="Gill Sans MT" pitchFamily="34" charset="0"/>
              </a:defRPr>
            </a:lvl6pPr>
            <a:lvl7pPr marL="2971800" indent="-22860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3" panose="05040102010807070707" pitchFamily="18" charset="2"/>
              <a:buChar char=""/>
              <a:defRPr sz="1400">
                <a:solidFill>
                  <a:schemeClr val="tx1"/>
                </a:solidFill>
                <a:latin typeface="Gill Sans MT" pitchFamily="34" charset="0"/>
              </a:defRPr>
            </a:lvl7pPr>
            <a:lvl8pPr marL="3429000" indent="-22860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3" panose="05040102010807070707" pitchFamily="18" charset="2"/>
              <a:buChar char=""/>
              <a:defRPr sz="1400">
                <a:solidFill>
                  <a:schemeClr val="tx1"/>
                </a:solidFill>
                <a:latin typeface="Gill Sans MT" pitchFamily="34" charset="0"/>
              </a:defRPr>
            </a:lvl8pPr>
            <a:lvl9pPr marL="3886200" indent="-22860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3" panose="05040102010807070707" pitchFamily="18" charset="2"/>
              <a:buChar char=""/>
              <a:defRPr sz="1400">
                <a:solidFill>
                  <a:schemeClr val="tx1"/>
                </a:solidFill>
                <a:latin typeface="Gill Sans MT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lang="en-US" altLang="en-US" sz="2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</a:rPr>
              <a:t>showAlert</a:t>
            </a:r>
            <a:r>
              <a:rPr lang="en-US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</a:rPr>
              <a:t>();</a:t>
            </a:r>
          </a:p>
        </p:txBody>
      </p:sp>
      <p:sp>
        <p:nvSpPr>
          <p:cNvPr id="33799" name="Rectangle 4"/>
          <p:cNvSpPr>
            <a:spLocks noChangeArrowheads="1"/>
          </p:cNvSpPr>
          <p:nvPr/>
        </p:nvSpPr>
        <p:spPr bwMode="auto">
          <a:xfrm>
            <a:off x="1149350" y="1746250"/>
            <a:ext cx="6400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4000" dirty="0">
                <a:solidFill>
                  <a:schemeClr val="tx2"/>
                </a:solidFill>
                <a:latin typeface="+mn-lt"/>
              </a:rPr>
              <a:t>Defining the Function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609600"/>
            <a:ext cx="6446838" cy="9144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Form Validation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idx="1"/>
          </p:nvPr>
        </p:nvSpPr>
        <p:spPr>
          <a:xfrm>
            <a:off x="524042" y="1905000"/>
            <a:ext cx="6446838" cy="3881437"/>
          </a:xfrm>
        </p:spPr>
        <p:txBody>
          <a:bodyPr/>
          <a:lstStyle/>
          <a:p>
            <a:r>
              <a:rPr lang="en-US" altLang="en-US" sz="2800" dirty="0" smtClean="0"/>
              <a:t>It is common to use JavaScript to validate form information before submitting it to the web server.</a:t>
            </a:r>
          </a:p>
          <a:p>
            <a:pPr lvl="1"/>
            <a:r>
              <a:rPr lang="en-US" altLang="en-US" sz="2400" dirty="0" smtClean="0"/>
              <a:t>Is the name entered?</a:t>
            </a:r>
          </a:p>
          <a:p>
            <a:pPr lvl="1"/>
            <a:r>
              <a:rPr lang="en-US" altLang="en-US" sz="2400" dirty="0" smtClean="0"/>
              <a:t>Is the e-mail address of correct format?</a:t>
            </a:r>
          </a:p>
          <a:p>
            <a:pPr lvl="1"/>
            <a:r>
              <a:rPr lang="en-US" altLang="en-US" sz="2400" dirty="0" smtClean="0"/>
              <a:t>Is the phone number in the correct format</a:t>
            </a:r>
            <a:r>
              <a:rPr lang="en-US" altLang="en-US" sz="2400" dirty="0" smtClean="0"/>
              <a:t>?</a:t>
            </a:r>
            <a:endParaRPr lang="en-US" altLang="en-US" sz="2400" dirty="0" smtClean="0"/>
          </a:p>
        </p:txBody>
      </p:sp>
      <p:sp>
        <p:nvSpPr>
          <p:cNvPr id="64516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B6A3CA12-995C-4F26-91E3-48EDE1A56FEF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23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Validating Form Fields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2133600"/>
            <a:ext cx="7391400" cy="4038600"/>
          </a:xfrm>
        </p:spPr>
        <p:txBody>
          <a:bodyPr/>
          <a:lstStyle/>
          <a:p>
            <a:r>
              <a:rPr lang="en-US" altLang="en-US" sz="2800" dirty="0" smtClean="0"/>
              <a:t>Use the </a:t>
            </a:r>
            <a:r>
              <a:rPr lang="en-US" altLang="en-US" sz="2800" dirty="0" smtClean="0">
                <a:latin typeface="Times New Roman" panose="02020603050405020304" pitchFamily="18" charset="0"/>
              </a:rPr>
              <a:t>""</a:t>
            </a:r>
            <a:r>
              <a:rPr lang="en-US" altLang="en-US" sz="2800" dirty="0" smtClean="0"/>
              <a:t> or null to check to determine if a form field has information</a:t>
            </a:r>
          </a:p>
          <a:p>
            <a:pPr>
              <a:buFontTx/>
              <a:buNone/>
            </a:pPr>
            <a:r>
              <a:rPr lang="en-US" altLang="en-US" sz="2800" dirty="0" smtClean="0"/>
              <a:t> </a:t>
            </a:r>
            <a:r>
              <a:rPr lang="en-US" altLang="en-US" sz="2800" dirty="0" smtClean="0">
                <a:latin typeface="Times New Roman" panose="02020603050405020304" pitchFamily="18" charset="0"/>
              </a:rPr>
              <a:t>if (</a:t>
            </a:r>
            <a:r>
              <a:rPr lang="en-US" altLang="en-US" sz="2800" dirty="0" err="1" smtClean="0">
                <a:latin typeface="Times New Roman" panose="02020603050405020304" pitchFamily="18" charset="0"/>
              </a:rPr>
              <a:t>document.forms</a:t>
            </a:r>
            <a:r>
              <a:rPr lang="en-US" altLang="en-US" sz="2800" dirty="0" smtClean="0">
                <a:latin typeface="Times New Roman" panose="02020603050405020304" pitchFamily="18" charset="0"/>
              </a:rPr>
              <a:t>[0].</a:t>
            </a:r>
            <a:r>
              <a:rPr lang="en-US" altLang="en-US" sz="2800" dirty="0" err="1" smtClean="0">
                <a:latin typeface="Times New Roman" panose="02020603050405020304" pitchFamily="18" charset="0"/>
              </a:rPr>
              <a:t>userName.value</a:t>
            </a:r>
            <a:r>
              <a:rPr lang="en-US" altLang="en-US" sz="2800" dirty="0" smtClean="0">
                <a:latin typeface="Times New Roman" panose="02020603050405020304" pitchFamily="18" charset="0"/>
              </a:rPr>
              <a:t> == "" ) {</a:t>
            </a:r>
          </a:p>
          <a:p>
            <a:pPr>
              <a:buFontTx/>
              <a:buNone/>
            </a:pPr>
            <a:r>
              <a:rPr lang="en-US" altLang="en-US" sz="2800" dirty="0" smtClean="0">
                <a:latin typeface="Times New Roman" panose="02020603050405020304" pitchFamily="18" charset="0"/>
              </a:rPr>
              <a:t>        alert("Name field cannot be empty.");</a:t>
            </a:r>
          </a:p>
          <a:p>
            <a:pPr>
              <a:buFontTx/>
              <a:buNone/>
            </a:pPr>
            <a:r>
              <a:rPr lang="en-US" altLang="en-US" sz="2800" dirty="0" smtClean="0">
                <a:latin typeface="Times New Roman" panose="02020603050405020304" pitchFamily="18" charset="0"/>
              </a:rPr>
              <a:t>        return false;</a:t>
            </a:r>
          </a:p>
          <a:p>
            <a:pPr>
              <a:buFontTx/>
              <a:buNone/>
            </a:pPr>
            <a:r>
              <a:rPr lang="en-US" altLang="en-US" sz="2800" dirty="0" smtClean="0">
                <a:latin typeface="Times New Roman" panose="02020603050405020304" pitchFamily="18" charset="0"/>
              </a:rPr>
              <a:t>      } // end if  </a:t>
            </a:r>
          </a:p>
        </p:txBody>
      </p:sp>
      <p:sp>
        <p:nvSpPr>
          <p:cNvPr id="6656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F87E0481-AAF7-46E7-8CCE-A589065318A4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24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1" y="457200"/>
            <a:ext cx="68580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JavaScript &amp; Accessibility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828800"/>
            <a:ext cx="7772400" cy="3733800"/>
          </a:xfrm>
        </p:spPr>
        <p:txBody>
          <a:bodyPr rtlCol="0">
            <a:normAutofit fontScale="92500" lnSpcReduction="10000"/>
          </a:bodyPr>
          <a:lstStyle/>
          <a:p>
            <a:pPr marL="91440" indent="-91440" fontAlgn="auto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Don’t expect JavaScript to always function for every visitor</a:t>
            </a:r>
          </a:p>
          <a:p>
            <a:pPr marL="384048" lvl="1" indent="-182880" fontAlgn="auto"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Some may have JavaScript disabled</a:t>
            </a:r>
          </a:p>
          <a:p>
            <a:pPr marL="384048" lvl="1" indent="-182880" fontAlgn="auto"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Some may be physically unable to click a mouse</a:t>
            </a:r>
          </a:p>
          <a:p>
            <a:pPr marL="384048" lvl="1" indent="-182880" fontAlgn="auto">
              <a:defRPr/>
            </a:pPr>
            <a:endParaRPr lang="en-US" altLang="en-US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" indent="-91440" fontAlgn="auto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Provide a way for your site to be used if JavaScript is not functioning</a:t>
            </a:r>
          </a:p>
          <a:p>
            <a:pPr marL="384048" lvl="1" indent="-182880" fontAlgn="auto"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Plain text links</a:t>
            </a:r>
          </a:p>
          <a:p>
            <a:pPr marL="384048" lvl="1" indent="-182880" fontAlgn="auto"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E-mail contact info</a:t>
            </a:r>
          </a:p>
        </p:txBody>
      </p:sp>
      <p:sp>
        <p:nvSpPr>
          <p:cNvPr id="6861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46BD1B3-8BAC-4A34-91B4-478B845373E0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25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  <a:t>What is jQuery?</a:t>
            </a:r>
            <a:endParaRPr lang="en-US" dirty="0" smtClean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91440" indent="-91440" fontAlgn="auto">
              <a:defRPr/>
            </a:pP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jQuery is a free open-source JavaScript Library</a:t>
            </a:r>
          </a:p>
          <a:p>
            <a:pPr marL="91440" indent="-91440" fontAlgn="auto">
              <a:defRPr/>
            </a:pP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Provides 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interaction </a:t>
            </a: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and dynamic 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effects on web </a:t>
            </a: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pages</a:t>
            </a:r>
          </a:p>
          <a:p>
            <a:pPr marL="91440" indent="-91440" fontAlgn="auto">
              <a:defRPr/>
            </a:pP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Resources</a:t>
            </a:r>
          </a:p>
          <a:p>
            <a:pPr marL="384048" lvl="1" indent="-182880" fontAlgn="auto"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  <a:hlinkClick r:id="rId3"/>
              </a:rPr>
              <a:t>http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  <a:hlinkClick r:id="rId3"/>
              </a:rPr>
              <a:t>://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  <a:hlinkClick r:id="rId3"/>
              </a:rPr>
              <a:t>jquery.com</a:t>
            </a:r>
            <a:endParaRPr lang="en-US" sz="28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  <a:p>
            <a:pPr marL="384048" lvl="1" indent="-182880" fontAlgn="auto"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  <a:hlinkClick r:id="rId4"/>
              </a:rPr>
              <a:t>http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  <a:hlinkClick r:id="rId4"/>
              </a:rPr>
              <a:t>://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  <a:hlinkClick r:id="rId4"/>
              </a:rPr>
              <a:t>jquery.org</a:t>
            </a:r>
            <a:endParaRPr lang="en-US" sz="28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  <a:p>
            <a:pPr marL="469900" lvl="1" indent="0" fontAlgn="auto">
              <a:buFont typeface="Wingdings 3" panose="05040102010807070707" pitchFamily="18" charset="2"/>
              <a:buNone/>
              <a:defRPr/>
            </a:pPr>
            <a:endParaRPr lang="en-US" sz="28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72708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A581BCC-F45C-46A1-8E04-B2267DAA6DA0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26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-327610" y="838200"/>
            <a:ext cx="9034463" cy="874713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Common Uses of JQuery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981200"/>
            <a:ext cx="7086600" cy="495300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en-US" sz="2800" dirty="0" smtClean="0"/>
              <a:t>Dynamically manipulate the CSS properties of elements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2800" dirty="0" smtClean="0"/>
              <a:t>Detect and react to events – such as mouse movements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2800" dirty="0" smtClean="0"/>
              <a:t>Animate elements on a web page – such as image slideshows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2800" dirty="0" smtClean="0"/>
              <a:t>And much more...</a:t>
            </a:r>
            <a:endParaRPr lang="en-US" altLang="en-US" sz="2800" dirty="0" smtClean="0">
              <a:cs typeface="Times New Roman" panose="02020603050405020304" pitchFamily="18" charset="0"/>
            </a:endParaRPr>
          </a:p>
        </p:txBody>
      </p:sp>
      <p:sp>
        <p:nvSpPr>
          <p:cNvPr id="74756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292542D1-4BE5-4D59-9BE2-DE9E4E212318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27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61963"/>
            <a:ext cx="5943600" cy="1042987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Adding jQuery to a Web Page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70088"/>
            <a:ext cx="8839200" cy="4024312"/>
          </a:xfrm>
        </p:spPr>
        <p:txBody>
          <a:bodyPr rtlCol="0">
            <a:normAutofit/>
          </a:bodyPr>
          <a:lstStyle/>
          <a:p>
            <a:pPr marL="91440" indent="-91440" fontAlgn="auto">
              <a:defRPr/>
            </a:pPr>
            <a: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Two Options:</a:t>
            </a:r>
          </a:p>
          <a:p>
            <a:pPr marL="384048" lvl="1" indent="-182880" fontAlgn="auto"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Download jQuery</a:t>
            </a:r>
          </a:p>
          <a:p>
            <a:pPr marL="566928" lvl="2" indent="-182880" fontAlgn="auto">
              <a:defRPr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http://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jquery.com/download</a:t>
            </a: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84048" lvl="1" indent="-182880" fontAlgn="auto"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Access jQuery via a CDN</a:t>
            </a:r>
          </a:p>
          <a:p>
            <a:pPr marL="69850" indent="0" fontAlgn="auto">
              <a:lnSpc>
                <a:spcPct val="100000"/>
              </a:lnSpc>
              <a:buFont typeface="Wingdings 3" panose="05040102010807070707" pitchFamily="18" charset="2"/>
              <a:buNone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&lt;script </a:t>
            </a: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"http://ajax.googleapis.com/ajax/libs/jquery/1.11.3/jquery.min.js"&gt;</a:t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&lt;/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script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8149A556-D775-448D-8F75-3DD870DAD5D3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28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6121400" cy="1320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Ready Event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91440" indent="-91440" fontAlgn="auto"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Triggered when the browser has loaded the Document Object Model(DOM) for the web page</a:t>
            </a:r>
          </a:p>
          <a:p>
            <a:pPr marL="91440" indent="-91440" fontAlgn="auto">
              <a:defRPr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69888" lvl="1" indent="0" fontAlgn="auto">
              <a:buFont typeface="Wingdings 3" panose="05040102010807070707" pitchFamily="18" charset="2"/>
              <a:buNone/>
              <a:defRPr/>
            </a:pPr>
            <a:r>
              <a:rPr lang="en-US" sz="27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$(document).ready(function() {</a:t>
            </a:r>
          </a:p>
          <a:p>
            <a:pPr marL="369888" lvl="1" indent="0" fontAlgn="auto">
              <a:buFont typeface="Wingdings 3" panose="05040102010807070707" pitchFamily="18" charset="2"/>
              <a:buNone/>
              <a:defRPr/>
            </a:pPr>
            <a:r>
              <a:rPr lang="en-US" sz="27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Your JavaScript statements and other jQuery statements go here</a:t>
            </a:r>
          </a:p>
          <a:p>
            <a:pPr marL="369888" lvl="1" indent="0" fontAlgn="auto">
              <a:buFont typeface="Wingdings 3" panose="05040102010807070707" pitchFamily="18" charset="2"/>
              <a:buNone/>
              <a:defRPr/>
            </a:pPr>
            <a:r>
              <a:rPr lang="en-US" sz="27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})</a:t>
            </a:r>
          </a:p>
          <a:p>
            <a:pPr marL="91440" indent="-91440" fontAlgn="auto">
              <a:defRPr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CE8AAE02-CE47-47CC-A7C4-BEFCD57B9612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29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  <a:t>What is JavaScript?</a:t>
            </a:r>
            <a:endParaRPr lang="en-US" dirty="0" smtClean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822325" y="1905000"/>
            <a:ext cx="8686800" cy="5181600"/>
          </a:xfrm>
        </p:spPr>
        <p:txBody>
          <a:bodyPr/>
          <a:lstStyle/>
          <a:p>
            <a:r>
              <a:rPr lang="en-US" altLang="en-US" sz="3200" smtClean="0">
                <a:cs typeface="Times New Roman" panose="02020603050405020304" pitchFamily="18" charset="0"/>
              </a:rPr>
              <a:t>Originally developed by Netscape</a:t>
            </a:r>
          </a:p>
          <a:p>
            <a:pPr lvl="1"/>
            <a:r>
              <a:rPr lang="en-US" altLang="en-US" sz="2800" smtClean="0">
                <a:cs typeface="Times New Roman" panose="02020603050405020304" pitchFamily="18" charset="0"/>
              </a:rPr>
              <a:t> Named LiveScript</a:t>
            </a:r>
          </a:p>
          <a:p>
            <a:endParaRPr lang="en-US" altLang="en-US" sz="3200" smtClean="0">
              <a:cs typeface="Times New Roman" panose="02020603050405020304" pitchFamily="18" charset="0"/>
            </a:endParaRPr>
          </a:p>
          <a:p>
            <a:r>
              <a:rPr lang="en-US" altLang="en-US" sz="3200" smtClean="0">
                <a:cs typeface="Times New Roman" panose="02020603050405020304" pitchFamily="18" charset="0"/>
              </a:rPr>
              <a:t>Netscape &amp; Sun Microsystems Collaboration </a:t>
            </a:r>
          </a:p>
          <a:p>
            <a:pPr lvl="1"/>
            <a:r>
              <a:rPr lang="en-US" altLang="en-US" sz="2800" smtClean="0">
                <a:cs typeface="Times New Roman" panose="02020603050405020304" pitchFamily="18" charset="0"/>
                <a:sym typeface="Wingdings" panose="05000000000000000000" pitchFamily="2" charset="2"/>
              </a:rPr>
              <a:t>LiveScript</a:t>
            </a:r>
            <a:r>
              <a:rPr lang="en-US" altLang="en-US" sz="2800" smtClean="0">
                <a:cs typeface="Times New Roman" panose="02020603050405020304" pitchFamily="18" charset="0"/>
              </a:rPr>
              <a:t> renamed JavaScript </a:t>
            </a:r>
          </a:p>
          <a:p>
            <a:pPr lvl="1"/>
            <a:endParaRPr lang="en-US" altLang="en-US" sz="2800" smtClean="0">
              <a:cs typeface="Times New Roman" panose="02020603050405020304" pitchFamily="18" charset="0"/>
            </a:endParaRPr>
          </a:p>
          <a:p>
            <a:r>
              <a:rPr lang="en-US" altLang="en-US" sz="3200" smtClean="0">
                <a:cs typeface="Times New Roman" panose="02020603050405020304" pitchFamily="18" charset="0"/>
              </a:rPr>
              <a:t>JavaScript is NOT Java</a:t>
            </a:r>
          </a:p>
        </p:txBody>
      </p:sp>
      <p:sp>
        <p:nvSpPr>
          <p:cNvPr id="1741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CD949C1B-5918-4410-ADEB-1FA89BECA36E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Display an Alert When the page loads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8851" name="Content Placeholder 2"/>
          <p:cNvSpPr>
            <a:spLocks noGrp="1"/>
          </p:cNvSpPr>
          <p:nvPr>
            <p:ph idx="1"/>
          </p:nvPr>
        </p:nvSpPr>
        <p:spPr>
          <a:xfrm>
            <a:off x="508000" y="1922379"/>
            <a:ext cx="4749800" cy="2868612"/>
          </a:xfrm>
        </p:spPr>
        <p:txBody>
          <a:bodyPr>
            <a:normAutofit/>
          </a:bodyPr>
          <a:lstStyle/>
          <a:p>
            <a:pPr marL="69850" indent="0">
              <a:buFont typeface="Wingdings 3" panose="05040102010807070707" pitchFamily="18" charset="2"/>
              <a:buNone/>
            </a:pP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&lt;script&gt;</a:t>
            </a:r>
          </a:p>
          <a:p>
            <a:pPr marL="69850" indent="0">
              <a:buFont typeface="Wingdings 3" panose="05040102010807070707" pitchFamily="18" charset="2"/>
              <a:buNone/>
            </a:pP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$(document).ready(function() {</a:t>
            </a:r>
          </a:p>
          <a:p>
            <a:pPr marL="69850" indent="0">
              <a:buFont typeface="Wingdings 3" panose="05040102010807070707" pitchFamily="18" charset="2"/>
              <a:buNone/>
            </a:pP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alert("Ready for jQuery");</a:t>
            </a:r>
          </a:p>
          <a:p>
            <a:pPr marL="69850" indent="0">
              <a:buFont typeface="Wingdings 3" panose="05040102010807070707" pitchFamily="18" charset="2"/>
              <a:buNone/>
            </a:pP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})</a:t>
            </a:r>
          </a:p>
          <a:p>
            <a:pPr marL="69850" indent="0">
              <a:buFont typeface="Wingdings 3" panose="05040102010807070707" pitchFamily="18" charset="2"/>
              <a:buNone/>
            </a:pP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&lt;/script&gt;</a:t>
            </a:r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6054D1BB-C691-4988-9A55-B008766F1193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30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885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095" y="3660358"/>
            <a:ext cx="3390105" cy="2858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6324600" cy="563562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jQuery Selectors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9875" name="Content Placeholder 2"/>
          <p:cNvSpPr>
            <a:spLocks noGrp="1"/>
          </p:cNvSpPr>
          <p:nvPr>
            <p:ph idx="1"/>
          </p:nvPr>
        </p:nvSpPr>
        <p:spPr>
          <a:xfrm>
            <a:off x="609600" y="990600"/>
            <a:ext cx="7772400" cy="1447800"/>
          </a:xfrm>
        </p:spPr>
        <p:txBody>
          <a:bodyPr>
            <a:normAutofit/>
          </a:bodyPr>
          <a:lstStyle/>
          <a:p>
            <a:r>
              <a:rPr lang="en-US" altLang="en-US" sz="2000" dirty="0" smtClean="0"/>
              <a:t>A selector indicates which DOM elements jQuery will affect</a:t>
            </a:r>
          </a:p>
          <a:p>
            <a:r>
              <a:rPr lang="en-US" altLang="en-US" sz="2000" dirty="0" smtClean="0">
                <a:hlinkClick r:id="rId2"/>
              </a:rPr>
              <a:t>http://api.jquery.com/category/selectors</a:t>
            </a:r>
            <a:endParaRPr lang="en-US" altLang="en-US" sz="2000" dirty="0" smtClean="0"/>
          </a:p>
          <a:p>
            <a:r>
              <a:rPr lang="en-US" altLang="en-US" sz="2000" dirty="0" smtClean="0"/>
              <a:t>Some commonly used jQuery selectors</a:t>
            </a:r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6A10F648-8C81-4A1C-9C10-405B3C5A0224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31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57200" y="2438400"/>
          <a:ext cx="8305800" cy="40703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6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386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692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2"/>
                          </a:solidFill>
                          <a:effectLst/>
                        </a:rPr>
                        <a:t>Selector</a:t>
                      </a:r>
                      <a:endParaRPr lang="en-US" sz="1600" dirty="0">
                        <a:solidFill>
                          <a:schemeClr val="bg2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2"/>
                          </a:solidFill>
                          <a:effectLst/>
                        </a:rPr>
                        <a:t>Purpose</a:t>
                      </a:r>
                      <a:endParaRPr lang="en-US" sz="1600" dirty="0">
                        <a:solidFill>
                          <a:schemeClr val="bg2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92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2"/>
                          </a:solidFill>
                          <a:effectLst/>
                        </a:rPr>
                        <a:t>$('*')</a:t>
                      </a:r>
                      <a:endParaRPr lang="en-US" sz="1600" dirty="0">
                        <a:solidFill>
                          <a:schemeClr val="bg2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wildcard – selects all elements</a:t>
                      </a:r>
                      <a:endParaRPr lang="en-US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92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bg2"/>
                          </a:solidFill>
                          <a:effectLst/>
                        </a:rPr>
                        <a:t>$('li')</a:t>
                      </a:r>
                      <a:endParaRPr lang="en-US" sz="1600">
                        <a:solidFill>
                          <a:schemeClr val="bg2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HTML element selector – selects all li elements</a:t>
                      </a:r>
                      <a:endParaRPr lang="en-US" sz="16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798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bg2"/>
                          </a:solidFill>
                          <a:effectLst/>
                        </a:rPr>
                        <a:t>$('.myclass')</a:t>
                      </a:r>
                      <a:endParaRPr lang="en-US" sz="1600">
                        <a:solidFill>
                          <a:schemeClr val="bg2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Class selector – selects all elements assigned to the class named myclass</a:t>
                      </a:r>
                      <a:endParaRPr lang="en-US" sz="16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793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bg2"/>
                          </a:solidFill>
                          <a:effectLst/>
                        </a:rPr>
                        <a:t>$('#myid')</a:t>
                      </a:r>
                      <a:endParaRPr lang="en-US" sz="1600">
                        <a:solidFill>
                          <a:schemeClr val="bg2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Id selector – selects the element assigned to the id named </a:t>
                      </a:r>
                      <a:r>
                        <a:rPr lang="en-US" sz="1600" dirty="0" err="1">
                          <a:effectLst/>
                        </a:rPr>
                        <a:t>myid</a:t>
                      </a:r>
                      <a:endParaRPr lang="en-US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385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bg2"/>
                          </a:solidFill>
                          <a:effectLst/>
                        </a:rPr>
                        <a:t>$('nav a')</a:t>
                      </a:r>
                      <a:endParaRPr lang="en-US" sz="1600">
                        <a:solidFill>
                          <a:schemeClr val="bg2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HTML element selector – selects all anchor elements contained within the nav element</a:t>
                      </a:r>
                      <a:endParaRPr lang="en-US" sz="16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385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bg2"/>
                          </a:solidFill>
                          <a:effectLst/>
                        </a:rPr>
                        <a:t>$('#resources a')</a:t>
                      </a:r>
                      <a:endParaRPr lang="en-US" sz="1600">
                        <a:solidFill>
                          <a:schemeClr val="bg2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Id selector and HTML element selector – selects all anchor elements contained within the id named resources</a:t>
                      </a:r>
                      <a:endParaRPr lang="en-US" sz="16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798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2"/>
                          </a:solidFill>
                          <a:effectLst/>
                        </a:rPr>
                        <a:t>$('</a:t>
                      </a:r>
                      <a:r>
                        <a:rPr lang="en-US" sz="1300" dirty="0" err="1">
                          <a:solidFill>
                            <a:schemeClr val="bg2"/>
                          </a:solidFill>
                          <a:effectLst/>
                        </a:rPr>
                        <a:t>li:first</a:t>
                      </a:r>
                      <a:r>
                        <a:rPr lang="en-US" sz="1300" dirty="0">
                          <a:solidFill>
                            <a:schemeClr val="bg2"/>
                          </a:solidFill>
                          <a:effectLst/>
                        </a:rPr>
                        <a:t>')</a:t>
                      </a:r>
                      <a:endParaRPr lang="en-US" sz="1600" dirty="0">
                        <a:solidFill>
                          <a:schemeClr val="bg2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Positional selector that selects the first element of that type on the page</a:t>
                      </a:r>
                      <a:endParaRPr lang="en-US" sz="16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793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2"/>
                          </a:solidFill>
                          <a:effectLst/>
                        </a:rPr>
                        <a:t>$('</a:t>
                      </a:r>
                      <a:r>
                        <a:rPr lang="en-US" sz="1300" dirty="0" err="1">
                          <a:solidFill>
                            <a:schemeClr val="bg2"/>
                          </a:solidFill>
                          <a:effectLst/>
                        </a:rPr>
                        <a:t>li:odd</a:t>
                      </a:r>
                      <a:r>
                        <a:rPr lang="en-US" sz="1300" dirty="0">
                          <a:solidFill>
                            <a:schemeClr val="bg2"/>
                          </a:solidFill>
                          <a:effectLst/>
                        </a:rPr>
                        <a:t>')</a:t>
                      </a:r>
                      <a:endParaRPr lang="en-US" sz="1600" dirty="0">
                        <a:solidFill>
                          <a:schemeClr val="bg2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Positional selector- selects every other li element on the page</a:t>
                      </a:r>
                      <a:endParaRPr lang="en-US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6248400" cy="563562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jQuery Methods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0899" name="Content Placeholder 2"/>
          <p:cNvSpPr>
            <a:spLocks noGrp="1"/>
          </p:cNvSpPr>
          <p:nvPr>
            <p:ph idx="1"/>
          </p:nvPr>
        </p:nvSpPr>
        <p:spPr>
          <a:xfrm>
            <a:off x="609600" y="990600"/>
            <a:ext cx="7772400" cy="3733800"/>
          </a:xfrm>
        </p:spPr>
        <p:txBody>
          <a:bodyPr>
            <a:normAutofit/>
          </a:bodyPr>
          <a:lstStyle/>
          <a:p>
            <a:r>
              <a:rPr lang="en-US" altLang="en-US" sz="2000" dirty="0" smtClean="0"/>
              <a:t>A method acts upon the DOM elements you have selected</a:t>
            </a:r>
          </a:p>
          <a:p>
            <a:r>
              <a:rPr lang="en-US" altLang="en-US" sz="2000" dirty="0" smtClean="0">
                <a:hlinkClick r:id="rId2"/>
              </a:rPr>
              <a:t>http://api.jquery.com</a:t>
            </a:r>
            <a:endParaRPr lang="en-US" altLang="en-US" sz="2000" dirty="0" smtClean="0"/>
          </a:p>
          <a:p>
            <a:r>
              <a:rPr lang="en-US" altLang="en-US" sz="2000" dirty="0" smtClean="0"/>
              <a:t>Some commonly used jQuery methods</a:t>
            </a:r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294A0599-7ACF-4239-BDC6-33DC317FDD7E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32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8011908"/>
              </p:ext>
            </p:extLst>
          </p:nvPr>
        </p:nvGraphicFramePr>
        <p:xfrm>
          <a:off x="304800" y="2362200"/>
          <a:ext cx="8153400" cy="39624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58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375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74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solidFill>
                            <a:schemeClr val="bg2"/>
                          </a:solidFill>
                          <a:effectLst/>
                        </a:rPr>
                        <a:t>Method</a:t>
                      </a:r>
                      <a:endParaRPr lang="en-US" sz="1700" dirty="0">
                        <a:solidFill>
                          <a:schemeClr val="bg2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solidFill>
                            <a:schemeClr val="bg2"/>
                          </a:solidFill>
                          <a:effectLst/>
                        </a:rPr>
                        <a:t>Purpose</a:t>
                      </a:r>
                      <a:endParaRPr lang="en-US" sz="1700" dirty="0">
                        <a:solidFill>
                          <a:schemeClr val="bg2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74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bg2"/>
                          </a:solidFill>
                          <a:effectLst/>
                        </a:rPr>
                        <a:t>click()</a:t>
                      </a:r>
                      <a:endParaRPr lang="en-US" sz="1700">
                        <a:solidFill>
                          <a:schemeClr val="bg2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Binds a jQuery event handler to the JavaScript click event</a:t>
                      </a:r>
                      <a:endParaRPr lang="en-US" sz="17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74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bg2"/>
                          </a:solidFill>
                          <a:effectLst/>
                        </a:rPr>
                        <a:t>css()</a:t>
                      </a:r>
                      <a:endParaRPr lang="en-US" sz="1700">
                        <a:solidFill>
                          <a:schemeClr val="bg2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Sets the specified CSS property for the selected element(s</a:t>
                      </a:r>
                      <a:endParaRPr lang="en-US" sz="17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0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bg2"/>
                          </a:solidFill>
                          <a:effectLst/>
                        </a:rPr>
                        <a:t>fadeToggle()</a:t>
                      </a:r>
                      <a:endParaRPr lang="en-US" sz="1700">
                        <a:solidFill>
                          <a:schemeClr val="bg2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Displays or hides the selected element(s) by animating their opacity</a:t>
                      </a:r>
                      <a:endParaRPr lang="en-US" sz="17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0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bg2"/>
                          </a:solidFill>
                          <a:effectLst/>
                        </a:rPr>
                        <a:t>hover()</a:t>
                      </a:r>
                      <a:endParaRPr lang="en-US" sz="1700">
                        <a:solidFill>
                          <a:schemeClr val="bg2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Binds a jQuery event handler to the JavaScript onmouseover event</a:t>
                      </a:r>
                      <a:endParaRPr lang="en-US" sz="17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74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bg2"/>
                          </a:solidFill>
                          <a:effectLst/>
                        </a:rPr>
                        <a:t>slideToggle()</a:t>
                      </a:r>
                      <a:endParaRPr lang="en-US" sz="1700">
                        <a:solidFill>
                          <a:schemeClr val="bg2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Displays or hides the selected element(s) with a sliding motion</a:t>
                      </a:r>
                      <a:endParaRPr lang="en-US" sz="17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74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bg2"/>
                          </a:solidFill>
                          <a:effectLst/>
                        </a:rPr>
                        <a:t>toggle()</a:t>
                      </a:r>
                      <a:endParaRPr lang="en-US" sz="1700">
                        <a:solidFill>
                          <a:schemeClr val="bg2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Displays or hides the selected element(s)</a:t>
                      </a:r>
                      <a:endParaRPr lang="en-US" sz="17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74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bg2"/>
                          </a:solidFill>
                          <a:effectLst/>
                        </a:rPr>
                        <a:t>attr()</a:t>
                      </a:r>
                      <a:endParaRPr lang="en-US" sz="1700">
                        <a:solidFill>
                          <a:schemeClr val="bg2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Gets or sets attributes for the selected element(s)</a:t>
                      </a:r>
                      <a:endParaRPr lang="en-US" sz="17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74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2"/>
                          </a:solidFill>
                          <a:effectLst/>
                        </a:rPr>
                        <a:t>html()</a:t>
                      </a:r>
                      <a:endParaRPr lang="en-US" sz="1700" dirty="0">
                        <a:solidFill>
                          <a:schemeClr val="bg2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Gets or sets HTML contents for the selected element(s)</a:t>
                      </a:r>
                      <a:endParaRPr lang="en-US" sz="17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9144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Using the click() and CSS() Methods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1924" name="Content Placeholder 2"/>
          <p:cNvSpPr>
            <a:spLocks noGrp="1"/>
          </p:cNvSpPr>
          <p:nvPr>
            <p:ph idx="1"/>
          </p:nvPr>
        </p:nvSpPr>
        <p:spPr>
          <a:xfrm>
            <a:off x="838200" y="1066800"/>
            <a:ext cx="5715000" cy="2667000"/>
          </a:xfrm>
        </p:spPr>
        <p:txBody>
          <a:bodyPr>
            <a:noAutofit/>
          </a:bodyPr>
          <a:lstStyle/>
          <a:p>
            <a:pPr marL="69850" indent="0">
              <a:buFont typeface="Wingdings 3" panose="05040102010807070707" pitchFamily="18" charset="2"/>
              <a:buNone/>
            </a:pP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&lt;script&gt;</a:t>
            </a:r>
          </a:p>
          <a:p>
            <a:pPr marL="69850" indent="0">
              <a:buFont typeface="Wingdings 3" panose="05040102010807070707" pitchFamily="18" charset="2"/>
              <a:buNone/>
            </a:pP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$(document).ready(function()  {</a:t>
            </a:r>
          </a:p>
          <a:p>
            <a:pPr marL="69850" indent="0">
              <a:buFont typeface="Wingdings 3" panose="05040102010807070707" pitchFamily="18" charset="2"/>
              <a:buNone/>
            </a:pP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$('a').click(function(){</a:t>
            </a:r>
          </a:p>
          <a:p>
            <a:pPr marL="69850" indent="0">
              <a:buFont typeface="Wingdings 3" panose="05040102010807070707" pitchFamily="18" charset="2"/>
              <a:buNone/>
            </a:pP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$('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li:even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').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css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('color','#006600');</a:t>
            </a:r>
          </a:p>
          <a:p>
            <a:pPr marL="69850" indent="0">
              <a:buFont typeface="Wingdings 3" panose="05040102010807070707" pitchFamily="18" charset="2"/>
              <a:buNone/>
            </a:pP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});</a:t>
            </a:r>
          </a:p>
          <a:p>
            <a:pPr marL="69850" indent="0">
              <a:buFont typeface="Wingdings 3" panose="05040102010807070707" pitchFamily="18" charset="2"/>
              <a:buNone/>
            </a:pP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});</a:t>
            </a:r>
          </a:p>
          <a:p>
            <a:pPr marL="69850" indent="0">
              <a:buFont typeface="Wingdings 3" panose="05040102010807070707" pitchFamily="18" charset="2"/>
              <a:buNone/>
            </a:pP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&lt;/script&gt;</a:t>
            </a:r>
          </a:p>
        </p:txBody>
      </p:sp>
      <p:sp>
        <p:nvSpPr>
          <p:cNvPr id="81925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F193284-CD08-4B2E-B7AA-D87A92C38D75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33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192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8281" y="3935413"/>
            <a:ext cx="6167437" cy="288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Using the toggle() Method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905" y="1450181"/>
            <a:ext cx="6005095" cy="2893219"/>
          </a:xfrm>
        </p:spPr>
        <p:txBody>
          <a:bodyPr rtlCol="0">
            <a:normAutofit/>
          </a:bodyPr>
          <a:lstStyle/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&lt;script&gt;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$(document).ready(function() {  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$('#more').click(function(){ 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$('#details').toggle(); 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});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});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&lt;/script&gt;</a:t>
            </a:r>
          </a:p>
          <a:p>
            <a:pPr marL="91440" indent="-91440" fontAlgn="auto">
              <a:defRPr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9B84100F-33BD-47BA-965A-BAFD605443AF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34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29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343400"/>
            <a:ext cx="5724525" cy="247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303212"/>
            <a:ext cx="5691187" cy="84613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jQuery Image Gallery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3972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7772400" cy="3733800"/>
          </a:xfrm>
        </p:spPr>
        <p:txBody>
          <a:bodyPr>
            <a:normAutofit/>
          </a:bodyPr>
          <a:lstStyle/>
          <a:p>
            <a:pPr marL="69850" indent="0">
              <a:buFont typeface="Wingdings 3" panose="05040102010807070707" pitchFamily="18" charset="2"/>
              <a:buNone/>
            </a:pP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&lt;script&gt;</a:t>
            </a:r>
            <a:b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$(document).ready(function(){</a:t>
            </a:r>
            <a:b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$('#gallery a').click(function(){</a:t>
            </a:r>
            <a:b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var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galleryHref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$(this).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attr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('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href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');</a:t>
            </a:r>
            <a:b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var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galleryAlt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$(this).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attr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('title');</a:t>
            </a:r>
            <a:b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$('figure 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img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').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attr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({ 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src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galleryHref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alt: 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galleryAlt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});</a:t>
            </a:r>
            <a:b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$('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figcaption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').html(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galleryAlt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b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return false;</a:t>
            </a:r>
            <a:b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});</a:t>
            </a:r>
            <a:b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});</a:t>
            </a:r>
            <a:b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&lt;/script&gt;</a:t>
            </a:r>
          </a:p>
        </p:txBody>
      </p:sp>
      <p:sp>
        <p:nvSpPr>
          <p:cNvPr id="8397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A89E3B09-5ABD-4B3A-8132-061144328CF9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35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397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493" y="4032250"/>
            <a:ext cx="3986213" cy="260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06375"/>
            <a:ext cx="6221412" cy="97472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jQuery Plugin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4996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7772400" cy="3733800"/>
          </a:xfrm>
        </p:spPr>
        <p:txBody>
          <a:bodyPr>
            <a:normAutofit fontScale="92500" lnSpcReduction="10000"/>
          </a:bodyPr>
          <a:lstStyle/>
          <a:p>
            <a:r>
              <a:rPr lang="en-US" altLang="en-US" sz="2800" dirty="0" smtClean="0"/>
              <a:t>JavaScript that extends the functionality of jQuery</a:t>
            </a:r>
          </a:p>
          <a:p>
            <a:r>
              <a:rPr lang="en-US" altLang="en-US" sz="2800" dirty="0" smtClean="0">
                <a:hlinkClick r:id="rId2"/>
              </a:rPr>
              <a:t>http://plugins.jquery.com</a:t>
            </a:r>
            <a:endParaRPr lang="en-US" altLang="en-US" sz="2800" dirty="0" smtClean="0"/>
          </a:p>
          <a:p>
            <a:r>
              <a:rPr lang="en-US" altLang="en-US" sz="2800" dirty="0" smtClean="0"/>
              <a:t>MIT license: </a:t>
            </a:r>
            <a:r>
              <a:rPr lang="en-US" altLang="en-US" sz="2800" dirty="0" smtClean="0">
                <a:hlinkClick r:id="rId3"/>
              </a:rPr>
              <a:t>http://opensource.org/licenses/MIT</a:t>
            </a:r>
            <a:endParaRPr lang="en-US" altLang="en-US" sz="2800" dirty="0" smtClean="0"/>
          </a:p>
          <a:p>
            <a:r>
              <a:rPr lang="en-US" altLang="en-US" sz="2800" dirty="0" smtClean="0"/>
              <a:t>Examples:</a:t>
            </a:r>
          </a:p>
          <a:p>
            <a:pPr lvl="1"/>
            <a:r>
              <a:rPr lang="en-US" altLang="en-US" sz="2400" dirty="0" err="1" smtClean="0"/>
              <a:t>fotorama</a:t>
            </a:r>
            <a:r>
              <a:rPr lang="en-US" altLang="en-US" sz="2400" dirty="0" smtClean="0"/>
              <a:t> plugin</a:t>
            </a:r>
          </a:p>
          <a:p>
            <a:pPr lvl="2"/>
            <a:r>
              <a:rPr lang="en-US" altLang="en-US" sz="2000" dirty="0" smtClean="0">
                <a:hlinkClick r:id="rId4"/>
              </a:rPr>
              <a:t>http://plugins.jquery.com/fotorama</a:t>
            </a:r>
            <a:endParaRPr lang="en-US" altLang="en-US" sz="2000" dirty="0" smtClean="0"/>
          </a:p>
          <a:p>
            <a:pPr lvl="1"/>
            <a:r>
              <a:rPr lang="en-US" altLang="en-US" sz="2400" dirty="0" smtClean="0"/>
              <a:t>Validate plugin</a:t>
            </a:r>
          </a:p>
          <a:p>
            <a:pPr lvl="2"/>
            <a:r>
              <a:rPr lang="en-US" altLang="en-US" sz="2000" dirty="0" smtClean="0">
                <a:hlinkClick r:id="rId5"/>
              </a:rPr>
              <a:t>http://plugins.jquery.com/validation</a:t>
            </a:r>
            <a:endParaRPr lang="en-US" altLang="en-US" sz="2000" dirty="0" smtClean="0"/>
          </a:p>
          <a:p>
            <a:pPr lvl="2"/>
            <a:endParaRPr lang="en-US" altLang="en-US" sz="1800" dirty="0" smtClean="0"/>
          </a:p>
        </p:txBody>
      </p:sp>
      <p:sp>
        <p:nvSpPr>
          <p:cNvPr id="84997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808A3E8B-9E40-4A93-A784-4D6347C38ED9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36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499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429000"/>
            <a:ext cx="2133601" cy="265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5193632"/>
            <a:ext cx="2820988" cy="160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7923213" cy="874713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Common Uses of JavaScript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447800"/>
            <a:ext cx="7086600" cy="495300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cs typeface="Times New Roman" panose="02020603050405020304" pitchFamily="18" charset="0"/>
              </a:rPr>
              <a:t>Display a message box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cs typeface="Times New Roman" panose="02020603050405020304" pitchFamily="18" charset="0"/>
              </a:rPr>
              <a:t>Select list navigation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cs typeface="Times New Roman" panose="02020603050405020304" pitchFamily="18" charset="0"/>
              </a:rPr>
              <a:t>Edit and validate form information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cs typeface="Times New Roman" panose="02020603050405020304" pitchFamily="18" charset="0"/>
              </a:rPr>
              <a:t>Create a new window with a specified size and screen position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cs typeface="Times New Roman" panose="02020603050405020304" pitchFamily="18" charset="0"/>
              </a:rPr>
              <a:t>Image Rollovers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cs typeface="Times New Roman" panose="02020603050405020304" pitchFamily="18" charset="0"/>
              </a:rPr>
              <a:t>Status Messages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cs typeface="Times New Roman" panose="02020603050405020304" pitchFamily="18" charset="0"/>
              </a:rPr>
              <a:t>Display Current Date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cs typeface="Times New Roman" panose="02020603050405020304" pitchFamily="18" charset="0"/>
              </a:rPr>
              <a:t>Calculations</a:t>
            </a:r>
          </a:p>
        </p:txBody>
      </p:sp>
      <p:sp>
        <p:nvSpPr>
          <p:cNvPr id="19461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D26D06B4-BE21-4395-9588-20D58BE26956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609600"/>
            <a:ext cx="5470525" cy="9906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Coding JavaScript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688975" y="2114550"/>
            <a:ext cx="7616825" cy="4191000"/>
          </a:xfrm>
        </p:spPr>
        <p:txBody>
          <a:bodyPr/>
          <a:lstStyle/>
          <a:p>
            <a:r>
              <a:rPr lang="en-US" altLang="en-US" sz="2800" smtClean="0">
                <a:cs typeface="Times New Roman" panose="02020603050405020304" pitchFamily="18" charset="0"/>
              </a:rPr>
              <a:t> JavaScript statements can be coded on a web page using two different techniques:</a:t>
            </a:r>
            <a:br>
              <a:rPr lang="en-US" altLang="en-US" sz="2800" smtClean="0">
                <a:cs typeface="Times New Roman" panose="02020603050405020304" pitchFamily="18" charset="0"/>
              </a:rPr>
            </a:br>
            <a:endParaRPr lang="en-US" altLang="en-US" sz="2800" smtClean="0">
              <a:cs typeface="Times New Roman" panose="02020603050405020304" pitchFamily="18" charset="0"/>
            </a:endParaRPr>
          </a:p>
          <a:p>
            <a:pPr lvl="1"/>
            <a:r>
              <a:rPr lang="en-US" altLang="en-US" sz="2400" smtClean="0">
                <a:cs typeface="Times New Roman" panose="02020603050405020304" pitchFamily="18" charset="0"/>
              </a:rPr>
              <a:t>Place JavaScript code between &lt;script&gt; tags </a:t>
            </a:r>
            <a:br>
              <a:rPr lang="en-US" altLang="en-US" sz="2400" smtClean="0">
                <a:cs typeface="Times New Roman" panose="02020603050405020304" pitchFamily="18" charset="0"/>
              </a:rPr>
            </a:br>
            <a:endParaRPr lang="en-US" altLang="en-US" sz="2400" smtClean="0">
              <a:cs typeface="Times New Roman" panose="02020603050405020304" pitchFamily="18" charset="0"/>
            </a:endParaRPr>
          </a:p>
          <a:p>
            <a:pPr lvl="1"/>
            <a:r>
              <a:rPr lang="en-US" altLang="en-US" sz="2400" smtClean="0">
                <a:cs typeface="Times New Roman" panose="02020603050405020304" pitchFamily="18" charset="0"/>
              </a:rPr>
              <a:t>Place JavaScript code as part of an event attached to an HTML element</a:t>
            </a:r>
          </a:p>
        </p:txBody>
      </p:sp>
      <p:sp>
        <p:nvSpPr>
          <p:cNvPr id="21508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AC9FCFA9-9F38-4026-A416-E560B3F0CF76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762000" y="3751096"/>
            <a:ext cx="4876800" cy="2776537"/>
          </a:xfrm>
          <a:prstGeom prst="rect">
            <a:avLst/>
          </a:prstGeom>
          <a:solidFill>
            <a:schemeClr val="accent1">
              <a:lumMod val="60000"/>
              <a:lumOff val="40000"/>
              <a:alpha val="58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title"/>
          </p:nvPr>
        </p:nvSpPr>
        <p:spPr>
          <a:xfrm>
            <a:off x="4011" y="633329"/>
            <a:ext cx="7620000" cy="10668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JavaScript: Using the script Element</a:t>
            </a:r>
            <a:br>
              <a:rPr lang="en-US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en-US" dirty="0" smtClean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3556" name="Rectangle 4"/>
          <p:cNvSpPr>
            <a:spLocks noGrp="1" noChangeArrowheads="1"/>
          </p:cNvSpPr>
          <p:nvPr>
            <p:ph idx="1"/>
          </p:nvPr>
        </p:nvSpPr>
        <p:spPr>
          <a:xfrm>
            <a:off x="762000" y="1736725"/>
            <a:ext cx="7467600" cy="4572000"/>
          </a:xfrm>
        </p:spPr>
        <p:txBody>
          <a:bodyPr>
            <a:normAutofit lnSpcReduction="10000"/>
          </a:bodyPr>
          <a:lstStyle/>
          <a:p>
            <a:pPr marL="365125" indent="-282575">
              <a:spcAft>
                <a:spcPct val="0"/>
              </a:spcAft>
              <a:buFont typeface="Wingdings 2" panose="05020102010507070707" pitchFamily="18" charset="2"/>
              <a:buChar char=""/>
            </a:pPr>
            <a:r>
              <a:rPr lang="en-US" altLang="en-US" sz="3000" dirty="0" smtClean="0">
                <a:cs typeface="Times New Roman" panose="02020603050405020304" pitchFamily="18" charset="0"/>
              </a:rPr>
              <a:t>The script element</a:t>
            </a:r>
          </a:p>
          <a:p>
            <a:pPr marL="639763" lvl="1" indent="-236538">
              <a:spcAft>
                <a:spcPct val="0"/>
              </a:spcAft>
              <a:buFont typeface="Verdana" panose="020B0604030504040204" pitchFamily="34" charset="0"/>
              <a:buChar char="◦"/>
            </a:pPr>
            <a:r>
              <a:rPr lang="en-US" altLang="en-US" sz="2600" dirty="0" smtClean="0">
                <a:cs typeface="Times New Roman" panose="02020603050405020304" pitchFamily="18" charset="0"/>
              </a:rPr>
              <a:t>A container tag</a:t>
            </a:r>
          </a:p>
          <a:p>
            <a:pPr marL="639763" lvl="1" indent="-236538">
              <a:spcAft>
                <a:spcPct val="0"/>
              </a:spcAft>
              <a:buFont typeface="Verdana" panose="020B0604030504040204" pitchFamily="34" charset="0"/>
              <a:buChar char="◦"/>
            </a:pPr>
            <a:r>
              <a:rPr lang="en-US" altLang="en-US" sz="2600" dirty="0" smtClean="0">
                <a:cs typeface="Times New Roman" panose="02020603050405020304" pitchFamily="18" charset="0"/>
              </a:rPr>
              <a:t>May be placed in either the head or the body section of a web page</a:t>
            </a:r>
            <a:br>
              <a:rPr lang="en-US" altLang="en-US" sz="2600" dirty="0" smtClean="0">
                <a:cs typeface="Times New Roman" panose="02020603050405020304" pitchFamily="18" charset="0"/>
              </a:rPr>
            </a:br>
            <a:endParaRPr lang="en-US" altLang="en-US" sz="2600" dirty="0" smtClean="0">
              <a:cs typeface="Times New Roman" panose="02020603050405020304" pitchFamily="18" charset="0"/>
            </a:endParaRPr>
          </a:p>
          <a:p>
            <a:pPr marL="665163" lvl="1" indent="-282575">
              <a:buFontTx/>
              <a:buNone/>
            </a:pPr>
            <a:r>
              <a:rPr lang="en-US" altLang="en-US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&lt;script type="text/</a:t>
            </a:r>
            <a:r>
              <a:rPr lang="en-US" altLang="en-US" sz="23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javascript</a:t>
            </a:r>
            <a:r>
              <a:rPr lang="en-US" altLang="en-US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"&gt;</a:t>
            </a:r>
            <a:endParaRPr lang="en-US" altLang="en-US" sz="2300" dirty="0" smtClean="0">
              <a:cs typeface="Times New Roman" panose="02020603050405020304" pitchFamily="18" charset="0"/>
            </a:endParaRPr>
          </a:p>
          <a:p>
            <a:pPr marL="665163" lvl="1" indent="-282575">
              <a:buFontTx/>
              <a:buNone/>
            </a:pPr>
            <a:r>
              <a:rPr lang="en-US" altLang="en-US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&lt;!- -</a:t>
            </a:r>
            <a:endParaRPr lang="en-US" altLang="en-US" sz="2300" dirty="0" smtClean="0">
              <a:cs typeface="Times New Roman" panose="02020603050405020304" pitchFamily="18" charset="0"/>
            </a:endParaRPr>
          </a:p>
          <a:p>
            <a:pPr marL="665163" lvl="1" indent="-282575">
              <a:buFontTx/>
              <a:buNone/>
            </a:pPr>
            <a:r>
              <a:rPr lang="en-US" altLang="en-US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alert("Welcome to Our Site");</a:t>
            </a:r>
            <a:endParaRPr lang="en-US" altLang="en-US" sz="2300" dirty="0" smtClean="0">
              <a:cs typeface="Times New Roman" panose="02020603050405020304" pitchFamily="18" charset="0"/>
            </a:endParaRPr>
          </a:p>
          <a:p>
            <a:pPr marL="665163" lvl="1" indent="-282575">
              <a:buFontTx/>
              <a:buNone/>
            </a:pPr>
            <a:r>
              <a:rPr lang="en-US" altLang="en-US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//  - -&gt;</a:t>
            </a:r>
            <a:endParaRPr lang="en-US" altLang="en-US" sz="2300" dirty="0" smtClean="0">
              <a:cs typeface="Times New Roman" panose="02020603050405020304" pitchFamily="18" charset="0"/>
            </a:endParaRPr>
          </a:p>
          <a:p>
            <a:pPr marL="665163" lvl="1" indent="-282575">
              <a:buFontTx/>
              <a:buNone/>
            </a:pPr>
            <a:r>
              <a:rPr lang="en-US" altLang="en-US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&lt;/script&gt;</a:t>
            </a:r>
            <a:endParaRPr lang="en-US" altLang="en-US" sz="2300" dirty="0" smtClean="0">
              <a:cs typeface="Times New Roman" panose="02020603050405020304" pitchFamily="18" charset="0"/>
            </a:endParaRPr>
          </a:p>
          <a:p>
            <a:pPr marL="365125" indent="-282575">
              <a:spcAft>
                <a:spcPct val="0"/>
              </a:spcAft>
              <a:buFontTx/>
              <a:buNone/>
            </a:pPr>
            <a:endParaRPr lang="en-US" altLang="en-US" sz="2400" dirty="0" smtClean="0">
              <a:cs typeface="Times New Roman" panose="02020603050405020304" pitchFamily="18" charset="0"/>
            </a:endParaRPr>
          </a:p>
        </p:txBody>
      </p:sp>
      <p:sp>
        <p:nvSpPr>
          <p:cNvPr id="23557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27A7A8B2-7A17-49D5-B0FC-CB6C9962CDA4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6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8" name="Rectangle 5"/>
          <p:cNvSpPr>
            <a:spLocks noChangeArrowheads="1"/>
          </p:cNvSpPr>
          <p:nvPr/>
        </p:nvSpPr>
        <p:spPr bwMode="auto">
          <a:xfrm>
            <a:off x="2738438" y="27860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14334"/>
            <a:ext cx="8231187" cy="93186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Document Object Model (DOM)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idx="1"/>
          </p:nvPr>
        </p:nvSpPr>
        <p:spPr>
          <a:xfrm>
            <a:off x="5967413" y="1909763"/>
            <a:ext cx="3125787" cy="4191000"/>
          </a:xfrm>
        </p:spPr>
        <p:txBody>
          <a:bodyPr>
            <a:normAutofit fontScale="92500" lnSpcReduction="10000"/>
          </a:bodyPr>
          <a:lstStyle/>
          <a:p>
            <a:pPr marL="365125" indent="-282575">
              <a:buFont typeface="Wingdings 2" panose="05020102010507070707" pitchFamily="18" charset="2"/>
              <a:buChar char=""/>
            </a:pPr>
            <a:r>
              <a:rPr lang="en-US" altLang="en-US" sz="2400" smtClean="0">
                <a:cs typeface="Arial" panose="020B0604020202020204" pitchFamily="34" charset="0"/>
              </a:rPr>
              <a:t>A portion of the DOM is shown at the left.</a:t>
            </a:r>
          </a:p>
          <a:p>
            <a:pPr marL="365125" indent="-282575">
              <a:buFont typeface="Wingdings 2" panose="05020102010507070707" pitchFamily="18" charset="2"/>
              <a:buChar char=""/>
            </a:pPr>
            <a:r>
              <a:rPr lang="en-US" altLang="en-US" sz="2400" smtClean="0">
                <a:cs typeface="Arial" panose="020B0604020202020204" pitchFamily="34" charset="0"/>
              </a:rPr>
              <a:t>Defines every object and element on a web page</a:t>
            </a:r>
          </a:p>
          <a:p>
            <a:pPr marL="365125" indent="-282575">
              <a:buFont typeface="Wingdings 2" panose="05020102010507070707" pitchFamily="18" charset="2"/>
              <a:buChar char=""/>
            </a:pPr>
            <a:r>
              <a:rPr lang="en-US" altLang="en-US" sz="2400" smtClean="0">
                <a:cs typeface="Arial" panose="020B0604020202020204" pitchFamily="34" charset="0"/>
              </a:rPr>
              <a:t>Hierarchical structure</a:t>
            </a:r>
          </a:p>
          <a:p>
            <a:pPr marL="365125" indent="-282575">
              <a:buFont typeface="Wingdings 2" panose="05020102010507070707" pitchFamily="18" charset="2"/>
              <a:buChar char=""/>
            </a:pPr>
            <a:r>
              <a:rPr lang="en-US" altLang="en-US" sz="2400" smtClean="0">
                <a:cs typeface="Arial" panose="020B0604020202020204" pitchFamily="34" charset="0"/>
              </a:rPr>
              <a:t>Accesses page elements and apply styles to page elements </a:t>
            </a:r>
          </a:p>
        </p:txBody>
      </p:sp>
      <p:sp>
        <p:nvSpPr>
          <p:cNvPr id="27653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C9221E7-BB58-405D-97FC-352B0D596291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7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4" name="Rectangle 4"/>
          <p:cNvSpPr>
            <a:spLocks noChangeArrowheads="1"/>
          </p:cNvSpPr>
          <p:nvPr/>
        </p:nvSpPr>
        <p:spPr bwMode="auto">
          <a:xfrm>
            <a:off x="2390775" y="23526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" name="Picture 2" descr="Figure11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881689"/>
            <a:ext cx="5822262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609600"/>
            <a:ext cx="6197600" cy="762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Object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508000" y="1905000"/>
            <a:ext cx="6446838" cy="3881437"/>
          </a:xfrm>
        </p:spPr>
        <p:txBody>
          <a:bodyPr/>
          <a:lstStyle/>
          <a:p>
            <a:r>
              <a:rPr lang="en-US" altLang="en-US" sz="3600" dirty="0" smtClean="0"/>
              <a:t>An object is a thing or entity.</a:t>
            </a:r>
          </a:p>
          <a:p>
            <a:pPr lvl="1"/>
            <a:r>
              <a:rPr lang="en-US" altLang="en-US" sz="2800" dirty="0" smtClean="0"/>
              <a:t>Browser window</a:t>
            </a:r>
          </a:p>
          <a:p>
            <a:pPr lvl="1"/>
            <a:r>
              <a:rPr lang="en-US" altLang="en-US" sz="2800" dirty="0" smtClean="0"/>
              <a:t>Submit button</a:t>
            </a:r>
          </a:p>
          <a:p>
            <a:pPr lvl="1"/>
            <a:r>
              <a:rPr lang="en-US" altLang="en-US" sz="2800" dirty="0" smtClean="0"/>
              <a:t>Web page document</a:t>
            </a:r>
          </a:p>
          <a:p>
            <a:pPr lvl="1">
              <a:buFontTx/>
              <a:buNone/>
            </a:pPr>
            <a:endParaRPr lang="en-US" altLang="en-US" dirty="0" smtClean="0"/>
          </a:p>
        </p:txBody>
      </p:sp>
      <p:sp>
        <p:nvSpPr>
          <p:cNvPr id="29700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FE61D56F-8AB7-46A1-96BE-6D7215D72887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8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609600"/>
            <a:ext cx="6446838" cy="9906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Property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508000" y="1828800"/>
            <a:ext cx="6446838" cy="3881437"/>
          </a:xfrm>
        </p:spPr>
        <p:txBody>
          <a:bodyPr>
            <a:normAutofit fontScale="92500"/>
          </a:bodyPr>
          <a:lstStyle/>
          <a:p>
            <a:pPr>
              <a:lnSpc>
                <a:spcPct val="80000"/>
              </a:lnSpc>
            </a:pPr>
            <a:r>
              <a:rPr lang="en-US" altLang="en-US" sz="2800" dirty="0" smtClean="0"/>
              <a:t>A property is a characteristic or attribute of an object.</a:t>
            </a:r>
            <a:br>
              <a:rPr lang="en-US" altLang="en-US" sz="2800" dirty="0" smtClean="0"/>
            </a:br>
            <a:endParaRPr lang="en-US" altLang="en-US" sz="2800" dirty="0" smtClean="0"/>
          </a:p>
          <a:p>
            <a:pPr lvl="1">
              <a:lnSpc>
                <a:spcPct val="80000"/>
              </a:lnSpc>
            </a:pPr>
            <a:r>
              <a:rPr lang="en-US" altLang="en-US" sz="2400" dirty="0" smtClean="0"/>
              <a:t>The background color of a web page document</a:t>
            </a:r>
            <a:br>
              <a:rPr lang="en-US" altLang="en-US" sz="2400" dirty="0" smtClean="0"/>
            </a:br>
            <a:r>
              <a:rPr lang="en-US" altLang="en-US" sz="2400" b="1" dirty="0" err="1" smtClean="0">
                <a:latin typeface="Times New Roman" panose="02020603050405020304" pitchFamily="18" charset="0"/>
              </a:rPr>
              <a:t>document.bgcolor</a:t>
            </a:r>
            <a:r>
              <a:rPr lang="en-US" altLang="en-US" sz="2400" b="1" dirty="0" smtClean="0">
                <a:latin typeface="Times New Roman" panose="02020603050405020304" pitchFamily="18" charset="0"/>
              </a:rPr>
              <a:t/>
            </a:r>
            <a:br>
              <a:rPr lang="en-US" altLang="en-US" sz="2400" b="1" dirty="0" smtClean="0">
                <a:latin typeface="Times New Roman" panose="02020603050405020304" pitchFamily="18" charset="0"/>
              </a:rPr>
            </a:br>
            <a:endParaRPr lang="en-US" altLang="en-US" sz="2400" b="1" dirty="0" smtClean="0">
              <a:latin typeface="Times New Roman" panose="02020603050405020304" pitchFamily="18" charset="0"/>
            </a:endParaRPr>
          </a:p>
          <a:p>
            <a:pPr lvl="1">
              <a:lnSpc>
                <a:spcPct val="80000"/>
              </a:lnSpc>
            </a:pPr>
            <a:r>
              <a:rPr lang="en-US" altLang="en-US" sz="2400" dirty="0" smtClean="0"/>
              <a:t>The date the web page file was last modified</a:t>
            </a:r>
            <a:br>
              <a:rPr lang="en-US" altLang="en-US" sz="2400" dirty="0" smtClean="0"/>
            </a:br>
            <a:r>
              <a:rPr lang="en-US" altLang="en-US" sz="2400" b="1" dirty="0" err="1" smtClean="0">
                <a:latin typeface="Times New Roman" panose="02020603050405020304" pitchFamily="18" charset="0"/>
              </a:rPr>
              <a:t>document.lastmodified</a:t>
            </a:r>
            <a:r>
              <a:rPr lang="en-US" altLang="en-US" sz="2400" b="1" dirty="0" smtClean="0">
                <a:latin typeface="Times New Roman" panose="02020603050405020304" pitchFamily="18" charset="0"/>
              </a:rPr>
              <a:t/>
            </a:r>
            <a:br>
              <a:rPr lang="en-US" altLang="en-US" sz="2400" b="1" dirty="0" smtClean="0">
                <a:latin typeface="Times New Roman" panose="02020603050405020304" pitchFamily="18" charset="0"/>
              </a:rPr>
            </a:br>
            <a:endParaRPr lang="en-US" altLang="en-US" sz="2400" b="1" dirty="0" smtClean="0">
              <a:latin typeface="Times New Roman" panose="02020603050405020304" pitchFamily="18" charset="0"/>
            </a:endParaRPr>
          </a:p>
          <a:p>
            <a:pPr lvl="1">
              <a:lnSpc>
                <a:spcPct val="80000"/>
              </a:lnSpc>
            </a:pPr>
            <a:r>
              <a:rPr lang="en-US" altLang="en-US" sz="2400" dirty="0" smtClean="0"/>
              <a:t>The </a:t>
            </a:r>
            <a:r>
              <a:rPr lang="en-US" altLang="en-US" sz="2400" dirty="0" err="1" smtClean="0"/>
              <a:t>src</a:t>
            </a:r>
            <a:r>
              <a:rPr lang="en-US" altLang="en-US" sz="2400" dirty="0" smtClean="0"/>
              <a:t> file of an image object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en-US" sz="2400" dirty="0" smtClean="0"/>
              <a:t>	</a:t>
            </a:r>
            <a:r>
              <a:rPr lang="en-US" altLang="en-US" sz="2400" b="1" dirty="0" smtClean="0">
                <a:latin typeface="Times New Roman" panose="02020603050405020304" pitchFamily="18" charset="0"/>
              </a:rPr>
              <a:t>image1.src</a:t>
            </a:r>
          </a:p>
        </p:txBody>
      </p:sp>
      <p:sp>
        <p:nvSpPr>
          <p:cNvPr id="31748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A1121E10-2E00-4FF4-B53E-6FE8AEAF188D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9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Facet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2041</TotalTime>
  <Words>1355</Words>
  <Application>Microsoft Office PowerPoint</Application>
  <PresentationFormat>On-screen Show (4:3)</PresentationFormat>
  <Paragraphs>374</Paragraphs>
  <Slides>36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7" baseType="lpstr">
      <vt:lpstr>Arial</vt:lpstr>
      <vt:lpstr>Calibri</vt:lpstr>
      <vt:lpstr>Courier New</vt:lpstr>
      <vt:lpstr>Franklin Gothic Medium</vt:lpstr>
      <vt:lpstr>Times New Roman</vt:lpstr>
      <vt:lpstr>Trebuchet MS</vt:lpstr>
      <vt:lpstr>Verdana</vt:lpstr>
      <vt:lpstr>Wingdings</vt:lpstr>
      <vt:lpstr>Wingdings 2</vt:lpstr>
      <vt:lpstr>Wingdings 3</vt:lpstr>
      <vt:lpstr>1_Facet</vt:lpstr>
      <vt:lpstr>ITEC 2130  Web Technologies</vt:lpstr>
      <vt:lpstr>What is JavaScript?</vt:lpstr>
      <vt:lpstr>What is JavaScript?</vt:lpstr>
      <vt:lpstr>Common Uses of JavaScript</vt:lpstr>
      <vt:lpstr>Coding JavaScript</vt:lpstr>
      <vt:lpstr>JavaScript: Using the script Element </vt:lpstr>
      <vt:lpstr>Document Object Model (DOM)</vt:lpstr>
      <vt:lpstr>Object</vt:lpstr>
      <vt:lpstr>Property</vt:lpstr>
      <vt:lpstr>Method</vt:lpstr>
      <vt:lpstr>JavaScript and Events</vt:lpstr>
      <vt:lpstr>Events </vt:lpstr>
      <vt:lpstr>JavaScript and Events</vt:lpstr>
      <vt:lpstr>JavaScript Debugging(1)</vt:lpstr>
      <vt:lpstr>JavaScript Debugging(2)</vt:lpstr>
      <vt:lpstr>Variable </vt:lpstr>
      <vt:lpstr>Prompts</vt:lpstr>
      <vt:lpstr>Arithmetic Operators</vt:lpstr>
      <vt:lpstr>Comparison Operators</vt:lpstr>
      <vt:lpstr>Decision Making</vt:lpstr>
      <vt:lpstr>Function</vt:lpstr>
      <vt:lpstr>Using Functions</vt:lpstr>
      <vt:lpstr>Form Validation</vt:lpstr>
      <vt:lpstr>Validating Form Fields</vt:lpstr>
      <vt:lpstr>JavaScript &amp; Accessibility</vt:lpstr>
      <vt:lpstr>What is jQuery?</vt:lpstr>
      <vt:lpstr>Common Uses of JQuery</vt:lpstr>
      <vt:lpstr>Adding jQuery to a Web Page</vt:lpstr>
      <vt:lpstr>The Ready Event</vt:lpstr>
      <vt:lpstr>Display an Alert When the page loads</vt:lpstr>
      <vt:lpstr>jQuery Selectors</vt:lpstr>
      <vt:lpstr>jQuery Methods</vt:lpstr>
      <vt:lpstr>Using the click() and CSS() Methods</vt:lpstr>
      <vt:lpstr>Using the toggle() Method</vt:lpstr>
      <vt:lpstr>jQuery Image Gallery</vt:lpstr>
      <vt:lpstr>jQuery Plugin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 Development &amp; Design Foundations wtih HTML5, 8th Edition</dc:title>
  <dc:subject>Chapter 14</dc:subject>
  <dc:creator>Terry Felke-Morris</dc:creator>
  <cp:lastModifiedBy>Shuting Xu</cp:lastModifiedBy>
  <cp:revision>186</cp:revision>
  <cp:lastPrinted>1601-01-01T00:00:00Z</cp:lastPrinted>
  <dcterms:created xsi:type="dcterms:W3CDTF">2002-01-17T02:49:49Z</dcterms:created>
  <dcterms:modified xsi:type="dcterms:W3CDTF">2018-04-03T17:51:13Z</dcterms:modified>
</cp:coreProperties>
</file>