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8" r:id="rId1"/>
  </p:sldMasterIdLst>
  <p:notesMasterIdLst>
    <p:notesMasterId r:id="rId45"/>
  </p:notesMasterIdLst>
  <p:sldIdLst>
    <p:sldId id="313" r:id="rId2"/>
    <p:sldId id="258" r:id="rId3"/>
    <p:sldId id="259" r:id="rId4"/>
    <p:sldId id="260" r:id="rId5"/>
    <p:sldId id="297" r:id="rId6"/>
    <p:sldId id="262" r:id="rId7"/>
    <p:sldId id="263" r:id="rId8"/>
    <p:sldId id="264" r:id="rId9"/>
    <p:sldId id="268" r:id="rId10"/>
    <p:sldId id="271" r:id="rId11"/>
    <p:sldId id="272" r:id="rId12"/>
    <p:sldId id="265" r:id="rId13"/>
    <p:sldId id="266" r:id="rId14"/>
    <p:sldId id="267" r:id="rId15"/>
    <p:sldId id="274" r:id="rId16"/>
    <p:sldId id="269" r:id="rId17"/>
    <p:sldId id="270" r:id="rId18"/>
    <p:sldId id="283" r:id="rId19"/>
    <p:sldId id="284" r:id="rId20"/>
    <p:sldId id="298" r:id="rId21"/>
    <p:sldId id="279" r:id="rId22"/>
    <p:sldId id="280" r:id="rId23"/>
    <p:sldId id="281" r:id="rId24"/>
    <p:sldId id="282" r:id="rId25"/>
    <p:sldId id="287" r:id="rId26"/>
    <p:sldId id="288" r:id="rId27"/>
    <p:sldId id="289" r:id="rId28"/>
    <p:sldId id="290" r:id="rId29"/>
    <p:sldId id="291" r:id="rId30"/>
    <p:sldId id="292" r:id="rId31"/>
    <p:sldId id="311" r:id="rId32"/>
    <p:sldId id="294" r:id="rId33"/>
    <p:sldId id="295" r:id="rId34"/>
    <p:sldId id="300" r:id="rId35"/>
    <p:sldId id="301" r:id="rId36"/>
    <p:sldId id="303" r:id="rId37"/>
    <p:sldId id="304" r:id="rId38"/>
    <p:sldId id="305" r:id="rId39"/>
    <p:sldId id="306" r:id="rId40"/>
    <p:sldId id="307" r:id="rId41"/>
    <p:sldId id="308" r:id="rId42"/>
    <p:sldId id="312" r:id="rId43"/>
    <p:sldId id="309" r:id="rId4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21B87C41-1CCD-4C47-9E6E-D1AC043676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834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774CB4E-C95B-49DD-A046-B4A3A148ACAA}" type="slidenum">
              <a:rPr lang="en-US" altLang="en-US" sz="1300"/>
              <a:pPr/>
              <a:t>10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140E2BD-C1AA-40DA-BBE9-F377FB24F2DB}" type="slidenum">
              <a:rPr lang="en-US" altLang="en-US" sz="1300"/>
              <a:pPr/>
              <a:t>11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DF543A4-70D7-46DB-8C43-77FE6FFA1FF9}" type="slidenum">
              <a:rPr lang="en-US" altLang="en-US" sz="1300"/>
              <a:pPr/>
              <a:t>12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F06200D-6025-45CB-8438-66E0D4CA7AD2}" type="slidenum">
              <a:rPr lang="en-US" altLang="en-US" sz="1300"/>
              <a:pPr/>
              <a:t>13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297A594-CC10-4536-AD1D-BADD0355C642}" type="slidenum">
              <a:rPr lang="en-US" altLang="en-US" sz="1300"/>
              <a:pPr/>
              <a:t>14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0394B6C-E423-4A7A-85AF-6EBB4F6CFAD4}" type="slidenum">
              <a:rPr lang="en-US" altLang="en-US" sz="1300"/>
              <a:pPr/>
              <a:t>15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A4FFB95-EFFD-4C73-BD09-465169DEFF90}" type="slidenum">
              <a:rPr lang="en-US" altLang="en-US" sz="1300"/>
              <a:pPr/>
              <a:t>16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9BFF9E-2147-45E7-80C6-EE1A528F6AE4}" type="slidenum">
              <a:rPr lang="en-US" altLang="en-US" sz="1300"/>
              <a:pPr/>
              <a:t>17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672CC1-0716-46C6-BFA9-530270D93FA8}" type="slidenum">
              <a:rPr lang="en-US" altLang="en-US" sz="1300"/>
              <a:pPr/>
              <a:t>18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CF5673C-567D-4AEF-A618-BC9CF5D2C767}" type="slidenum">
              <a:rPr lang="en-US" altLang="en-US" sz="1300"/>
              <a:pPr/>
              <a:t>19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6E6B1B1-7C38-473B-991F-A5E03E819711}" type="slidenum">
              <a:rPr lang="en-US" altLang="en-US" sz="1300"/>
              <a:pPr/>
              <a:t>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351E19E-BBA6-4BC6-B089-A091017459EE}" type="slidenum">
              <a:rPr lang="en-US" altLang="en-US" sz="1300"/>
              <a:pPr/>
              <a:t>21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89F05DA-E8D3-4EEC-8221-DC15FC5F5A6A}" type="slidenum">
              <a:rPr lang="en-US" altLang="en-US" sz="1300"/>
              <a:pPr/>
              <a:t>22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35E7B34-9020-4D2D-B538-67C73DE10975}" type="slidenum">
              <a:rPr lang="en-US" altLang="en-US" sz="1300"/>
              <a:pPr/>
              <a:t>23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D7B1663-3C14-48CC-A213-65BD8F992BEF}" type="slidenum">
              <a:rPr lang="en-US" altLang="en-US" sz="1300"/>
              <a:pPr/>
              <a:t>24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BC1974-1129-4C07-9184-C080D491ABA4}" type="slidenum">
              <a:rPr lang="en-US" altLang="en-US" sz="1300"/>
              <a:pPr/>
              <a:t>25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2488469-E39A-4A20-88AD-D7349FCB75A0}" type="slidenum">
              <a:rPr lang="en-US" altLang="en-US" sz="1300"/>
              <a:pPr/>
              <a:t>26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A35FF4C-907F-4F5D-866B-4D2E5CA5FCDB}" type="slidenum">
              <a:rPr lang="en-US" altLang="en-US" sz="1300"/>
              <a:pPr/>
              <a:t>27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06EBCB3-BA77-48FD-B824-4FC231EE6F01}" type="slidenum">
              <a:rPr lang="en-US" altLang="en-US" sz="1300"/>
              <a:pPr/>
              <a:t>28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660DB3-DB95-4399-983E-0CC8AA9E735D}" type="slidenum">
              <a:rPr lang="en-US" altLang="en-US" sz="1300"/>
              <a:pPr/>
              <a:t>29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E3C29D7-69DB-4F01-B878-79EE4B7544DD}" type="slidenum">
              <a:rPr lang="en-US" altLang="en-US" sz="1300"/>
              <a:pPr/>
              <a:t>30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5A47249-7A4C-487F-A9D1-C5840293132F}" type="slidenum">
              <a:rPr lang="en-US" altLang="en-US" sz="1300"/>
              <a:pPr/>
              <a:t>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EB4CCAB-593B-4179-8D1F-06540EBE08C9}" type="slidenum">
              <a:rPr lang="en-US" altLang="en-US" sz="1300"/>
              <a:pPr/>
              <a:t>32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4716CA7-EDE9-4F38-88EC-6DB05AC0654F}" type="slidenum">
              <a:rPr lang="en-US" altLang="en-US" sz="1300"/>
              <a:pPr/>
              <a:t>33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98B16FC-2A52-47D5-B1BE-7CFD9176032E}" type="slidenum">
              <a:rPr lang="en-US" altLang="en-US" sz="1300">
                <a:latin typeface="Verdana" panose="020B0604030504040204" pitchFamily="34" charset="0"/>
              </a:rPr>
              <a:pPr/>
              <a:t>34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D04B902-CF71-4887-B33B-134D22709F73}" type="slidenum">
              <a:rPr lang="en-US" altLang="en-US" sz="1300">
                <a:latin typeface="Verdana" panose="020B0604030504040204" pitchFamily="34" charset="0"/>
              </a:rPr>
              <a:pPr/>
              <a:t>35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5D95121-3060-4EDF-A987-831C7CAA1BE7}" type="slidenum">
              <a:rPr lang="en-US" altLang="en-US" sz="1300">
                <a:latin typeface="Verdana" panose="020B0604030504040204" pitchFamily="34" charset="0"/>
              </a:rPr>
              <a:pPr/>
              <a:t>36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9EBC589-FE0C-4F04-8017-E08005420C32}" type="slidenum">
              <a:rPr lang="en-US" altLang="en-US" sz="1300">
                <a:latin typeface="Verdana" panose="020B0604030504040204" pitchFamily="34" charset="0"/>
              </a:rPr>
              <a:pPr/>
              <a:t>37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6AAAA89-4A8C-4B2C-8AE0-E252F9B53E9F}" type="slidenum">
              <a:rPr lang="en-US" altLang="en-US" sz="1300">
                <a:latin typeface="Verdana" panose="020B0604030504040204" pitchFamily="34" charset="0"/>
              </a:rPr>
              <a:pPr/>
              <a:t>38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3908C5E-3043-4F73-8AB8-BFEDF3A2EE88}" type="slidenum">
              <a:rPr lang="en-US" altLang="en-US" sz="1300">
                <a:latin typeface="Verdana" panose="020B0604030504040204" pitchFamily="34" charset="0"/>
              </a:rPr>
              <a:pPr/>
              <a:t>39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D92710D-A5D7-4500-A52F-B0C6073831FF}" type="slidenum">
              <a:rPr lang="en-US" altLang="en-US" sz="1300">
                <a:latin typeface="Verdana" panose="020B0604030504040204" pitchFamily="34" charset="0"/>
              </a:rPr>
              <a:pPr/>
              <a:t>40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1CD69C8-1A44-4926-8723-2E4D852F1F48}" type="slidenum">
              <a:rPr lang="en-US" altLang="en-US" sz="1300">
                <a:latin typeface="Verdana" panose="020B0604030504040204" pitchFamily="34" charset="0"/>
              </a:rPr>
              <a:pPr/>
              <a:t>41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4768543-9668-4174-AF3D-C6C3E2CFD52D}" type="slidenum">
              <a:rPr lang="en-US" altLang="en-US" sz="1300"/>
              <a:pPr/>
              <a:t>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52BA48-5E85-4F77-AAD4-9A5041D78797}" type="slidenum">
              <a:rPr lang="en-US" altLang="en-US" sz="1300">
                <a:latin typeface="Verdana" panose="020B0604030504040204" pitchFamily="34" charset="0"/>
              </a:rPr>
              <a:pPr/>
              <a:t>42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75990A9-45E9-4585-BA36-B12621802981}" type="slidenum">
              <a:rPr lang="en-US" altLang="en-US" sz="1300">
                <a:latin typeface="Verdana" panose="020B0604030504040204" pitchFamily="34" charset="0"/>
              </a:rPr>
              <a:pPr/>
              <a:t>5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A2F188-059C-4ACF-8AF4-0B2BD18C128E}" type="slidenum">
              <a:rPr lang="en-US" altLang="en-US" sz="1300"/>
              <a:pPr/>
              <a:t>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769B1CA-31F8-44EA-A5F5-AA721FB677A2}" type="slidenum">
              <a:rPr lang="en-US" altLang="en-US" sz="1300"/>
              <a:pPr/>
              <a:t>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20C1B55-2392-44F1-9F04-60CC399C9E37}" type="slidenum">
              <a:rPr lang="en-US" altLang="en-US" sz="1300"/>
              <a:pPr/>
              <a:t>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0AB4DEA-D9CA-49FA-B6F7-37DC8FB79022}" type="slidenum">
              <a:rPr lang="en-US" altLang="en-US" sz="1300"/>
              <a:pPr/>
              <a:t>9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52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77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48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25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87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9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017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3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0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7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03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2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2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79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71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9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8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9" r:id="rId1"/>
    <p:sldLayoutId id="2147484400" r:id="rId2"/>
    <p:sldLayoutId id="2147484401" r:id="rId3"/>
    <p:sldLayoutId id="2147484402" r:id="rId4"/>
    <p:sldLayoutId id="2147484403" r:id="rId5"/>
    <p:sldLayoutId id="2147484404" r:id="rId6"/>
    <p:sldLayoutId id="2147484405" r:id="rId7"/>
    <p:sldLayoutId id="2147484406" r:id="rId8"/>
    <p:sldLayoutId id="2147484407" r:id="rId9"/>
    <p:sldLayoutId id="2147484408" r:id="rId10"/>
    <p:sldLayoutId id="2147484409" r:id="rId11"/>
    <p:sldLayoutId id="2147484410" r:id="rId12"/>
    <p:sldLayoutId id="2147484411" r:id="rId13"/>
    <p:sldLayoutId id="2147484412" r:id="rId14"/>
    <p:sldLayoutId id="2147484413" r:id="rId15"/>
    <p:sldLayoutId id="2147484414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formassembly.com/" TargetMode="External"/><Relationship Id="rId3" Type="http://schemas.openxmlformats.org/officeDocument/2006/relationships/hyperlink" Target="http://formbuddy.com/" TargetMode="External"/><Relationship Id="rId7" Type="http://schemas.openxmlformats.org/officeDocument/2006/relationships/hyperlink" Target="http://wufoo.com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ormmail.com/" TargetMode="External"/><Relationship Id="rId5" Type="http://schemas.openxmlformats.org/officeDocument/2006/relationships/hyperlink" Target="http://master.com/" TargetMode="External"/><Relationship Id="rId4" Type="http://schemas.openxmlformats.org/officeDocument/2006/relationships/hyperlink" Target="http://response-o-matic.com/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msdn.microsoft.com/en-us/library/ms972337.aspx" TargetMode="External"/><Relationship Id="rId3" Type="http://schemas.openxmlformats.org/officeDocument/2006/relationships/hyperlink" Target="http://www.oracle.com/technetwork/java/javaee/jsp" TargetMode="External"/><Relationship Id="rId7" Type="http://schemas.openxmlformats.org/officeDocument/2006/relationships/hyperlink" Target="http://www.microsoft.com/net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byonrails.org/" TargetMode="External"/><Relationship Id="rId5" Type="http://schemas.openxmlformats.org/officeDocument/2006/relationships/hyperlink" Target="http://www.php.net/" TargetMode="External"/><Relationship Id="rId4" Type="http://schemas.openxmlformats.org/officeDocument/2006/relationships/hyperlink" Target="http://www.adobe.com/products/coldfusion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/>
              <a:t>7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Forms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3223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40992"/>
            <a:ext cx="7772400" cy="8080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Submit Button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509588" y="1714500"/>
            <a:ext cx="7620000" cy="4648200"/>
          </a:xfrm>
        </p:spPr>
        <p:txBody>
          <a:bodyPr rtlCol="0">
            <a:normAutofit fontScale="92500" lnSpcReduction="20000"/>
          </a:bodyPr>
          <a:lstStyle/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&lt;input&gt;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Submits the form information</a:t>
            </a: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When clicked: 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Triggers the 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action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method on the &lt;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form&gt;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tag </a:t>
            </a:r>
          </a:p>
          <a:p>
            <a:pPr marL="384048" lvl="1" indent="-18288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Sends the form data (the name=value pair for each form element) to the web server. </a:t>
            </a:r>
          </a:p>
          <a:p>
            <a:pPr marL="384048" lvl="1" indent="-182880" fontAlgn="auto"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384048" lvl="1" indent="-182880" fontAlgn="auto"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type=“submit”</a:t>
            </a:r>
          </a:p>
          <a:p>
            <a:pPr marL="384048" lvl="1" indent="-182880" fontAlgn="auto"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384048" lvl="1" indent="-182880" fontAlgn="auto"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384048" lvl="1" indent="-182880" fontAlgn="auto"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ABF955B-AD10-4138-BBD2-65F19CC1CE1F}" type="slidenum">
              <a:rPr lang="en-US" altLang="en-US" sz="1200">
                <a:solidFill>
                  <a:srgbClr val="052E65"/>
                </a:solidFill>
              </a:rPr>
              <a:pPr/>
              <a:t>10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7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0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2" name="Rectangle 14"/>
          <p:cNvSpPr>
            <a:spLocks noChangeArrowheads="1"/>
          </p:cNvSpPr>
          <p:nvPr/>
        </p:nvSpPr>
        <p:spPr bwMode="auto">
          <a:xfrm>
            <a:off x="3705225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3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4332288"/>
            <a:ext cx="3200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585788" y="301627"/>
            <a:ext cx="6424612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Reset Button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804863" y="1817688"/>
            <a:ext cx="7315200" cy="4191000"/>
          </a:xfrm>
        </p:spPr>
        <p:txBody>
          <a:bodyPr/>
          <a:lstStyle/>
          <a:p>
            <a:r>
              <a:rPr lang="en-US" altLang="en-US" sz="2400" smtClean="0">
                <a:cs typeface="Arial" panose="020B0604020202020204" pitchFamily="34" charset="0"/>
              </a:rPr>
              <a:t>&lt;input&gt;</a:t>
            </a:r>
          </a:p>
          <a:p>
            <a:r>
              <a:rPr lang="en-US" altLang="en-US" sz="2400" smtClean="0">
                <a:cs typeface="Arial" panose="020B0604020202020204" pitchFamily="34" charset="0"/>
              </a:rPr>
              <a:t>Resets the form fields to their initial values</a:t>
            </a:r>
          </a:p>
          <a:p>
            <a:endParaRPr lang="en-US" altLang="en-US" sz="2400" smtClean="0">
              <a:cs typeface="Arial" panose="020B0604020202020204" pitchFamily="34" charset="0"/>
            </a:endParaRPr>
          </a:p>
          <a:p>
            <a:r>
              <a:rPr lang="en-US" altLang="en-US" sz="2400" smtClean="0"/>
              <a:t>Attributes:</a:t>
            </a:r>
          </a:p>
          <a:p>
            <a:pPr lvl="1"/>
            <a:r>
              <a:rPr lang="en-US" altLang="en-US" sz="2400" smtClean="0"/>
              <a:t>type=“reset”</a:t>
            </a:r>
          </a:p>
          <a:p>
            <a:pPr lvl="1"/>
            <a:r>
              <a:rPr lang="en-US" altLang="en-US" sz="2400" smtClean="0"/>
              <a:t>name</a:t>
            </a:r>
          </a:p>
          <a:p>
            <a:pPr lvl="1"/>
            <a:r>
              <a:rPr lang="en-US" altLang="en-US" sz="2400" smtClean="0"/>
              <a:t>id</a:t>
            </a:r>
          </a:p>
          <a:p>
            <a:pPr lvl="1"/>
            <a:r>
              <a:rPr lang="en-US" altLang="en-US" sz="2400" smtClean="0"/>
              <a:t>value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2460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745C622-0BE6-4B91-A4B9-943A4E5B239E}" type="slidenum">
              <a:rPr lang="en-US" altLang="en-US" sz="1200">
                <a:solidFill>
                  <a:srgbClr val="052E65"/>
                </a:solidFill>
              </a:rPr>
              <a:pPr/>
              <a:t>11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6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7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8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9" name="Rectangle 10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80" name="Rectangle 11"/>
          <p:cNvSpPr>
            <a:spLocks noChangeArrowheads="1"/>
          </p:cNvSpPr>
          <p:nvPr/>
        </p:nvSpPr>
        <p:spPr bwMode="auto">
          <a:xfrm>
            <a:off x="3705225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81" name="Rectangle 14"/>
          <p:cNvSpPr>
            <a:spLocks noChangeArrowheads="1"/>
          </p:cNvSpPr>
          <p:nvPr/>
        </p:nvSpPr>
        <p:spPr bwMode="auto">
          <a:xfrm>
            <a:off x="3790950" y="3081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8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329" y="3322804"/>
            <a:ext cx="3530600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960438" y="239713"/>
            <a:ext cx="5821362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Password box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1868488"/>
            <a:ext cx="7086600" cy="4400550"/>
          </a:xfrm>
        </p:spPr>
        <p:txBody>
          <a:bodyPr rtlCol="0">
            <a:normAutofit fontScale="92500" lnSpcReduction="1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text information that needs to be hidden as it is entered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type=“password”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030A8AA-7ECB-47DE-B8E8-8C7A5B8F3782}" type="slidenum">
              <a:rPr lang="en-US" altLang="en-US" sz="1200">
                <a:solidFill>
                  <a:srgbClr val="052E65"/>
                </a:solidFill>
              </a:rPr>
              <a:pPr/>
              <a:t>12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0" name="Rectangle 7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4267200"/>
            <a:ext cx="41910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100965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Check box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04863" y="1866900"/>
            <a:ext cx="7315200" cy="4191000"/>
          </a:xfrm>
        </p:spPr>
        <p:txBody>
          <a:bodyPr rtlCol="0">
            <a:normAutofit fontScale="92500" lnSpcReduction="1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Allows the user to select one or more of a group of predetermined items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checkbox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checked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686800" y="6305550"/>
            <a:ext cx="457200" cy="476250"/>
          </a:xfr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2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84494"/>
            <a:ext cx="2703513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798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Radio Button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806450" y="1524000"/>
            <a:ext cx="7467600" cy="4781550"/>
          </a:xfrm>
        </p:spPr>
        <p:txBody>
          <a:bodyPr rtlCol="0">
            <a:normAutofit fontScale="70000" lnSpcReduction="2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Allows the user to select exactly one from a group of predetermined items</a:t>
            </a:r>
            <a:b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Each radio button in a group is given the same name and a unique value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3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radio</a:t>
            </a:r>
            <a:r>
              <a:rPr lang="en-US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checked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5888315-BBFF-4DAF-ABF3-3C7B2D5926FF}" type="slidenum">
              <a:rPr lang="en-US" altLang="en-US" sz="1200">
                <a:solidFill>
                  <a:srgbClr val="052E65"/>
                </a:solidFill>
              </a:rPr>
              <a:pPr/>
              <a:t>14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8" name="Rectangle 9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6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493" y="3740944"/>
            <a:ext cx="2935288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Hidden form data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866775" y="1981200"/>
            <a:ext cx="8001000" cy="502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>
                <a:cs typeface="Times New Roman" panose="02020603050405020304" pitchFamily="18" charset="0"/>
              </a:rPr>
              <a:t>&lt;input&gt;</a:t>
            </a: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cs typeface="Times New Roman" panose="02020603050405020304" pitchFamily="18" charset="0"/>
              </a:rPr>
              <a:t>This form control is </a:t>
            </a:r>
            <a:r>
              <a:rPr lang="en-US" altLang="en-US" sz="2400" i="1" dirty="0" smtClean="0">
                <a:cs typeface="Times New Roman" panose="02020603050405020304" pitchFamily="18" charset="0"/>
              </a:rPr>
              <a:t>not</a:t>
            </a:r>
            <a:r>
              <a:rPr lang="en-US" altLang="en-US" sz="2400" dirty="0" smtClean="0">
                <a:cs typeface="Times New Roman" panose="02020603050405020304" pitchFamily="18" charset="0"/>
              </a:rPr>
              <a:t> displayed on the web page. </a:t>
            </a: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cs typeface="Times New Roman" panose="02020603050405020304" pitchFamily="18" charset="0"/>
              </a:rPr>
              <a:t>Hidden form fields 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>
                <a:cs typeface="Times New Roman" panose="02020603050405020304" pitchFamily="18" charset="0"/>
              </a:rPr>
              <a:t>Can be accessed by both client-side and server-side scripting 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>
                <a:cs typeface="Times New Roman" panose="02020603050405020304" pitchFamily="18" charset="0"/>
              </a:rPr>
              <a:t>Sometimes used to contain information needed as the visitor moves from page to page. </a:t>
            </a:r>
          </a:p>
          <a:p>
            <a:pPr>
              <a:lnSpc>
                <a:spcPct val="80000"/>
              </a:lnSpc>
            </a:pPr>
            <a:r>
              <a:rPr lang="en-US" altLang="en-US" sz="2800" dirty="0" smtClean="0"/>
              <a:t>Attributes: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/>
              <a:t>type=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000" dirty="0" smtClean="0"/>
              <a:t>hidden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/>
              <a:t>name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/>
              <a:t>id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 smtClean="0"/>
              <a:t>value</a:t>
            </a: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4285E7-A278-4E0F-8B16-FAB5217DA986}" type="slidenum">
              <a:rPr lang="en-US" altLang="en-US" sz="1200">
                <a:solidFill>
                  <a:srgbClr val="052E65"/>
                </a:solidFill>
              </a:rPr>
              <a:pPr/>
              <a:t>15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4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7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8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9" name="Rectangle 10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20" name="Rectangle 11"/>
          <p:cNvSpPr>
            <a:spLocks noChangeArrowheads="1"/>
          </p:cNvSpPr>
          <p:nvPr/>
        </p:nvSpPr>
        <p:spPr bwMode="auto">
          <a:xfrm>
            <a:off x="3705225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21" name="Rectangle 12"/>
          <p:cNvSpPr>
            <a:spLocks noChangeArrowheads="1"/>
          </p:cNvSpPr>
          <p:nvPr/>
        </p:nvSpPr>
        <p:spPr bwMode="auto">
          <a:xfrm>
            <a:off x="3790950" y="3081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22" name="Rectangle 13"/>
          <p:cNvSpPr>
            <a:spLocks noChangeArrowheads="1"/>
          </p:cNvSpPr>
          <p:nvPr/>
        </p:nvSpPr>
        <p:spPr bwMode="auto">
          <a:xfrm>
            <a:off x="3833813" y="3038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Select List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552450" y="1766888"/>
            <a:ext cx="7620000" cy="4572000"/>
          </a:xfrm>
        </p:spPr>
        <p:txBody>
          <a:bodyPr rtlCol="0">
            <a:normAutofit fontScale="85000" lnSpcReduction="2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&lt;select&gt;&lt;/select&gt;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Configures a select list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(along with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option elements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Also known as: Select Box, Drop-Down List, Drop-Down Box, and Option Box.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Allows the user to select one or more items from a list of predetermined choices.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</a:b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multiple</a:t>
            </a: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EA04944-DEFA-425C-913C-2C114EDCCD1C}" type="slidenum">
              <a:rPr lang="en-US" altLang="en-US" sz="1200">
                <a:solidFill>
                  <a:srgbClr val="052E65"/>
                </a:solidFill>
              </a:rPr>
              <a:pPr/>
              <a:t>16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45061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3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4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5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6" name="Rectangle 11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11" name="Picture 10" descr="figure5_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8975" y="4724400"/>
            <a:ext cx="34671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Options in a Select List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688975" y="1895475"/>
            <a:ext cx="7620000" cy="4648200"/>
          </a:xfrm>
        </p:spPr>
        <p:txBody>
          <a:bodyPr/>
          <a:lstStyle/>
          <a:p>
            <a:r>
              <a:rPr lang="en-US" altLang="en-US" sz="2400" smtClean="0">
                <a:cs typeface="Arial" panose="020B0604020202020204" pitchFamily="34" charset="0"/>
              </a:rPr>
              <a:t>&lt;option&gt;&lt;/option&gt;</a:t>
            </a:r>
          </a:p>
          <a:p>
            <a:r>
              <a:rPr lang="en-US" altLang="en-US" sz="2400" smtClean="0">
                <a:cs typeface="Arial" panose="020B0604020202020204" pitchFamily="34" charset="0"/>
              </a:rPr>
              <a:t>Configures the options in a Select List</a:t>
            </a:r>
            <a:br>
              <a:rPr lang="en-US" altLang="en-US" sz="2400" smtClean="0">
                <a:cs typeface="Arial" panose="020B0604020202020204" pitchFamily="34" charset="0"/>
              </a:rPr>
            </a:br>
            <a:endParaRPr lang="en-US" altLang="en-US" sz="2400" smtClean="0">
              <a:cs typeface="Arial" panose="020B0604020202020204" pitchFamily="34" charset="0"/>
            </a:endParaRPr>
          </a:p>
          <a:p>
            <a:r>
              <a:rPr lang="en-US" altLang="en-US" sz="2400" smtClean="0"/>
              <a:t>Attributes:</a:t>
            </a:r>
          </a:p>
          <a:p>
            <a:pPr lvl="1"/>
            <a:r>
              <a:rPr lang="en-US" altLang="en-US" sz="2800" smtClean="0"/>
              <a:t>value</a:t>
            </a:r>
          </a:p>
          <a:p>
            <a:pPr lvl="1"/>
            <a:r>
              <a:rPr lang="en-US" altLang="en-US" sz="2800" smtClean="0"/>
              <a:t>selected</a:t>
            </a:r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35642DF-8B07-411F-9C15-D8E495A90066}" type="slidenum">
              <a:rPr lang="en-US" altLang="en-US" sz="1200">
                <a:solidFill>
                  <a:srgbClr val="052E65"/>
                </a:solidFill>
              </a:rPr>
              <a:pPr/>
              <a:t>17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1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2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3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4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5" name="Rectangle 14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1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762500"/>
            <a:ext cx="38147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2862555"/>
            <a:ext cx="2752725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1" y="76200"/>
            <a:ext cx="5486400" cy="1066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Image Button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673100" y="1981200"/>
            <a:ext cx="7785100" cy="4324350"/>
          </a:xfrm>
        </p:spPr>
        <p:txBody>
          <a:bodyPr rtlCol="0">
            <a:normAutofit fontScale="85000" lnSpcReduction="2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&lt;input&gt;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Submits the form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When clicked: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Triggers the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action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method on the form tag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Sends the form data (the name=value pair for each form element) to the web server.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type=“image”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src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5E8D52-08D8-4FC2-BE59-2BD6D5131FE7}" type="slidenum">
              <a:rPr lang="en-US" altLang="en-US" sz="1200">
                <a:solidFill>
                  <a:srgbClr val="052E65"/>
                </a:solidFill>
              </a:rPr>
              <a:pPr/>
              <a:t>18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4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5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6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7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8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9" name="Rectangle 10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0" name="Rectangle 11"/>
          <p:cNvSpPr>
            <a:spLocks noChangeArrowheads="1"/>
          </p:cNvSpPr>
          <p:nvPr/>
        </p:nvSpPr>
        <p:spPr bwMode="auto">
          <a:xfrm>
            <a:off x="3705225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1" name="Rectangle 14"/>
          <p:cNvSpPr>
            <a:spLocks noChangeArrowheads="1"/>
          </p:cNvSpPr>
          <p:nvPr/>
        </p:nvSpPr>
        <p:spPr bwMode="auto">
          <a:xfrm>
            <a:off x="3186113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326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146" y="4724400"/>
            <a:ext cx="32273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57176"/>
            <a:ext cx="4852988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Button Element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>
          <a:xfrm>
            <a:off x="728662" y="1981200"/>
            <a:ext cx="7500937" cy="4800600"/>
          </a:xfrm>
        </p:spPr>
        <p:txBody>
          <a:bodyPr rtlCol="0">
            <a:normAutofit fontScale="92500" lnSpcReduction="2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&lt;button&gt;&lt;/button&gt;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container tag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When clicked, its function depends on the value of the type attribute. 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Can contain a combination of text, images, and media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submit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 type=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reset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 type=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button</a:t>
            </a: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221EF5F-5BDA-4FF4-9176-3D1158709C72}" type="slidenum">
              <a:rPr lang="en-US" altLang="en-US" sz="1200">
                <a:solidFill>
                  <a:srgbClr val="052E65"/>
                </a:solidFill>
              </a:rPr>
              <a:pPr/>
              <a:t>19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3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4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5" name="Rectangle 8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6" name="Rectangle 9"/>
          <p:cNvSpPr>
            <a:spLocks noChangeArrowheads="1"/>
          </p:cNvSpPr>
          <p:nvPr/>
        </p:nvSpPr>
        <p:spPr bwMode="auto">
          <a:xfrm>
            <a:off x="3600450" y="3062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7" name="Rectangle 10"/>
          <p:cNvSpPr>
            <a:spLocks noChangeArrowheads="1"/>
          </p:cNvSpPr>
          <p:nvPr/>
        </p:nvSpPr>
        <p:spPr bwMode="auto">
          <a:xfrm>
            <a:off x="3681413" y="26622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8" name="Rectangle 11"/>
          <p:cNvSpPr>
            <a:spLocks noChangeArrowheads="1"/>
          </p:cNvSpPr>
          <p:nvPr/>
        </p:nvSpPr>
        <p:spPr bwMode="auto">
          <a:xfrm>
            <a:off x="3705225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9" name="Rectangle 12"/>
          <p:cNvSpPr>
            <a:spLocks noChangeArrowheads="1"/>
          </p:cNvSpPr>
          <p:nvPr/>
        </p:nvSpPr>
        <p:spPr bwMode="auto">
          <a:xfrm>
            <a:off x="3186113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531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191125"/>
            <a:ext cx="246538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09600"/>
            <a:ext cx="6446838" cy="9525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Overview of Forms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974725" y="1847850"/>
            <a:ext cx="7391400" cy="4191000"/>
          </a:xfrm>
        </p:spPr>
        <p:txBody>
          <a:bodyPr>
            <a:normAutofit lnSpcReduction="10000"/>
          </a:bodyPr>
          <a:lstStyle/>
          <a:p>
            <a:r>
              <a:rPr lang="en-US" altLang="en-US" sz="2800" dirty="0" smtClean="0">
                <a:cs typeface="Times New Roman" panose="02020603050405020304" pitchFamily="18" charset="0"/>
              </a:rPr>
              <a:t>Forms are used all over the Web to </a:t>
            </a:r>
          </a:p>
          <a:p>
            <a:pPr lvl="1"/>
            <a:r>
              <a:rPr lang="en-US" altLang="en-US" sz="2400" dirty="0" smtClean="0">
                <a:cs typeface="Times New Roman" panose="02020603050405020304" pitchFamily="18" charset="0"/>
              </a:rPr>
              <a:t>Accept information</a:t>
            </a:r>
          </a:p>
          <a:p>
            <a:pPr lvl="1"/>
            <a:r>
              <a:rPr lang="en-US" altLang="en-US" sz="2400" dirty="0" smtClean="0">
                <a:cs typeface="Times New Roman" panose="02020603050405020304" pitchFamily="18" charset="0"/>
              </a:rPr>
              <a:t>Provide interactivity</a:t>
            </a:r>
            <a:br>
              <a:rPr lang="en-US" altLang="en-US" sz="2400" dirty="0" smtClean="0">
                <a:cs typeface="Times New Roman" panose="02020603050405020304" pitchFamily="18" charset="0"/>
              </a:rPr>
            </a:br>
            <a:endParaRPr lang="en-US" altLang="en-US" sz="2400" dirty="0" smtClean="0">
              <a:cs typeface="Times New Roman" panose="02020603050405020304" pitchFamily="18" charset="0"/>
            </a:endParaRPr>
          </a:p>
          <a:p>
            <a:pPr lvl="1"/>
            <a:endParaRPr lang="en-US" altLang="en-US" sz="2400" dirty="0" smtClean="0">
              <a:cs typeface="Times New Roman" panose="02020603050405020304" pitchFamily="18" charset="0"/>
            </a:endParaRPr>
          </a:p>
          <a:p>
            <a:pPr lvl="1"/>
            <a:endParaRPr lang="en-US" altLang="en-US" sz="2400" dirty="0" smtClean="0">
              <a:cs typeface="Times New Roman" panose="02020603050405020304" pitchFamily="18" charset="0"/>
            </a:endParaRPr>
          </a:p>
          <a:p>
            <a:r>
              <a:rPr lang="en-US" altLang="en-US" sz="2800" dirty="0" smtClean="0">
                <a:cs typeface="Times New Roman" panose="02020603050405020304" pitchFamily="18" charset="0"/>
              </a:rPr>
              <a:t>Types of forms:</a:t>
            </a:r>
          </a:p>
          <a:p>
            <a:pPr lvl="1"/>
            <a:r>
              <a:rPr lang="en-US" altLang="en-US" sz="2400" dirty="0" smtClean="0">
                <a:cs typeface="Times New Roman" panose="02020603050405020304" pitchFamily="18" charset="0"/>
              </a:rPr>
              <a:t>Search form, Order form, Newsletter sign-up form, Survey form,  Add to Cart form, and so on…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24840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0B4BDCD-DDB8-4AA4-97D9-8D49087CA8D5}" type="slidenum">
              <a:rPr lang="en-US" altLang="en-US" sz="1200">
                <a:solidFill>
                  <a:srgbClr val="052E65"/>
                </a:solidFill>
              </a:rPr>
              <a:pPr/>
              <a:t>2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29000"/>
            <a:ext cx="56102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Accessibility &amp; Forms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200" smtClean="0"/>
              <a:t>Label Element</a:t>
            </a:r>
          </a:p>
          <a:p>
            <a:r>
              <a:rPr lang="en-US" altLang="en-US" sz="3200" smtClean="0"/>
              <a:t>Fieldset Element</a:t>
            </a:r>
          </a:p>
          <a:p>
            <a:r>
              <a:rPr lang="en-US" altLang="en-US" sz="3200" smtClean="0"/>
              <a:t>Legend Element</a:t>
            </a:r>
          </a:p>
          <a:p>
            <a:r>
              <a:rPr lang="en-US" altLang="en-US" sz="3200" smtClean="0"/>
              <a:t>Tabindex Attribute</a:t>
            </a:r>
          </a:p>
          <a:p>
            <a:r>
              <a:rPr lang="en-US" altLang="en-US" sz="3200" smtClean="0"/>
              <a:t>Accesskey Attribute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51E3C3B-D64C-43FA-AB98-FB03033D1228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Label element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617538" y="1895475"/>
            <a:ext cx="85344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&lt;label&gt;&lt;/label&gt;</a:t>
            </a:r>
          </a:p>
          <a:p>
            <a:pPr>
              <a:lnSpc>
                <a:spcPct val="8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Associates a text label with a form control</a:t>
            </a:r>
            <a:r>
              <a:rPr lang="en-US" altLang="en-US" dirty="0" smtClean="0">
                <a:cs typeface="Times New Roman" panose="02020603050405020304" pitchFamily="18" charset="0"/>
              </a:rPr>
              <a:t/>
            </a:r>
            <a:br>
              <a:rPr lang="en-US" altLang="en-US" dirty="0" smtClean="0">
                <a:cs typeface="Times New Roman" panose="02020603050405020304" pitchFamily="18" charset="0"/>
              </a:rPr>
            </a:br>
            <a:r>
              <a:rPr lang="en-US" altLang="en-US" sz="800" dirty="0" smtClean="0">
                <a:cs typeface="Times New Roman" panose="02020603050405020304" pitchFamily="18" charset="0"/>
              </a:rPr>
              <a:t/>
            </a:r>
            <a:br>
              <a:rPr lang="en-US" altLang="en-US" sz="800" dirty="0" smtClean="0">
                <a:cs typeface="Times New Roman" panose="02020603050405020304" pitchFamily="18" charset="0"/>
              </a:rPr>
            </a:br>
            <a:endParaRPr lang="en-US" altLang="en-US" sz="800" dirty="0" smtClean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Two Different Formats:</a:t>
            </a:r>
            <a:r>
              <a:rPr lang="en-US" altLang="en-US" sz="800" dirty="0" smtClean="0">
                <a:cs typeface="Times New Roman" panose="02020603050405020304" pitchFamily="18" charset="0"/>
              </a:rPr>
              <a:t/>
            </a:r>
            <a:br>
              <a:rPr lang="en-US" altLang="en-US" sz="800" dirty="0" smtClean="0">
                <a:cs typeface="Times New Roman" panose="02020603050405020304" pitchFamily="18" charset="0"/>
              </a:rPr>
            </a:br>
            <a:r>
              <a:rPr lang="en-US" altLang="en-US" sz="800" dirty="0" smtClean="0">
                <a:cs typeface="Times New Roman" panose="02020603050405020304" pitchFamily="18" charset="0"/>
              </a:rPr>
              <a:t/>
            </a:r>
            <a:br>
              <a:rPr lang="en-US" altLang="en-US" sz="800" dirty="0" smtClean="0">
                <a:cs typeface="Times New Roman" panose="02020603050405020304" pitchFamily="18" charset="0"/>
              </a:rPr>
            </a:b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&lt;label&gt;Email: &lt;input type="text" name=“email"  id ="email"&gt;&lt;/label&gt; </a:t>
            </a:r>
            <a:b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lnSpc>
                <a:spcPct val="80000"/>
              </a:lnSpc>
              <a:buFontTx/>
              <a:buNone/>
            </a:pPr>
            <a:r>
              <a:rPr lang="en-US" altLang="en-US" sz="3200" dirty="0" smtClean="0">
                <a:cs typeface="Times New Roman" panose="02020603050405020304" pitchFamily="18" charset="0"/>
              </a:rPr>
              <a:t>Or</a:t>
            </a:r>
            <a:br>
              <a:rPr lang="en-US" altLang="en-US" sz="3200" dirty="0" smtClean="0">
                <a:cs typeface="Times New Roman" panose="02020603050405020304" pitchFamily="18" charset="0"/>
              </a:rPr>
            </a:br>
            <a:r>
              <a:rPr lang="en-US" altLang="en-US" sz="3200" dirty="0" smtClean="0">
                <a:cs typeface="Times New Roman" panose="02020603050405020304" pitchFamily="18" charset="0"/>
              </a:rPr>
              <a:t/>
            </a:r>
            <a:br>
              <a:rPr lang="en-US" altLang="en-US" sz="3200" dirty="0" smtClean="0">
                <a:cs typeface="Times New Roman" panose="02020603050405020304" pitchFamily="18" charset="0"/>
              </a:rPr>
            </a:b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&lt;label for="email"&gt;Email: &lt;/label&gt;</a:t>
            </a:r>
            <a:b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 type="text" name="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CustEmail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id= "email"&gt; 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FFADADD-8044-4670-B1EE-2CD25C07AEC6}" type="slidenum">
              <a:rPr lang="en-US" altLang="en-US" sz="1200">
                <a:solidFill>
                  <a:srgbClr val="052E65"/>
                </a:solidFill>
              </a:rPr>
              <a:pPr/>
              <a:t>21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" y="82550"/>
            <a:ext cx="8296275" cy="7334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Fieldset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and Legend Elements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19200"/>
            <a:ext cx="762000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00" dirty="0" smtClean="0">
                <a:cs typeface="Times New Roman" panose="02020603050405020304" pitchFamily="18" charset="0"/>
              </a:rPr>
              <a:t>The </a:t>
            </a:r>
            <a:r>
              <a:rPr lang="en-US" altLang="en-US" sz="2600" dirty="0" err="1" smtClean="0">
                <a:cs typeface="Times New Roman" panose="02020603050405020304" pitchFamily="18" charset="0"/>
              </a:rPr>
              <a:t>Fieldset</a:t>
            </a:r>
            <a:r>
              <a:rPr lang="en-US" altLang="en-US" sz="2600" dirty="0" smtClean="0">
                <a:cs typeface="Times New Roman" panose="02020603050405020304" pitchFamily="18" charset="0"/>
              </a:rPr>
              <a:t> Element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>
                <a:cs typeface="Times New Roman" panose="02020603050405020304" pitchFamily="18" charset="0"/>
              </a:rPr>
              <a:t>Container tag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>
                <a:cs typeface="Times New Roman" panose="02020603050405020304" pitchFamily="18" charset="0"/>
              </a:rPr>
              <a:t>Creates a visual group of </a:t>
            </a:r>
            <a:br>
              <a:rPr lang="en-US" altLang="en-US" sz="2200" dirty="0" smtClean="0">
                <a:cs typeface="Times New Roman" panose="02020603050405020304" pitchFamily="18" charset="0"/>
              </a:rPr>
            </a:br>
            <a:r>
              <a:rPr lang="en-US" altLang="en-US" sz="2200" dirty="0" smtClean="0">
                <a:cs typeface="Times New Roman" panose="02020603050405020304" pitchFamily="18" charset="0"/>
              </a:rPr>
              <a:t>form elements on a web page</a:t>
            </a:r>
          </a:p>
          <a:p>
            <a:pPr>
              <a:lnSpc>
                <a:spcPct val="80000"/>
              </a:lnSpc>
            </a:pPr>
            <a:r>
              <a:rPr lang="en-US" altLang="en-US" sz="2600" dirty="0" smtClean="0">
                <a:cs typeface="Times New Roman" panose="02020603050405020304" pitchFamily="18" charset="0"/>
              </a:rPr>
              <a:t>The Legend Element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>
                <a:cs typeface="Times New Roman" panose="02020603050405020304" pitchFamily="18" charset="0"/>
              </a:rPr>
              <a:t>Container tag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>
                <a:cs typeface="Times New Roman" panose="02020603050405020304" pitchFamily="18" charset="0"/>
              </a:rPr>
              <a:t>Creates a text label within the </a:t>
            </a:r>
            <a:r>
              <a:rPr lang="en-US" altLang="en-US" sz="2200" dirty="0" err="1" smtClean="0">
                <a:cs typeface="Times New Roman" panose="02020603050405020304" pitchFamily="18" charset="0"/>
              </a:rPr>
              <a:t>fieldset</a:t>
            </a:r>
            <a:r>
              <a:rPr lang="en-US" altLang="en-US" sz="2000" dirty="0" smtClean="0">
                <a:cs typeface="Times New Roman" panose="02020603050405020304" pitchFamily="18" charset="0"/>
              </a:rPr>
              <a:t/>
            </a:r>
            <a:br>
              <a:rPr lang="en-US" altLang="en-US" sz="2000" dirty="0" smtClean="0">
                <a:cs typeface="Times New Roman" panose="02020603050405020304" pitchFamily="18" charset="0"/>
              </a:rPr>
            </a:br>
            <a:endParaRPr lang="en-US" altLang="en-US" sz="2000" dirty="0" smtClean="0">
              <a:cs typeface="Times New Roman" panose="02020603050405020304" pitchFamily="18" charset="0"/>
            </a:endParaRPr>
          </a:p>
        </p:txBody>
      </p:sp>
      <p:sp>
        <p:nvSpPr>
          <p:cNvPr id="6042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78825" y="6305550"/>
            <a:ext cx="765175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00312EA-802B-4FA5-9B7A-911782924746}" type="slidenum">
              <a:rPr lang="en-US" altLang="en-US" sz="14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4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228600" y="4144963"/>
            <a:ext cx="8550275" cy="2160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>
              <a:lnSpc>
                <a:spcPct val="80000"/>
              </a:lnSpc>
              <a:defRPr/>
            </a:pPr>
            <a:r>
              <a:rPr lang="en-US" b="1" dirty="0" smtClean="0">
                <a:cs typeface="Times New Roman" pitchFamily="18" charset="0"/>
              </a:rPr>
              <a:t>&lt;</a:t>
            </a:r>
            <a:r>
              <a:rPr lang="en-US" b="1" dirty="0" err="1" smtClean="0">
                <a:cs typeface="Times New Roman" pitchFamily="18" charset="0"/>
              </a:rPr>
              <a:t>fieldset</a:t>
            </a:r>
            <a:r>
              <a:rPr lang="en-US" b="1" dirty="0" smtClean="0">
                <a:cs typeface="Times New Roman" pitchFamily="18" charset="0"/>
              </a:rPr>
              <a:t>&gt;&lt;legend&gt;Customer Information&lt;/legend&gt;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>
                <a:cs typeface="Times New Roman" pitchFamily="18" charset="0"/>
              </a:rPr>
              <a:t>   &lt;label&gt;Name: </a:t>
            </a:r>
            <a:br>
              <a:rPr lang="en-US" b="1" dirty="0" smtClean="0">
                <a:cs typeface="Times New Roman" pitchFamily="18" charset="0"/>
              </a:rPr>
            </a:br>
            <a:r>
              <a:rPr lang="en-US" b="1" dirty="0" smtClean="0">
                <a:cs typeface="Times New Roman" pitchFamily="18" charset="0"/>
              </a:rPr>
              <a:t>  &lt;input type="text" name="Name" id="Name“&gt;&lt;/label&gt;   </a:t>
            </a:r>
            <a:br>
              <a:rPr lang="en-US" b="1" dirty="0" smtClean="0">
                <a:cs typeface="Times New Roman" pitchFamily="18" charset="0"/>
              </a:rPr>
            </a:br>
            <a:r>
              <a:rPr lang="en-US" b="1" dirty="0" smtClean="0">
                <a:cs typeface="Times New Roman" pitchFamily="18" charset="0"/>
              </a:rPr>
              <a:t>  &lt;</a:t>
            </a:r>
            <a:r>
              <a:rPr lang="en-US" b="1" dirty="0" err="1" smtClean="0">
                <a:cs typeface="Times New Roman" pitchFamily="18" charset="0"/>
              </a:rPr>
              <a:t>br</a:t>
            </a:r>
            <a:r>
              <a:rPr lang="en-US" b="1" dirty="0" smtClean="0">
                <a:cs typeface="Times New Roman" pitchFamily="18" charset="0"/>
              </a:rPr>
              <a:t>&gt;&lt;</a:t>
            </a:r>
            <a:r>
              <a:rPr lang="en-US" b="1" dirty="0" err="1" smtClean="0">
                <a:cs typeface="Times New Roman" pitchFamily="18" charset="0"/>
              </a:rPr>
              <a:t>br</a:t>
            </a:r>
            <a:r>
              <a:rPr lang="en-US" b="1" dirty="0" smtClean="0">
                <a:cs typeface="Times New Roman" pitchFamily="18" charset="0"/>
              </a:rPr>
              <a:t>&gt;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>
                <a:cs typeface="Times New Roman" pitchFamily="18" charset="0"/>
              </a:rPr>
              <a:t>   &lt;label&gt;Email: </a:t>
            </a:r>
            <a:br>
              <a:rPr lang="en-US" b="1" dirty="0" smtClean="0">
                <a:cs typeface="Times New Roman" pitchFamily="18" charset="0"/>
              </a:rPr>
            </a:br>
            <a:r>
              <a:rPr lang="en-US" b="1" dirty="0" smtClean="0">
                <a:cs typeface="Times New Roman" pitchFamily="18" charset="0"/>
              </a:rPr>
              <a:t>  &lt;input type="text" name="Email" id="Email"&gt;&lt;/label&gt;</a:t>
            </a:r>
          </a:p>
          <a:p>
            <a:pPr lvl="1">
              <a:lnSpc>
                <a:spcPct val="80000"/>
              </a:lnSpc>
              <a:defRPr/>
            </a:pPr>
            <a:r>
              <a:rPr lang="en-US" b="1" dirty="0" smtClean="0">
                <a:cs typeface="Times New Roman" pitchFamily="18" charset="0"/>
              </a:rPr>
              <a:t> &lt;/</a:t>
            </a:r>
            <a:r>
              <a:rPr lang="en-US" b="1" dirty="0" err="1" smtClean="0">
                <a:cs typeface="Times New Roman" pitchFamily="18" charset="0"/>
              </a:rPr>
              <a:t>fieldset</a:t>
            </a:r>
            <a:r>
              <a:rPr lang="en-US" b="1" dirty="0" smtClean="0">
                <a:cs typeface="Times New Roman" pitchFamily="18" charset="0"/>
              </a:rPr>
              <a:t>&gt;</a:t>
            </a:r>
          </a:p>
        </p:txBody>
      </p:sp>
      <p:pic>
        <p:nvPicPr>
          <p:cNvPr id="6042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815975"/>
            <a:ext cx="3071813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tabindex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attribute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688975" y="2054225"/>
            <a:ext cx="8153400" cy="4724400"/>
          </a:xfrm>
        </p:spPr>
        <p:txBody>
          <a:bodyPr/>
          <a:lstStyle/>
          <a:p>
            <a:r>
              <a:rPr lang="en-US" altLang="en-US" sz="2800" smtClean="0">
                <a:cs typeface="Times New Roman" panose="02020603050405020304" pitchFamily="18" charset="0"/>
              </a:rPr>
              <a:t>Attribute that can be used on form controls and anchor tags</a:t>
            </a:r>
            <a:br>
              <a:rPr lang="en-US" altLang="en-US" sz="2800" smtClean="0">
                <a:cs typeface="Times New Roman" panose="02020603050405020304" pitchFamily="18" charset="0"/>
              </a:rPr>
            </a:br>
            <a:endParaRPr lang="en-US" altLang="en-US" sz="700" smtClean="0">
              <a:cs typeface="Times New Roman" panose="02020603050405020304" pitchFamily="18" charset="0"/>
            </a:endParaRPr>
          </a:p>
          <a:p>
            <a:r>
              <a:rPr lang="en-US" altLang="en-US" sz="2800" smtClean="0">
                <a:cs typeface="Times New Roman" panose="02020603050405020304" pitchFamily="18" charset="0"/>
              </a:rPr>
              <a:t>Modifies the default tab order</a:t>
            </a:r>
          </a:p>
          <a:p>
            <a:r>
              <a:rPr lang="en-US" altLang="en-US" sz="2800" smtClean="0">
                <a:cs typeface="Times New Roman" panose="02020603050405020304" pitchFamily="18" charset="0"/>
              </a:rPr>
              <a:t>Assign a numeric value</a:t>
            </a:r>
            <a:r>
              <a:rPr lang="en-US" altLang="en-US" smtClean="0">
                <a:cs typeface="Times New Roman" panose="02020603050405020304" pitchFamily="18" charset="0"/>
              </a:rPr>
              <a:t/>
            </a:r>
            <a:br>
              <a:rPr lang="en-US" altLang="en-US" smtClean="0">
                <a:cs typeface="Times New Roman" panose="02020603050405020304" pitchFamily="18" charset="0"/>
              </a:rPr>
            </a:br>
            <a:endParaRPr lang="en-US" altLang="en-US" smtClean="0"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   type="text" name="CustEmail" id="CustEmail"   tabindex="1"&gt;</a:t>
            </a:r>
            <a:endParaRPr lang="en-US" altLang="en-US" smtClean="0">
              <a:cs typeface="Times New Roman" panose="02020603050405020304" pitchFamily="18" charset="0"/>
            </a:endParaRPr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9F02559-0448-41C2-96BD-B605A0173D97}" type="slidenum">
              <a:rPr lang="en-US" altLang="en-US" sz="1200">
                <a:solidFill>
                  <a:srgbClr val="052E65"/>
                </a:solidFill>
              </a:rPr>
              <a:pPr/>
              <a:t>23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accesskey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attribute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822325" y="1905000"/>
            <a:ext cx="7162800" cy="4191000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lnSpc>
                <a:spcPct val="80000"/>
              </a:lnSpc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Attribute that can be used on form controls and anchor tags</a:t>
            </a:r>
            <a:r>
              <a:rPr lang="en-US" alt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en-US" alt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fontAlgn="auto">
              <a:lnSpc>
                <a:spcPct val="80000"/>
              </a:lnSpc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Create a “hot-key” combination to place the focus on the component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fontAlgn="auto">
              <a:lnSpc>
                <a:spcPct val="80000"/>
              </a:lnSpc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Assign a value of a keyboard letter</a:t>
            </a:r>
          </a:p>
          <a:p>
            <a:pPr marL="91440" indent="-91440" fontAlgn="auto">
              <a:lnSpc>
                <a:spcPct val="80000"/>
              </a:lnSpc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On Windows use the CTRL  and the “hot-key” to move the cursor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91440" indent="-91440" fontAlgn="auto">
              <a:lnSpc>
                <a:spcPct val="80000"/>
              </a:lnSpc>
              <a:buFontTx/>
              <a:buNone/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&lt;input   type="text" name="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CustEmail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id="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CustEmail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accesskey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="E"&gt; </a:t>
            </a:r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C8B0978-9070-4102-BDB8-EF3BFA6701AE}" type="slidenum">
              <a:rPr lang="en-US" altLang="en-US" sz="1200">
                <a:solidFill>
                  <a:srgbClr val="052E65"/>
                </a:solidFill>
              </a:rPr>
              <a:pPr/>
              <a:t>24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1233486" y="430213"/>
            <a:ext cx="5470525" cy="9144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CSS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to Style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 Form</a:t>
            </a:r>
          </a:p>
        </p:txBody>
      </p:sp>
      <p:sp>
        <p:nvSpPr>
          <p:cNvPr id="67589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1DFA205-6583-49A9-8D5D-29020E3B2AED}" type="slidenum">
              <a:rPr lang="en-US" altLang="en-US" sz="1200">
                <a:solidFill>
                  <a:srgbClr val="052E65"/>
                </a:solidFill>
              </a:rPr>
              <a:pPr/>
              <a:t>25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130969" y="4270459"/>
            <a:ext cx="7565231" cy="230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dirty="0" smtClean="0"/>
              <a:t>form { background-color: #</a:t>
            </a:r>
            <a:r>
              <a:rPr lang="en-US" dirty="0" err="1" smtClean="0"/>
              <a:t>eaeaea</a:t>
            </a:r>
            <a:r>
              <a:rPr lang="en-US" dirty="0" smtClean="0"/>
              <a:t>; </a:t>
            </a:r>
            <a:br>
              <a:rPr lang="en-US" dirty="0" smtClean="0"/>
            </a:br>
            <a:r>
              <a:rPr lang="en-US" dirty="0" smtClean="0"/>
              <a:t>            font-family: Arial, sans-serif; padding: 10px;	}</a:t>
            </a:r>
          </a:p>
          <a:p>
            <a:pPr>
              <a:defRPr/>
            </a:pPr>
            <a:r>
              <a:rPr lang="en-US" dirty="0" smtClean="0"/>
              <a:t>label { float: left; width: 100px; clear: left; text-align: right; </a:t>
            </a:r>
            <a:br>
              <a:rPr lang="en-US" dirty="0" smtClean="0"/>
            </a:br>
            <a:r>
              <a:rPr lang="en-US" dirty="0" smtClean="0"/>
              <a:t>            padding-right: 10px; margin-top: 10px; }</a:t>
            </a:r>
          </a:p>
          <a:p>
            <a:pPr>
              <a:defRPr/>
            </a:pPr>
            <a:r>
              <a:rPr lang="en-US" dirty="0" smtClean="0"/>
              <a:t>input, </a:t>
            </a:r>
            <a:r>
              <a:rPr lang="en-US" dirty="0" err="1" smtClean="0"/>
              <a:t>textarea</a:t>
            </a:r>
            <a:r>
              <a:rPr lang="en-US" dirty="0" smtClean="0"/>
              <a:t> { margin-top: 10px; display: block; } </a:t>
            </a:r>
          </a:p>
          <a:p>
            <a:pPr>
              <a:defRPr/>
            </a:pPr>
            <a:r>
              <a:rPr lang="en-US" dirty="0" smtClean="0"/>
              <a:t>#</a:t>
            </a:r>
            <a:r>
              <a:rPr lang="en-US" dirty="0" err="1" smtClean="0"/>
              <a:t>mySubmit</a:t>
            </a:r>
            <a:r>
              <a:rPr lang="en-US" dirty="0" smtClean="0"/>
              <a:t> { margin-left: 110px; }</a:t>
            </a:r>
          </a:p>
        </p:txBody>
      </p:sp>
      <p:pic>
        <p:nvPicPr>
          <p:cNvPr id="67591" name="Picture 2" descr="Figur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" y="1298659"/>
            <a:ext cx="38703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344613"/>
            <a:ext cx="33337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2187575" y="686888"/>
            <a:ext cx="7010400" cy="8275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Server-Side Processing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7956550" cy="3657600"/>
          </a:xfrm>
        </p:spPr>
        <p:txBody>
          <a:bodyPr rtlCol="0">
            <a:normAutofit fontScale="92500" lnSpcReduction="10000"/>
          </a:bodyPr>
          <a:lstStyle/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Your web browser requests web pages and their related files from a web server.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The web server locates the files and sends them to your web browser. </a:t>
            </a:r>
            <a:b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</a:br>
            <a:endParaRPr lang="en-US" altLang="en-US" sz="280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The web browser then renders the returned files and displays the requested web pages for you to use. </a:t>
            </a:r>
            <a:endParaRPr lang="en-US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A44FD0B-190D-4B8E-B054-9BF26FED7C28}" type="slidenum">
              <a:rPr lang="en-US" altLang="en-US" sz="1200">
                <a:solidFill>
                  <a:srgbClr val="052E65"/>
                </a:solidFill>
              </a:rPr>
              <a:pPr/>
              <a:t>26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828800" y="18049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3162300" y="27146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9639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6888"/>
            <a:ext cx="2667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6446838" cy="1320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CGI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Gateway Interface</a:t>
            </a:r>
          </a:p>
        </p:txBody>
      </p:sp>
      <p:sp>
        <p:nvSpPr>
          <p:cNvPr id="71683" name="Rectangle 4"/>
          <p:cNvSpPr>
            <a:spLocks noGrp="1" noChangeArrowheads="1"/>
          </p:cNvSpPr>
          <p:nvPr>
            <p:ph idx="1"/>
          </p:nvPr>
        </p:nvSpPr>
        <p:spPr>
          <a:xfrm>
            <a:off x="642938" y="1473200"/>
            <a:ext cx="7315200" cy="4038600"/>
          </a:xfrm>
        </p:spPr>
        <p:txBody>
          <a:bodyPr/>
          <a:lstStyle/>
          <a:p>
            <a:r>
              <a:rPr lang="en-US" altLang="en-US" sz="2800" dirty="0" smtClean="0">
                <a:cs typeface="Times New Roman" panose="02020603050405020304" pitchFamily="18" charset="0"/>
              </a:rPr>
              <a:t>A protocol for a web server to pass a web page user's request to an application program and accept information to send to the user.</a:t>
            </a:r>
          </a:p>
          <a:p>
            <a:endParaRPr lang="en-US" altLang="en-US" sz="2400" dirty="0" smtClean="0">
              <a:cs typeface="Times New Roman" panose="02020603050405020304" pitchFamily="18" charset="0"/>
            </a:endParaRPr>
          </a:p>
        </p:txBody>
      </p:sp>
      <p:sp>
        <p:nvSpPr>
          <p:cNvPr id="7168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3540906-AB10-42BB-BDA7-46CE34CD585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685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64021"/>
            <a:ext cx="7043738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8438"/>
            <a:ext cx="7543800" cy="669925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Server-Side  Scripting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idx="1"/>
          </p:nvPr>
        </p:nvSpPr>
        <p:spPr>
          <a:xfrm>
            <a:off x="381000" y="1143000"/>
            <a:ext cx="8001000" cy="5334000"/>
          </a:xfrm>
        </p:spPr>
        <p:txBody>
          <a:bodyPr>
            <a:normAutofit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400" dirty="0" smtClean="0"/>
              <a:t>One of many technologies in which a server-side script is embedded within a Web page document saved with a file extension such as: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.</a:t>
            </a:r>
            <a:r>
              <a:rPr lang="en-US" altLang="en-US" sz="2400" dirty="0" err="1" smtClean="0"/>
              <a:t>php</a:t>
            </a:r>
            <a:r>
              <a:rPr lang="en-US" altLang="en-US" sz="2400" dirty="0" smtClean="0"/>
              <a:t> (PHP)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.asp (Active Server Pages)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.cfm (Adobe ColdFusion)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.</a:t>
            </a:r>
            <a:r>
              <a:rPr lang="en-US" altLang="en-US" sz="2400" dirty="0" err="1" smtClean="0"/>
              <a:t>jsp</a:t>
            </a:r>
            <a:r>
              <a:rPr lang="en-US" altLang="en-US" sz="2400" dirty="0" smtClean="0"/>
              <a:t> (Sun </a:t>
            </a:r>
            <a:r>
              <a:rPr lang="en-US" altLang="en-US" sz="2400" dirty="0" err="1" smtClean="0"/>
              <a:t>JavaServer</a:t>
            </a:r>
            <a:r>
              <a:rPr lang="en-US" altLang="en-US" sz="2400" dirty="0" smtClean="0"/>
              <a:t> Pages)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.</a:t>
            </a:r>
            <a:r>
              <a:rPr lang="en-US" altLang="en-US" sz="2400" dirty="0" err="1" smtClean="0"/>
              <a:t>aspx</a:t>
            </a:r>
            <a:r>
              <a:rPr lang="en-US" altLang="en-US" sz="2400" dirty="0" smtClean="0"/>
              <a:t> (</a:t>
            </a:r>
            <a:r>
              <a:rPr lang="en-US" altLang="en-US" sz="2400" dirty="0" err="1" smtClean="0"/>
              <a:t>ASP.Net</a:t>
            </a:r>
            <a:r>
              <a:rPr lang="en-US" altLang="en-US" sz="2400" dirty="0" smtClean="0"/>
              <a:t>). 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endParaRPr lang="en-US" altLang="en-US" dirty="0" smtClean="0"/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800" dirty="0" smtClean="0"/>
              <a:t>Uses direct execution — the script is run either by the web server itself or by an extension module to the web server.  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endParaRPr lang="en-US" altLang="en-US" sz="2400" dirty="0" smtClean="0">
              <a:cs typeface="Times New Roman" panose="02020603050405020304" pitchFamily="18" charset="0"/>
            </a:endParaRPr>
          </a:p>
        </p:txBody>
      </p:sp>
      <p:sp>
        <p:nvSpPr>
          <p:cNvPr id="7373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DAC6D92-79CF-4193-9A14-AEA2506060FA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3734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2667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-523875" y="609600"/>
            <a:ext cx="9144000" cy="73818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Steps in Utilizing Server-Side Processing</a:t>
            </a:r>
          </a:p>
        </p:txBody>
      </p:sp>
      <p:sp>
        <p:nvSpPr>
          <p:cNvPr id="7578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62881"/>
            <a:ext cx="6934200" cy="3886200"/>
          </a:xfrm>
        </p:spPr>
        <p:txBody>
          <a:bodyPr>
            <a:normAutofit lnSpcReduction="10000"/>
          </a:bodyPr>
          <a:lstStyle/>
          <a:p>
            <a:pPr marL="423863" indent="-342900">
              <a:buFont typeface="Gill Sans MT" panose="020B0502020104020203" pitchFamily="34" charset="0"/>
              <a:buAutoNum type="arabicPeriod"/>
            </a:pPr>
            <a:r>
              <a:rPr lang="en-US" altLang="en-US" sz="2800" dirty="0" smtClean="0"/>
              <a:t>Web page invokes server-side processing by a form or hyperlink.</a:t>
            </a:r>
          </a:p>
          <a:p>
            <a:pPr marL="423863" indent="-342900">
              <a:buFont typeface="Gill Sans MT" panose="020B0502020104020203" pitchFamily="34" charset="0"/>
              <a:buAutoNum type="arabicPeriod"/>
            </a:pPr>
            <a:r>
              <a:rPr lang="en-US" altLang="en-US" sz="2800" dirty="0" smtClean="0"/>
              <a:t>Web server executes a server-side script.</a:t>
            </a:r>
          </a:p>
          <a:p>
            <a:pPr marL="423863" indent="-342900">
              <a:buFont typeface="Gill Sans MT" panose="020B0502020104020203" pitchFamily="34" charset="0"/>
              <a:buAutoNum type="arabicPeriod"/>
            </a:pPr>
            <a:r>
              <a:rPr lang="en-US" altLang="en-US" sz="2800" dirty="0" smtClean="0"/>
              <a:t>Server-side script accesses requested database, file, or process.</a:t>
            </a:r>
          </a:p>
          <a:p>
            <a:pPr marL="423863" indent="-342900">
              <a:buFont typeface="Gill Sans MT" panose="020B0502020104020203" pitchFamily="34" charset="0"/>
              <a:buAutoNum type="arabicPeriod"/>
            </a:pPr>
            <a:r>
              <a:rPr lang="en-US" altLang="en-US" sz="2800" dirty="0" smtClean="0"/>
              <a:t>Web server returns web page with requested information or confirmation of action.</a:t>
            </a:r>
          </a:p>
        </p:txBody>
      </p:sp>
      <p:sp>
        <p:nvSpPr>
          <p:cNvPr id="7578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DFC54D4-0885-4F70-8DCC-18ABB4578B03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5783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81600"/>
            <a:ext cx="2667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Overview of Forms (2)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1828800"/>
            <a:ext cx="7391400" cy="4191000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sz="4000" dirty="0" smtClean="0">
                <a:cs typeface="Times New Roman" panose="02020603050405020304" pitchFamily="18" charset="0"/>
              </a:rPr>
              <a:t>Form</a:t>
            </a:r>
          </a:p>
          <a:p>
            <a:pPr lvl="1"/>
            <a:r>
              <a:rPr lang="en-US" altLang="en-US" sz="2800" dirty="0" smtClean="0">
                <a:cs typeface="Times New Roman" panose="02020603050405020304" pitchFamily="18" charset="0"/>
              </a:rPr>
              <a:t>An HTML element that </a:t>
            </a:r>
            <a:br>
              <a:rPr lang="en-US" altLang="en-US" sz="2800" dirty="0" smtClean="0">
                <a:cs typeface="Times New Roman" panose="02020603050405020304" pitchFamily="18" charset="0"/>
              </a:rPr>
            </a:br>
            <a:r>
              <a:rPr lang="en-US" altLang="en-US" sz="2800" dirty="0" smtClean="0">
                <a:cs typeface="Times New Roman" panose="02020603050405020304" pitchFamily="18" charset="0"/>
              </a:rPr>
              <a:t>contains and organizes </a:t>
            </a:r>
          </a:p>
          <a:p>
            <a:pPr lvl="1"/>
            <a:r>
              <a:rPr lang="en-US" altLang="en-US" sz="2800" b="1" dirty="0" smtClean="0">
                <a:cs typeface="Times New Roman" panose="02020603050405020304" pitchFamily="18" charset="0"/>
              </a:rPr>
              <a:t>form controls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such as</a:t>
            </a:r>
            <a:r>
              <a:rPr lang="en-US" altLang="en-US" sz="1100" dirty="0" smtClean="0">
                <a:cs typeface="Times New Roman" panose="02020603050405020304" pitchFamily="18" charset="0"/>
              </a:rPr>
              <a:t/>
            </a:r>
            <a:br>
              <a:rPr lang="en-US" altLang="en-US" sz="1100" dirty="0" smtClean="0">
                <a:cs typeface="Times New Roman" panose="02020603050405020304" pitchFamily="18" charset="0"/>
              </a:rPr>
            </a:br>
            <a:r>
              <a:rPr lang="en-US" altLang="en-US" sz="1100" dirty="0" smtClean="0">
                <a:cs typeface="Times New Roman" panose="02020603050405020304" pitchFamily="18" charset="0"/>
              </a:rPr>
              <a:t/>
            </a:r>
            <a:br>
              <a:rPr lang="en-US" altLang="en-US" sz="1100" dirty="0" smtClean="0">
                <a:cs typeface="Times New Roman" panose="02020603050405020304" pitchFamily="18" charset="0"/>
              </a:rPr>
            </a:br>
            <a:r>
              <a:rPr lang="en-US" altLang="en-US" sz="11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text boxes, </a:t>
            </a:r>
            <a:br>
              <a:rPr lang="en-US" altLang="en-US" sz="2800" dirty="0" smtClean="0">
                <a:cs typeface="Times New Roman" panose="02020603050405020304" pitchFamily="18" charset="0"/>
              </a:rPr>
            </a:br>
            <a:r>
              <a:rPr lang="en-US" altLang="en-US" sz="2800" dirty="0" smtClean="0">
                <a:cs typeface="Times New Roman" panose="02020603050405020304" pitchFamily="18" charset="0"/>
              </a:rPr>
              <a:t> check boxes, </a:t>
            </a:r>
            <a:br>
              <a:rPr lang="en-US" altLang="en-US" sz="2800" dirty="0" smtClean="0">
                <a:cs typeface="Times New Roman" panose="02020603050405020304" pitchFamily="18" charset="0"/>
              </a:rPr>
            </a:br>
            <a:r>
              <a:rPr lang="en-US" altLang="en-US" sz="2800" dirty="0" smtClean="0">
                <a:cs typeface="Times New Roman" panose="02020603050405020304" pitchFamily="18" charset="0"/>
              </a:rPr>
              <a:t> and buttons </a:t>
            </a:r>
            <a:r>
              <a:rPr lang="en-US" altLang="en-US" sz="1100" dirty="0" smtClean="0">
                <a:cs typeface="Times New Roman" panose="02020603050405020304" pitchFamily="18" charset="0"/>
              </a:rPr>
              <a:t/>
            </a:r>
            <a:br>
              <a:rPr lang="en-US" altLang="en-US" sz="1100" dirty="0" smtClean="0">
                <a:cs typeface="Times New Roman" panose="02020603050405020304" pitchFamily="18" charset="0"/>
              </a:rPr>
            </a:br>
            <a:r>
              <a:rPr lang="en-US" altLang="en-US" sz="1100" dirty="0" smtClean="0">
                <a:cs typeface="Times New Roman" panose="02020603050405020304" pitchFamily="18" charset="0"/>
              </a:rPr>
              <a:t/>
            </a:r>
            <a:br>
              <a:rPr lang="en-US" altLang="en-US" sz="1100" dirty="0" smtClean="0">
                <a:cs typeface="Times New Roman" panose="02020603050405020304" pitchFamily="18" charset="0"/>
              </a:rPr>
            </a:br>
            <a:r>
              <a:rPr lang="en-US" altLang="en-US" sz="2800" dirty="0" smtClean="0">
                <a:cs typeface="Times New Roman" panose="02020603050405020304" pitchFamily="18" charset="0"/>
              </a:rPr>
              <a:t>that can accept information from website visitors. 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CFEBFB0-706D-41D4-A674-D6B6A9C4697A}" type="slidenum">
              <a:rPr lang="en-US" altLang="en-US" sz="1200">
                <a:solidFill>
                  <a:srgbClr val="052E65"/>
                </a:solidFill>
              </a:rPr>
              <a:pPr/>
              <a:t>3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pic>
        <p:nvPicPr>
          <p:cNvPr id="105474" name="Picture 2" descr="Figure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133600"/>
            <a:ext cx="2743200" cy="23526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-28074" y="411163"/>
            <a:ext cx="7620000" cy="8382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Common Uses of Server-Side Scripting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66838"/>
            <a:ext cx="7086600" cy="4114800"/>
          </a:xfrm>
        </p:spPr>
        <p:txBody>
          <a:bodyPr/>
          <a:lstStyle/>
          <a:p>
            <a:r>
              <a:rPr lang="en-US" altLang="en-US" sz="2800" smtClean="0">
                <a:cs typeface="Times New Roman" panose="02020603050405020304" pitchFamily="18" charset="0"/>
              </a:rPr>
              <a:t>Search a database</a:t>
            </a:r>
          </a:p>
          <a:p>
            <a:r>
              <a:rPr lang="en-US" altLang="en-US" sz="2800" smtClean="0">
                <a:cs typeface="Times New Roman" panose="02020603050405020304" pitchFamily="18" charset="0"/>
              </a:rPr>
              <a:t>Place an order at an online store</a:t>
            </a:r>
          </a:p>
          <a:p>
            <a:r>
              <a:rPr lang="en-US" altLang="en-US" sz="2800" smtClean="0">
                <a:cs typeface="Times New Roman" panose="02020603050405020304" pitchFamily="18" charset="0"/>
              </a:rPr>
              <a:t>Send a web page to a friend </a:t>
            </a:r>
          </a:p>
          <a:p>
            <a:r>
              <a:rPr lang="en-US" altLang="en-US" sz="2800" smtClean="0">
                <a:cs typeface="Times New Roman" panose="02020603050405020304" pitchFamily="18" charset="0"/>
              </a:rPr>
              <a:t>Subscribe to a newsletter</a:t>
            </a:r>
          </a:p>
        </p:txBody>
      </p:sp>
      <p:sp>
        <p:nvSpPr>
          <p:cNvPr id="77829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F16E701-B6CE-46FE-889B-07077EBB518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7830" name="Picture 7" descr="E:\0WDF7ED\Figures\Chapter1\Figure1.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14800"/>
            <a:ext cx="2667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Sending information to </a:t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Server-side Script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05" y="1752600"/>
            <a:ext cx="8229600" cy="3989388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 method="post" action="http://webdevbasics.net/scripts/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demo.php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"&gt;</a:t>
            </a:r>
          </a:p>
          <a:p>
            <a:pPr marL="91440" indent="-91440" fontAlgn="auto"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C43B0CF2-5B13-4759-9904-E957F2111835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9877" name="Picture 2" descr="Figure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727" y="3271838"/>
            <a:ext cx="3836988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3" descr="Figur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330574"/>
            <a:ext cx="3690937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Sources of Free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Server-Side Processing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08188"/>
            <a:ext cx="8413750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smtClean="0">
                <a:cs typeface="Times New Roman" panose="02020603050405020304" pitchFamily="18" charset="0"/>
              </a:rPr>
              <a:t>Many web host providers offer free scripts for their clients. Contact their support area or FAQ to learn more about their services. </a:t>
            </a:r>
            <a:br>
              <a:rPr lang="en-US" altLang="en-US" sz="2400" smtClean="0">
                <a:cs typeface="Times New Roman" panose="02020603050405020304" pitchFamily="18" charset="0"/>
              </a:rPr>
            </a:br>
            <a:endParaRPr lang="en-US" altLang="en-US" sz="2400" smtClean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smtClean="0">
                <a:cs typeface="Times New Roman" panose="02020603050405020304" pitchFamily="18" charset="0"/>
              </a:rPr>
              <a:t>Some web sites that offer FREE remotely hosted scripts (in return for displaying an ad).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3"/>
              </a:rPr>
              <a:t>http://formbuddy.com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4"/>
              </a:rPr>
              <a:t>http://response-o-matic.com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5"/>
              </a:rPr>
              <a:t>http://master.com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6"/>
              </a:rPr>
              <a:t>http://www.formmail.com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7"/>
              </a:rPr>
              <a:t>http://wufoo.com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cs typeface="Times New Roman" panose="02020603050405020304" pitchFamily="18" charset="0"/>
                <a:hlinkClick r:id="rId8"/>
              </a:rPr>
              <a:t>http://formassembly.com</a:t>
            </a:r>
            <a:endParaRPr lang="en-US" altLang="en-US" sz="2000" smtClean="0"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altLang="en-US" sz="2000" smtClean="0">
              <a:cs typeface="Times New Roman" panose="02020603050405020304" pitchFamily="18" charset="0"/>
            </a:endParaRPr>
          </a:p>
        </p:txBody>
      </p:sp>
      <p:sp>
        <p:nvSpPr>
          <p:cNvPr id="8090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37A4080-79CB-4188-A3AC-4C5E1D60949D}" type="slidenum">
              <a:rPr lang="en-US" altLang="en-US" sz="1200">
                <a:solidFill>
                  <a:srgbClr val="052E65"/>
                </a:solidFill>
              </a:rPr>
              <a:pPr/>
              <a:t>32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7724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Server-Side Scripting Technologies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400676"/>
            <a:ext cx="7620000" cy="4876800"/>
          </a:xfrm>
        </p:spPr>
        <p:txBody>
          <a:bodyPr rtlCol="0"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JavaServer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Pages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http://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www.oracle.com/technetwork/java/javaee/jsp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ColdFusion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http://www.adobe.com/products/coldfusion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PHP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http://www.php.net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Ruby on Rails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http://www.rubyonrails.org</a:t>
            </a: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Microsoft’s .NET Framework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http://www.microsoft.com/net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Microsoft Active Server Pages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http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://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msdn.microsoft.com/en-us/library/ms972337.aspx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94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64874B-1A4E-4DB5-AABE-B3CE51C1A48E}" type="slidenum">
              <a:rPr lang="en-US" altLang="en-US" sz="1200">
                <a:solidFill>
                  <a:srgbClr val="052E65"/>
                </a:solidFill>
              </a:rPr>
              <a:pPr/>
              <a:t>33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606425"/>
            <a:ext cx="77724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 Email Text Box  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828800"/>
            <a:ext cx="6548438" cy="4572000"/>
          </a:xfrm>
        </p:spPr>
        <p:txBody>
          <a:bodyPr rtlCol="0">
            <a:normAutofit fontScale="92500" lnSpcReduction="1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text information in e-mail address format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Common 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emai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</a:t>
            </a:r>
          </a:p>
        </p:txBody>
      </p:sp>
      <p:sp>
        <p:nvSpPr>
          <p:cNvPr id="8704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09F271B-340F-473C-91AD-A91027A77013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7046" name="Picture 6" descr="Figure10.2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374232"/>
            <a:ext cx="37623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772400" cy="63976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URL Text Box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715963" y="1981200"/>
            <a:ext cx="6586537" cy="3886200"/>
          </a:xfrm>
        </p:spPr>
        <p:txBody>
          <a:bodyPr rtlCol="0">
            <a:normAutofit fontScale="85000" lnSpcReduction="2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text information in URL format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Common 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</a:t>
            </a:r>
          </a:p>
        </p:txBody>
      </p:sp>
      <p:sp>
        <p:nvSpPr>
          <p:cNvPr id="8909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F845C079-C608-4387-B329-09A89BA1F07F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35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9094" name="Picture 6" descr="Figure10.2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021" y="3256755"/>
            <a:ext cx="36861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-136525" y="609600"/>
            <a:ext cx="87630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Telephone Number Text Box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057400"/>
            <a:ext cx="7391400" cy="3886200"/>
          </a:xfrm>
        </p:spPr>
        <p:txBody>
          <a:bodyPr rtlCol="0">
            <a:normAutofit fontScale="85000" lnSpcReduction="2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text information in telephone number format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Common 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tel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</a:t>
            </a:r>
          </a:p>
        </p:txBody>
      </p:sp>
      <p:sp>
        <p:nvSpPr>
          <p:cNvPr id="911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C37BBF0-2F8B-4683-BC8F-7CAB46D45BC8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2588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Search Text Box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6586538" cy="3886200"/>
          </a:xfrm>
        </p:spPr>
        <p:txBody>
          <a:bodyPr rtlCol="0">
            <a:normAutofit fontScale="92500" lnSpcReduction="20000"/>
          </a:bodyPr>
          <a:lstStyle/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550" indent="0" fontAlgn="auto">
              <a:buFont typeface="Calibri" panose="020F0502020204030204" pitchFamily="34" charset="0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search  terms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Common Attributes: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search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</a:t>
            </a:r>
          </a:p>
          <a:p>
            <a:pPr marL="639763" lvl="1" indent="-236538" fontAlgn="auto">
              <a:buFont typeface="Verdana" panose="020B0604030504040204" pitchFamily="34" charset="0"/>
              <a:buChar char="◦"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</a:t>
            </a:r>
          </a:p>
        </p:txBody>
      </p:sp>
      <p:sp>
        <p:nvSpPr>
          <p:cNvPr id="9318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2386A1E-3E85-4327-9EDA-CD2EDE604353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37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47663" y="149477"/>
            <a:ext cx="7772400" cy="114300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Datalist Control 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55588" y="1219200"/>
            <a:ext cx="6586537" cy="4837113"/>
          </a:xfrm>
          <a:solidFill>
            <a:schemeClr val="accent1">
              <a:lumMod val="20000"/>
              <a:lumOff val="80000"/>
              <a:alpha val="73000"/>
            </a:schemeClr>
          </a:solidFill>
        </p:spPr>
        <p:txBody>
          <a:bodyPr rtlCol="0">
            <a:normAutofit lnSpcReduction="10000"/>
          </a:bodyPr>
          <a:lstStyle/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&lt;label for="color"&gt;Favorite Color:&lt;/label&gt; </a:t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&lt;input type="text" name="color" id="color" list="colors" 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&lt;datalist id="colors"&gt;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&lt;option value="red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&lt;option value="green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&lt;option value="blue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&lt;option value="yellow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label=“Yellow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&lt;option value="pink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Pink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&lt;option value="black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label=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Black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&lt;/datalist&gt;</a:t>
            </a:r>
          </a:p>
        </p:txBody>
      </p:sp>
      <p:sp>
        <p:nvSpPr>
          <p:cNvPr id="9523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61DDFF1-C670-43D7-A6C3-986791E40E4E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38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8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523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1791494"/>
            <a:ext cx="3373438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14325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Slider Control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981200"/>
            <a:ext cx="8763000" cy="38862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&lt;label for="myChoice"&gt;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Choose a number between 1 and 100:&lt;/label&gt;&lt;br&gt;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 &lt;input type="range"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name="myChoice"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id="myChoice"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min="1"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max="100"&gt; High</a:t>
            </a:r>
          </a:p>
        </p:txBody>
      </p:sp>
      <p:sp>
        <p:nvSpPr>
          <p:cNvPr id="9728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79AA5D4-8974-4F54-88A1-8FBFA37D061C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39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728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3288507"/>
            <a:ext cx="3984625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42899" y="609600"/>
            <a:ext cx="7281863" cy="8747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Two Components of Using Forms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897731" y="1828800"/>
            <a:ext cx="6172200" cy="4191000"/>
          </a:xfrm>
        </p:spPr>
        <p:txBody>
          <a:bodyPr rtlCol="0">
            <a:normAutofit lnSpcReduction="10000"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1.  The HTML form</a:t>
            </a:r>
          </a:p>
          <a:p>
            <a:pPr marL="914400" lvl="1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 the web page user interface 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fontAlgn="auto"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and 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365760" indent="-283464" fontAlgn="auto"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2.  The server-side processing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Tx/>
              <a:buNone/>
              <a:defRPr/>
            </a:pP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	</a:t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/>
            </a:r>
            <a:b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Server-side processing works with the form data and sends e-mail, writes to a text file, updates a database, or performs some other type of processing on the server.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35ECBED-C58B-4565-9AD2-5D6507080D22}" type="slidenum">
              <a:rPr lang="en-US" altLang="en-US" sz="1200">
                <a:solidFill>
                  <a:srgbClr val="052E65"/>
                </a:solidFill>
              </a:rPr>
              <a:pPr/>
              <a:t>4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60388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Spinner Control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05000"/>
            <a:ext cx="8991600" cy="3276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&lt;label for="myChoice"&gt;Choose a number between 1 and 10:&lt;/label&gt;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 type="number" 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name="myChoice" 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id="myChoice“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min="1" max="10"&gt; </a:t>
            </a:r>
          </a:p>
        </p:txBody>
      </p:sp>
      <p:sp>
        <p:nvSpPr>
          <p:cNvPr id="9933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475F8AA-56EE-446D-B6C2-2B6E2EAB986B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40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933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2590800"/>
            <a:ext cx="4289425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92138" y="428625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Calendar Control  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05000"/>
            <a:ext cx="8763000" cy="3276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&lt;label for="myDate"&gt;Choose a Date&lt;/label&gt;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 type="date" name="myDate" id="myDate"&gt; </a:t>
            </a:r>
          </a:p>
        </p:txBody>
      </p:sp>
      <p:sp>
        <p:nvSpPr>
          <p:cNvPr id="10138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4DFCCA5-7391-4060-A71E-0F28F518F83C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41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138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281781"/>
            <a:ext cx="3708400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92138" y="428625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HTML5: Color Well Control  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05000"/>
            <a:ext cx="8763000" cy="3276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&lt;label for="myColor"&gt;Choose a color:&lt;/label&gt;</a:t>
            </a:r>
            <a:b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 type="color" name="myColor" id="myColor"&gt; </a:t>
            </a:r>
          </a:p>
        </p:txBody>
      </p:sp>
      <p:sp>
        <p:nvSpPr>
          <p:cNvPr id="10342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70C8743-0EC0-43A7-9CC9-C6085BB3EB25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42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343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946066"/>
            <a:ext cx="4643438" cy="36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Practice with an HTML5 Form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>
          <a:xfrm>
            <a:off x="466725" y="1377950"/>
            <a:ext cx="8229600" cy="4572000"/>
          </a:xfrm>
        </p:spPr>
        <p:txBody>
          <a:bodyPr>
            <a:normAutofit/>
          </a:bodyPr>
          <a:lstStyle/>
          <a:p>
            <a:r>
              <a:rPr lang="en-US" altLang="en-US" sz="2400" dirty="0" smtClean="0"/>
              <a:t>The form display and functioning varies with browser support.</a:t>
            </a: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46A1B07-0CE2-41B3-8616-56D7F355B485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547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22513"/>
            <a:ext cx="3429000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849" y="2336801"/>
            <a:ext cx="3941763" cy="362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6397625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Using Forms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idx="1"/>
          </p:nvPr>
        </p:nvSpPr>
        <p:spPr>
          <a:xfrm>
            <a:off x="662781" y="1066800"/>
            <a:ext cx="8229600" cy="5410200"/>
          </a:xfrm>
        </p:spPr>
        <p:txBody>
          <a:bodyPr rtlCol="0">
            <a:noAutofit/>
          </a:bodyPr>
          <a:lstStyle/>
          <a:p>
            <a:pPr marL="91440" indent="-9144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&lt;form&gt;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the form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elements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on a web page</a:t>
            </a: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 tag 	</a:t>
            </a:r>
          </a:p>
          <a:p>
            <a:pPr marL="91440" indent="-9144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&lt;input&gt;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 variety of form elements including </a:t>
            </a:r>
            <a:b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boxes, radio buttons, check boxes, and buttons</a:t>
            </a: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Stand alone tag</a:t>
            </a:r>
          </a:p>
          <a:p>
            <a:pPr marL="91440" indent="-9144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textarea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 scrolling text box</a:t>
            </a: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 tag</a:t>
            </a:r>
          </a:p>
          <a:p>
            <a:pPr marL="91440" indent="-9144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&lt;select&gt; 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 a select box (drop down list)</a:t>
            </a: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 tag</a:t>
            </a:r>
          </a:p>
          <a:p>
            <a:pPr marL="91440" indent="-9144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&lt;option&gt; </a:t>
            </a:r>
            <a:endParaRPr lang="en-US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an option in the select box</a:t>
            </a:r>
          </a:p>
          <a:p>
            <a:pPr marL="384048" lvl="1" indent="-182880" fontAlgn="auto">
              <a:defRPr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 tag</a:t>
            </a: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2AC37AC-34F1-45F1-BC70-2DCF4B78CBC0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260769"/>
            <a:ext cx="6172200" cy="9175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Sample Form HTML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07738"/>
            <a:ext cx="8458200" cy="1792661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Autofit/>
          </a:bodyPr>
          <a:lstStyle/>
          <a:p>
            <a:pPr marL="365760" indent="-283464" fontAlgn="auto">
              <a:spcAft>
                <a:spcPts val="0"/>
              </a:spcAft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&lt;form&gt; </a:t>
            </a:r>
            <a:endParaRPr lang="en-US" sz="18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E-mail: &lt;input type="text" name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="email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 id=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email"&gt;&lt;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1800" b="1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en-US" sz="1800" b="1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1800" b="1" dirty="0" smtClean="0">
                <a:solidFill>
                  <a:schemeClr val="tx1"/>
                </a:solidFill>
                <a:cs typeface="Times New Roman" pitchFamily="18" charset="0"/>
              </a:rPr>
              <a:t>    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&lt;input type="submit"&gt; 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&lt;input type=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reset"&gt; </a:t>
            </a:r>
          </a:p>
          <a:p>
            <a:pPr marL="365760" indent="-283464" fontAlgn="auto">
              <a:spcAft>
                <a:spcPts val="0"/>
              </a:spcAft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&lt;/form&gt;</a:t>
            </a:r>
            <a:endParaRPr lang="en-US" sz="1800" b="1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1B31546-7296-4F8B-8C93-C2A17A01D4A6}" type="slidenum">
              <a:rPr lang="en-US" altLang="en-US" sz="1200">
                <a:solidFill>
                  <a:srgbClr val="052E65"/>
                </a:solidFill>
              </a:rPr>
              <a:pPr/>
              <a:t>6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3205163" y="22907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1828800" y="1514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429793"/>
            <a:ext cx="391477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6629400" cy="7921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form element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14475"/>
            <a:ext cx="8686800" cy="5029200"/>
          </a:xfrm>
        </p:spPr>
        <p:txBody>
          <a:bodyPr>
            <a:normAutofit lnSpcReduction="10000"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3200" dirty="0" smtClean="0"/>
              <a:t>The form element attributes: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action</a:t>
            </a:r>
          </a:p>
          <a:p>
            <a:pPr marL="885825" lvl="2">
              <a:buFont typeface="Wingdings 2" panose="05020102010507070707" pitchFamily="18" charset="2"/>
              <a:buChar char=""/>
            </a:pPr>
            <a:r>
              <a:rPr lang="en-US" altLang="en-US" sz="2000" dirty="0" smtClean="0"/>
              <a:t>Specifies the server-side program or script that will process your form data 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method</a:t>
            </a:r>
          </a:p>
          <a:p>
            <a:pPr marL="885825" lvl="2">
              <a:buFont typeface="Wingdings 2" panose="05020102010507070707" pitchFamily="18" charset="2"/>
              <a:buChar char=""/>
            </a:pPr>
            <a:r>
              <a:rPr lang="en-US" altLang="en-US" sz="2000" dirty="0" smtClean="0"/>
              <a:t>get – default value, </a:t>
            </a:r>
            <a:br>
              <a:rPr lang="en-US" altLang="en-US" sz="2000" dirty="0" smtClean="0"/>
            </a:br>
            <a:r>
              <a:rPr lang="en-US" altLang="en-US" sz="2000" dirty="0" smtClean="0"/>
              <a:t>         form data passed in URL</a:t>
            </a:r>
          </a:p>
          <a:p>
            <a:pPr marL="885825" lvl="2">
              <a:buFont typeface="Wingdings 2" panose="05020102010507070707" pitchFamily="18" charset="2"/>
              <a:buChar char=""/>
            </a:pPr>
            <a:r>
              <a:rPr lang="en-US" altLang="en-US" sz="2000" dirty="0" smtClean="0"/>
              <a:t>post – more secure, </a:t>
            </a:r>
            <a:br>
              <a:rPr lang="en-US" altLang="en-US" sz="2000" dirty="0" smtClean="0"/>
            </a:br>
            <a:r>
              <a:rPr lang="en-US" altLang="en-US" sz="2000" dirty="0" smtClean="0"/>
              <a:t>         form data passed in HTTP Entity Body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name</a:t>
            </a:r>
          </a:p>
          <a:p>
            <a:pPr marL="885825" lvl="2">
              <a:buFont typeface="Wingdings 2" panose="05020102010507070707" pitchFamily="18" charset="2"/>
              <a:buChar char=""/>
            </a:pPr>
            <a:r>
              <a:rPr lang="en-US" altLang="en-US" sz="2000" dirty="0" smtClean="0"/>
              <a:t>Identifies the form</a:t>
            </a:r>
          </a:p>
          <a:p>
            <a:pPr marL="639763" lvl="1" indent="-236538">
              <a:buFont typeface="Verdana" panose="020B0604030504040204" pitchFamily="34" charset="0"/>
              <a:buChar char="◦"/>
            </a:pPr>
            <a:r>
              <a:rPr lang="en-US" altLang="en-US" sz="2400" dirty="0" smtClean="0"/>
              <a:t>id</a:t>
            </a:r>
          </a:p>
          <a:p>
            <a:pPr marL="885825" lvl="2">
              <a:buFont typeface="Wingdings 2" panose="05020102010507070707" pitchFamily="18" charset="2"/>
              <a:buChar char=""/>
            </a:pPr>
            <a:r>
              <a:rPr lang="en-US" altLang="en-US" sz="2000" dirty="0" smtClean="0"/>
              <a:t>Identifies the form</a:t>
            </a:r>
          </a:p>
          <a:p>
            <a:pPr marL="639763" lvl="1" indent="-236538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99D1C22-25A6-418D-9005-FFFC8098DA28}" type="slidenum">
              <a:rPr lang="en-US" altLang="en-US" sz="1200">
                <a:solidFill>
                  <a:srgbClr val="052E65"/>
                </a:solidFill>
              </a:rPr>
              <a:pPr/>
              <a:t>7</a:t>
            </a:fld>
            <a:endParaRPr lang="en-US" altLang="en-US" sz="1200">
              <a:solidFill>
                <a:srgbClr val="052E65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Input Text box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6586538" cy="4191000"/>
          </a:xfrm>
        </p:spPr>
        <p:txBody>
          <a:bodyPr rtlCol="0">
            <a:normAutofit fontScale="92500" lnSpcReduction="10000"/>
          </a:bodyPr>
          <a:lstStyle/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&lt;input&gt;</a:t>
            </a:r>
          </a:p>
          <a:p>
            <a:pPr marL="82296" indent="0" fontAlgn="auto">
              <a:spcAft>
                <a:spcPts val="0"/>
              </a:spcAft>
              <a:buFont typeface="Calibri" panose="020F0502020204030204" pitchFamily="34" charset="0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Accepts text information</a:t>
            </a: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Attributes: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type=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size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maxlength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E1B49F0-B024-4225-803D-D3F1B8FA4ACC}" type="slidenum">
              <a:rPr lang="en-US" altLang="en-US" sz="1200">
                <a:solidFill>
                  <a:srgbClr val="052E65"/>
                </a:solidFill>
              </a:rPr>
              <a:pPr/>
              <a:t>8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6" name="Picture 4" descr="figure5_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8794" y="3311278"/>
            <a:ext cx="50292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274638" y="390525"/>
            <a:ext cx="7040562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textarea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Scrolling Text Box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776288" y="2103438"/>
            <a:ext cx="7239000" cy="4191000"/>
          </a:xfrm>
        </p:spPr>
        <p:txBody>
          <a:bodyPr/>
          <a:lstStyle/>
          <a:p>
            <a:r>
              <a:rPr lang="en-US" altLang="en-US" sz="2400" dirty="0" smtClean="0"/>
              <a:t>&lt;</a:t>
            </a:r>
            <a:r>
              <a:rPr lang="en-US" altLang="en-US" sz="2400" dirty="0" err="1" smtClean="0"/>
              <a:t>textarea</a:t>
            </a:r>
            <a:r>
              <a:rPr lang="en-US" altLang="en-US" sz="2400" dirty="0" smtClean="0"/>
              <a:t>&gt; &lt;/</a:t>
            </a:r>
            <a:r>
              <a:rPr lang="en-US" altLang="en-US" sz="2400" dirty="0" err="1" smtClean="0"/>
              <a:t>textarea</a:t>
            </a:r>
            <a:r>
              <a:rPr lang="en-US" altLang="en-US" sz="2400" dirty="0" smtClean="0"/>
              <a:t>&gt;</a:t>
            </a:r>
          </a:p>
          <a:p>
            <a:r>
              <a:rPr lang="en-US" altLang="en-US" sz="2400" dirty="0" smtClean="0"/>
              <a:t>Configures a scrolling text box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  <a:p>
            <a:r>
              <a:rPr lang="en-US" altLang="en-US" sz="2400" dirty="0" smtClean="0"/>
              <a:t>Attributes:</a:t>
            </a:r>
          </a:p>
          <a:p>
            <a:pPr lvl="1"/>
            <a:r>
              <a:rPr lang="en-US" altLang="en-US" sz="2400" dirty="0" smtClean="0"/>
              <a:t>name</a:t>
            </a:r>
          </a:p>
          <a:p>
            <a:pPr lvl="1"/>
            <a:r>
              <a:rPr lang="en-US" altLang="en-US" sz="2400" dirty="0" smtClean="0"/>
              <a:t>id</a:t>
            </a:r>
          </a:p>
          <a:p>
            <a:pPr lvl="1"/>
            <a:r>
              <a:rPr lang="en-US" altLang="en-US" sz="2400" dirty="0" smtClean="0"/>
              <a:t>cols</a:t>
            </a:r>
          </a:p>
          <a:p>
            <a:pPr lvl="1"/>
            <a:r>
              <a:rPr lang="en-US" altLang="en-US" sz="2400" dirty="0" smtClean="0"/>
              <a:t>rows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FE76F12-C9E9-4D3B-ADEF-A3AC2BDF690D}" type="slidenum">
              <a:rPr lang="en-US" altLang="en-US" sz="1200">
                <a:solidFill>
                  <a:srgbClr val="052E65"/>
                </a:solidFill>
              </a:rPr>
              <a:pPr/>
              <a:t>9</a:t>
            </a:fld>
            <a:endParaRPr lang="en-US" altLang="en-US" sz="1200">
              <a:solidFill>
                <a:srgbClr val="052E65"/>
              </a:solidFill>
            </a:endParaRP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Rectangle 5"/>
          <p:cNvSpPr>
            <a:spLocks noChangeArrowheads="1"/>
          </p:cNvSpPr>
          <p:nvPr/>
        </p:nvSpPr>
        <p:spPr bwMode="auto">
          <a:xfrm>
            <a:off x="3381375" y="30051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9" name="Rectangle 6"/>
          <p:cNvSpPr>
            <a:spLocks noChangeArrowheads="1"/>
          </p:cNvSpPr>
          <p:nvPr/>
        </p:nvSpPr>
        <p:spPr bwMode="auto">
          <a:xfrm>
            <a:off x="3614738" y="2843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3786188" y="2933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1" name="Rectangle 10"/>
          <p:cNvSpPr>
            <a:spLocks noChangeArrowheads="1"/>
          </p:cNvSpPr>
          <p:nvPr/>
        </p:nvSpPr>
        <p:spPr bwMode="auto">
          <a:xfrm>
            <a:off x="3557588" y="2924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6" name="Picture 9" descr="figure5_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670" y="3449638"/>
            <a:ext cx="482441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2015</TotalTime>
  <Words>1059</Words>
  <Application>Microsoft Office PowerPoint</Application>
  <PresentationFormat>On-screen Show (4:3)</PresentationFormat>
  <Paragraphs>406</Paragraphs>
  <Slides>43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4" baseType="lpstr">
      <vt:lpstr>Times New Roman</vt:lpstr>
      <vt:lpstr>Arial</vt:lpstr>
      <vt:lpstr>Calibri Light</vt:lpstr>
      <vt:lpstr>Calibri</vt:lpstr>
      <vt:lpstr>Gill Sans MT</vt:lpstr>
      <vt:lpstr>Verdana</vt:lpstr>
      <vt:lpstr>Wingdings 2</vt:lpstr>
      <vt:lpstr>Wingdings</vt:lpstr>
      <vt:lpstr>Wingdings 3</vt:lpstr>
      <vt:lpstr>Frutiger-Italic</vt:lpstr>
      <vt:lpstr>1_Facet</vt:lpstr>
      <vt:lpstr>ITEC 2130  Web Technologies</vt:lpstr>
      <vt:lpstr>Overview of Forms</vt:lpstr>
      <vt:lpstr>Overview of Forms (2)</vt:lpstr>
      <vt:lpstr>Two Components of Using Forms</vt:lpstr>
      <vt:lpstr>HTML Using Forms</vt:lpstr>
      <vt:lpstr>Sample Form HTML</vt:lpstr>
      <vt:lpstr>HTML form element</vt:lpstr>
      <vt:lpstr>Input Text box</vt:lpstr>
      <vt:lpstr>textarea Scrolling Text Box</vt:lpstr>
      <vt:lpstr>input Submit Button</vt:lpstr>
      <vt:lpstr>input Reset Button</vt:lpstr>
      <vt:lpstr>input Password box</vt:lpstr>
      <vt:lpstr>input Check box</vt:lpstr>
      <vt:lpstr>input Radio Button</vt:lpstr>
      <vt:lpstr>input Hidden form data</vt:lpstr>
      <vt:lpstr>Select List</vt:lpstr>
      <vt:lpstr>Options in a Select List</vt:lpstr>
      <vt:lpstr>Input Image Button</vt:lpstr>
      <vt:lpstr> Button Element</vt:lpstr>
      <vt:lpstr>Accessibility &amp; Forms</vt:lpstr>
      <vt:lpstr>Label element </vt:lpstr>
      <vt:lpstr>Fieldset and Legend Elements</vt:lpstr>
      <vt:lpstr>tabindex attribute</vt:lpstr>
      <vt:lpstr>accesskey attribute</vt:lpstr>
      <vt:lpstr>Using CSS to Style a Form</vt:lpstr>
      <vt:lpstr>Server-Side Processing</vt:lpstr>
      <vt:lpstr>CGI Common Gateway Interface</vt:lpstr>
      <vt:lpstr>Server-Side  Scripting</vt:lpstr>
      <vt:lpstr>Steps in Utilizing Server-Side Processing</vt:lpstr>
      <vt:lpstr>Common Uses of Server-Side Scripting</vt:lpstr>
      <vt:lpstr>Sending information to  a Server-side Script</vt:lpstr>
      <vt:lpstr>Sources of Free Server-Side Processing</vt:lpstr>
      <vt:lpstr>Server-Side Scripting Technologies</vt:lpstr>
      <vt:lpstr>HTML5:  Email Text Box  </vt:lpstr>
      <vt:lpstr>HTML5: URL Text Box</vt:lpstr>
      <vt:lpstr>HTML5: Telephone Number Text Box</vt:lpstr>
      <vt:lpstr>HTML5: Search Text Box</vt:lpstr>
      <vt:lpstr>HTML5: Datalist Control  </vt:lpstr>
      <vt:lpstr>HTML5: Slider Control</vt:lpstr>
      <vt:lpstr>HTML5: Spinner Control</vt:lpstr>
      <vt:lpstr>HTML5: Calendar Control  </vt:lpstr>
      <vt:lpstr>HTML5: Color Well Control  </vt:lpstr>
      <vt:lpstr>Practice with an HTML5 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9</dc:subject>
  <dc:creator>Terry Felke-Morris</dc:creator>
  <cp:lastModifiedBy>Shuting Xu</cp:lastModifiedBy>
  <cp:revision>164</cp:revision>
  <cp:lastPrinted>1601-01-01T00:00:00Z</cp:lastPrinted>
  <dcterms:created xsi:type="dcterms:W3CDTF">2002-01-17T02:49:49Z</dcterms:created>
  <dcterms:modified xsi:type="dcterms:W3CDTF">2018-03-14T18:12:47Z</dcterms:modified>
</cp:coreProperties>
</file>