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38" r:id="rId1"/>
    <p:sldMasterId id="2147485493" r:id="rId2"/>
  </p:sldMasterIdLst>
  <p:notesMasterIdLst>
    <p:notesMasterId r:id="rId26"/>
  </p:notesMasterIdLst>
  <p:sldIdLst>
    <p:sldId id="303" r:id="rId3"/>
    <p:sldId id="302" r:id="rId4"/>
    <p:sldId id="296" r:id="rId5"/>
    <p:sldId id="262" r:id="rId6"/>
    <p:sldId id="292" r:id="rId7"/>
    <p:sldId id="263" r:id="rId8"/>
    <p:sldId id="264" r:id="rId9"/>
    <p:sldId id="269" r:id="rId10"/>
    <p:sldId id="294" r:id="rId11"/>
    <p:sldId id="271" r:id="rId12"/>
    <p:sldId id="272" r:id="rId13"/>
    <p:sldId id="274" r:id="rId14"/>
    <p:sldId id="277" r:id="rId15"/>
    <p:sldId id="278" r:id="rId16"/>
    <p:sldId id="281" r:id="rId17"/>
    <p:sldId id="283" r:id="rId18"/>
    <p:sldId id="282" r:id="rId19"/>
    <p:sldId id="284" r:id="rId20"/>
    <p:sldId id="285" r:id="rId21"/>
    <p:sldId id="287" r:id="rId22"/>
    <p:sldId id="288" r:id="rId23"/>
    <p:sldId id="298" r:id="rId24"/>
    <p:sldId id="299" r:id="rId2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9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C45B0CCA-434D-4D3B-99D6-52BC2A8C36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34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1710DB-7016-400A-B771-1ED6E576247D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B0CF9C-0F26-4B19-B9AD-4840F686011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356AFF-FC58-4E09-8EE2-80463D9D6C7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670391-5408-4C2B-908B-5351D1CB678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675413-70D6-46BA-A169-2AF2628CA4C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DCC7C5-70EF-4CDA-8B62-E3069A6FD8A9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76D2F-007B-4DA7-8806-A44C86FF0D5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6755CF-9F31-456B-9361-5620B18FF245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B941C4-11EF-498F-A18E-8DEE1563D39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9102FA-FFF3-4E16-8980-2D7F9118E9B0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79504D-D976-42A3-B562-9B4D4DA76EF3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A8F686-D8F8-4641-B2B5-1FDF9CC8DB8D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DA3369-1D53-4178-8AE7-637F3BD86516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69DF76-782C-4800-92B1-F2ADEB1F07BB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EC74FD-3BE2-4BF0-9FF0-84DA68036392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8C0EDB-9E10-4DFC-A256-6B6BCAF347A9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A4C7B1-80E6-42F3-9F10-CC33BC582623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51DC64F-A054-4241-93B6-5F1EFF5AE6C8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05F61B9-9E02-4596-822B-9FFFC1EAE91F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24FBC36-EF73-4B2D-9DC9-72263995083A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9254FE-F6DC-4B87-8E31-257D55CA6041}" type="slidenum">
              <a:rPr lang="en-US" altLang="en-US" smtClean="0">
                <a:latin typeface="Verdan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A908D-BEB0-4EB3-8FBD-4A4844C2C895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DF144-A3B6-42C6-AA14-863FE1229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9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4705-C224-4573-A4CA-C35ECA3C1C53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643FD-517D-43DC-B6FE-CD6F58DE9F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58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6000" smtClean="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E2B5B-CB5A-44E1-A65C-1E71D4180CDC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321B-7347-47E3-8020-8C23AF9AF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829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AEE9A-EB7E-442A-B69C-480FA8DB0847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802BD-3275-47D3-8932-21B79FABD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65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6000" smtClean="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6000" smtClean="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B13D1-0EB7-4541-BB5C-234F3D668C32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AE502-625A-4292-A524-7DE2D3F183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42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A9975-BB82-4724-B23F-D7DC22F786F2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A713-ABB5-489D-AFEA-AEFCCA2F3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0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451BD-2775-4CB4-8807-EE21AF6689A5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1A882-EAC6-4F10-ACA4-F98757E2F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49402-FA1A-4E32-8C8A-AE752750441A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4610-DD87-4A8A-863C-B1DC4E8E4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19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16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0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5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73BB0-E781-4328-8BD6-D41D090DCF7F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37572-A4F4-45D1-A66A-013ABF01F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256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63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91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215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2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54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567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791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707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628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3CBD1-F958-4DF0-AE12-927D3DA3B198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0F84-40FB-418E-A292-4C5B79F8A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840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35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094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6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8E2A5-EA43-43C7-9429-F2547D6160D9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674B-02FC-4A51-BE4B-F67582BB64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36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611E9-9142-40BB-B7EF-96D306A97416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BC6F9-5642-4A28-9AB3-5F66D9119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32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23270-701D-4F98-B92B-FA2C99EC2A61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882B-DBB0-4185-9480-C27BBF62E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48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53ED-E3E5-47A3-8C44-E8BA0013B3E4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F416-E4CA-4592-8FC5-8B8780283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31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3DFCE-25E8-41EC-841B-BFE2712EA764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D1D9-C6A8-41F4-A65D-B84B04D80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3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78A01-B0F5-44D2-BA6E-CC6DD6408439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CBF0-E1B3-4C2B-AC11-5E3CA6F16B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000" y="2160588"/>
            <a:ext cx="6446838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1B0CD6-A291-4CDF-B1A1-F91BA5FC76AF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7AE04F87-C3CE-4B38-8963-70AE290B6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90" r:id="rId1"/>
    <p:sldLayoutId id="2147485477" r:id="rId2"/>
    <p:sldLayoutId id="2147485478" r:id="rId3"/>
    <p:sldLayoutId id="2147485479" r:id="rId4"/>
    <p:sldLayoutId id="2147485480" r:id="rId5"/>
    <p:sldLayoutId id="2147485481" r:id="rId6"/>
    <p:sldLayoutId id="2147485482" r:id="rId7"/>
    <p:sldLayoutId id="2147485483" r:id="rId8"/>
    <p:sldLayoutId id="2147485484" r:id="rId9"/>
    <p:sldLayoutId id="2147485485" r:id="rId10"/>
    <p:sldLayoutId id="2147485491" r:id="rId11"/>
    <p:sldLayoutId id="2147485486" r:id="rId12"/>
    <p:sldLayoutId id="2147485492" r:id="rId13"/>
    <p:sldLayoutId id="2147485487" r:id="rId14"/>
    <p:sldLayoutId id="2147485488" r:id="rId15"/>
    <p:sldLayoutId id="2147485489" r:id="rId16"/>
  </p:sldLayoutIdLst>
  <p:txStyles>
    <p:titleStyle>
      <a:lvl1pPr algn="l" defTabSz="342900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eaLnBrk="0" fontAlgn="base" hangingPunct="0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eaLnBrk="0" fontAlgn="base" hangingPunct="0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eaLnBrk="0" fontAlgn="base" hangingPunct="0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eaLnBrk="0" fontAlgn="base" hangingPunct="0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0" fontAlgn="base" hangingPunct="0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eaLnBrk="0" fontAlgn="base" hangingPunct="0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eaLnBrk="0" fontAlgn="base" hangingPunct="0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eaLnBrk="0" fontAlgn="base" hangingPunct="0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eaLnBrk="0" fontAlgn="base" hangingPunct="0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0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4" r:id="rId1"/>
    <p:sldLayoutId id="2147485495" r:id="rId2"/>
    <p:sldLayoutId id="2147485496" r:id="rId3"/>
    <p:sldLayoutId id="2147485497" r:id="rId4"/>
    <p:sldLayoutId id="2147485498" r:id="rId5"/>
    <p:sldLayoutId id="2147485499" r:id="rId6"/>
    <p:sldLayoutId id="2147485500" r:id="rId7"/>
    <p:sldLayoutId id="2147485501" r:id="rId8"/>
    <p:sldLayoutId id="2147485502" r:id="rId9"/>
    <p:sldLayoutId id="2147485503" r:id="rId10"/>
    <p:sldLayoutId id="2147485504" r:id="rId11"/>
    <p:sldLayoutId id="2147485505" r:id="rId12"/>
    <p:sldLayoutId id="2147485506" r:id="rId13"/>
    <p:sldLayoutId id="2147485507" r:id="rId14"/>
    <p:sldLayoutId id="2147485508" r:id="rId15"/>
    <p:sldLayoutId id="2147485509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ana.org/cctld/cctld-whois.ht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.org/html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.org/WAI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3.org/WAI/WCAG20/quickref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r>
              <a:rPr lang="en-US" altLang="en-US" sz="4400" dirty="0" smtClean="0"/>
              <a:t/>
            </a:r>
            <a:br>
              <a:rPr lang="en-US" altLang="en-US" sz="4400" dirty="0" smtClean="0"/>
            </a:br>
            <a:r>
              <a:rPr lang="en-US" altLang="en-US" sz="4400" dirty="0" smtClean="0"/>
              <a:t>Web </a:t>
            </a:r>
            <a:r>
              <a:rPr lang="en-US" altLang="en-US" sz="4400" dirty="0" smtClean="0"/>
              <a:t>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1</a:t>
            </a:r>
            <a:br>
              <a:rPr lang="en-US" sz="2800" b="1" dirty="0"/>
            </a:br>
            <a:r>
              <a:rPr lang="en-US" sz="2800" b="1" dirty="0"/>
              <a:t>  Introduction</a:t>
            </a:r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6582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368300"/>
            <a:ext cx="2636838" cy="1320800"/>
          </a:xfrm>
        </p:spPr>
        <p:txBody>
          <a:bodyPr rtlCol="0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Web Client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157413"/>
            <a:ext cx="8039100" cy="47244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Connected to the Internet when needed</a:t>
            </a:r>
          </a:p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Usually runs web browser (client) software </a:t>
            </a:r>
            <a:br>
              <a:rPr lang="en-US" altLang="en-US" sz="2800" smtClean="0">
                <a:cs typeface="Arial" panose="020B0604020202020204" pitchFamily="34" charset="0"/>
              </a:rPr>
            </a:br>
            <a:r>
              <a:rPr lang="en-US" altLang="en-US" sz="2800" smtClean="0">
                <a:cs typeface="Arial" panose="020B0604020202020204" pitchFamily="34" charset="0"/>
              </a:rPr>
              <a:t>(</a:t>
            </a:r>
            <a:r>
              <a:rPr lang="en-US" altLang="en-US" sz="2800" i="1" smtClean="0">
                <a:cs typeface="Arial" panose="020B0604020202020204" pitchFamily="34" charset="0"/>
              </a:rPr>
              <a:t>such as Internet Explorer or Firefox)</a:t>
            </a:r>
          </a:p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Uses HTTP (Hypertext Transfer Protocol)</a:t>
            </a:r>
          </a:p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Requests web pages from server</a:t>
            </a:r>
          </a:p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Receives web pages and files from server</a:t>
            </a:r>
            <a:r>
              <a:rPr lang="en-US" altLang="en-US" sz="2800" smtClean="0"/>
              <a:t> </a:t>
            </a: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06BD9B5-C33E-4096-AD99-08D44A29437B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14859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652463"/>
            <a:ext cx="2667000" cy="1190625"/>
          </a:xfrm>
        </p:spPr>
        <p:txBody>
          <a:bodyPr rtlCol="0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Web Server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11163" y="2503488"/>
            <a:ext cx="7772400" cy="3733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Continually connected to the Internet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Runs web server software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(such as Apache or Internet Information Server)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Uses HTTP (Hypertext Transfer Protocol)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Receives request for the web page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Responds to request and transmits status code, web page, and associated files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8D6B385-1AD6-4FC5-8842-93C11B9A10A3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0"/>
            <a:ext cx="1838326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Internet Protocols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35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Protocols</a:t>
            </a: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Rules that describe the methods used for clients and servers to communicate with each other over a network. </a:t>
            </a:r>
            <a:b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6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There is no </a:t>
            </a:r>
            <a:r>
              <a:rPr lang="en-US" altLang="en-US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single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protocol that makes the Internet and Web work.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 number of protocols with specific functions are needed. </a:t>
            </a: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363B934-FE29-4C31-9208-D1001733BF3A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HTTP - Hypertext Transfer Protocol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>
          <a:xfrm>
            <a:off x="669925" y="1887538"/>
            <a:ext cx="7848600" cy="4572000"/>
          </a:xfrm>
        </p:spPr>
        <p:txBody>
          <a:bodyPr rtlCol="0">
            <a:normAutofit fontScale="700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set of rules for exchanging files such as text, graphic images, sound, video, and other multimedia files on the Web.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Web browsers send HTTP requests for web pages and their associated files.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Web servers send HTTP responses back to the web browsers.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C8877B7-9BDE-4794-B11D-A7FDBECD717D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9701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441960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05863" cy="112712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TCP/IP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700" b="1" dirty="0" smtClean="0">
                <a:solidFill>
                  <a:schemeClr val="tx2">
                    <a:satMod val="130000"/>
                  </a:schemeClr>
                </a:solidFill>
              </a:rPr>
              <a:t>Transmission Control Protocol/</a:t>
            </a:r>
            <a:br>
              <a:rPr lang="en-US" sz="27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700" b="1" dirty="0" smtClean="0">
                <a:solidFill>
                  <a:schemeClr val="tx2">
                    <a:satMod val="130000"/>
                  </a:schemeClr>
                </a:solidFill>
              </a:rPr>
              <a:t>Internet Protocol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1017588" y="2286000"/>
            <a:ext cx="7391400" cy="4572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TCP/IP has been adopted as the official communication protocol of the Internet.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TCP and IP have different functions that work together to ensure reliable communication over the Internet.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135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DCABB92-DE13-481B-89DD-A9F2E0308ED0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576263"/>
            <a:ext cx="7381875" cy="566737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IP Address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977900" y="1981200"/>
            <a:ext cx="7423150" cy="4191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Each device connected to the Internet has a unique numeric IP address.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These addresses consist of a set of four groups of numbers, called octets.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en-US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173.194.116.72</a:t>
            </a: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Sabon-Roman"/>
                <a:cs typeface="Arial" panose="020B0604020202020204" pitchFamily="34" charset="0"/>
              </a:rPr>
              <a:t> will get you Google!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9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An IP address may correspond to a domain name. 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82A05C1-071B-4A17-984D-CBC57A4D5FC6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15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Domain Name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517525" y="2082800"/>
            <a:ext cx="7848600" cy="4572000"/>
          </a:xfrm>
        </p:spPr>
        <p:txBody>
          <a:bodyPr rtlCol="0"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Locates an organization or other entity on the Internet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Domain Name System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Divides the Internet into logical groups and understandable names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Associates unique computer IP Addresses with the text-based domain names you type into a web browser</a:t>
            </a:r>
          </a:p>
          <a:p>
            <a:pPr marL="971550" lvl="1" indent="-514350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Browser: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http://google.com </a:t>
            </a:r>
          </a:p>
          <a:p>
            <a:pPr marL="971550" lvl="1" indent="-514350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  <a:sym typeface="Wingdings" pitchFamily="2" charset="2"/>
              </a:rPr>
              <a:t>IP Address: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173.194.116.72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Sabon-Roman" charset="0"/>
              <a:cs typeface="Arial" pitchFamily="34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DBEBF9D-803A-423F-AAB8-CA5B78194ADE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72400" cy="1143000"/>
          </a:xfrm>
        </p:spPr>
        <p:txBody>
          <a:bodyPr rtlCol="0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Uniform Resource Identifier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4375"/>
            <a:ext cx="8763000" cy="4191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URI – Uniform Resource Identifier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identifies a resource on the Internet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URL – Uniform Resource Locator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 type of URI which represents the network location of a resource such as a web page, a graphic file, or an MP3 file. 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135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095D582-5895-4321-A64D-E4B6130C4002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362200" y="2738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2362200" y="2738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870450"/>
            <a:ext cx="770731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TLD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Top-Level Domain Name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24063"/>
            <a:ext cx="7497763" cy="4800600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cs typeface="Arial" panose="020B0604020202020204" pitchFamily="34" charset="0"/>
              </a:rPr>
              <a:t>A top-level domain (TLD) identifies the right-most part of the domain name</a:t>
            </a:r>
            <a:r>
              <a:rPr lang="en-US" altLang="en-US" sz="3200" smtClean="0"/>
              <a:t>.</a:t>
            </a:r>
          </a:p>
          <a:p>
            <a:pPr eaLnBrk="1" hangingPunct="1"/>
            <a:r>
              <a:rPr lang="en-US" altLang="en-US" sz="3200" smtClean="0"/>
              <a:t>Examples of generic TLDs:</a:t>
            </a:r>
            <a:br>
              <a:rPr lang="en-US" altLang="en-US" sz="3200" smtClean="0"/>
            </a:br>
            <a:r>
              <a:rPr lang="en-US" altLang="en-US" sz="3200" smtClean="0"/>
              <a:t>.com, .org, .net, .mil, .gov, .edu, .int, .aero, .asia, .cat, .jobs, .name, .biz, .mobi, .museum, .info, .coop, .post, .pro, .tel, .travel</a:t>
            </a:r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764A30F-7B91-435F-94C5-603D75B79E33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18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County Code TLDs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844675"/>
            <a:ext cx="8564563" cy="48006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Two character codes originally intended to indicate the geographical location (country) of the web site.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In practice, it is fairly easy to obtain a domain name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with a country code TLD that is not local to the registrant.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Examples: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.tv, .ws, .au, .jp, .uk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See </a:t>
            </a: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  <a:hlinkClick r:id="rId3"/>
              </a:rPr>
              <a:t>http://www.iana.org/cctld/cctld-whois.htm</a:t>
            </a: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en-US" altLang="en-US" sz="24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6BDA149-01F0-4772-8223-DE490F045703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Internet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91440" indent="-9144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36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The interconnected network of computer networks that spans the globe. </a:t>
            </a:r>
            <a:endParaRPr lang="en-US" sz="36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9750" y="6459538"/>
            <a:ext cx="984250" cy="365125"/>
          </a:xfrm>
        </p:spPr>
        <p:txBody>
          <a:bodyPr/>
          <a:lstStyle/>
          <a:p>
            <a:pPr>
              <a:defRPr/>
            </a:pPr>
            <a:fld id="{7B9D9767-1EDC-4CFD-973D-4370B46CDE10}" type="slidenum">
              <a:rPr lang="en-US" altLang="en-US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27063"/>
            <a:ext cx="7305675" cy="9144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Markup Languages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133600"/>
            <a:ext cx="7010400" cy="3733800"/>
          </a:xfrm>
        </p:spPr>
        <p:txBody>
          <a:bodyPr/>
          <a:lstStyle/>
          <a:p>
            <a:pPr eaLnBrk="1" hangingPunct="1"/>
            <a:r>
              <a:rPr lang="en-US" altLang="en-US" sz="3200" smtClean="0"/>
              <a:t>HTML – Hypertext Markup Language</a:t>
            </a:r>
          </a:p>
          <a:p>
            <a:pPr lvl="1" eaLnBrk="1" hangingPunct="1"/>
            <a:r>
              <a:rPr lang="en-US" altLang="en-US" sz="2400" smtClean="0">
                <a:cs typeface="Arial" panose="020B0604020202020204" pitchFamily="34" charset="0"/>
              </a:rPr>
              <a:t>The set of markup symbols or codes placed in a file intended for display on a web browser. </a:t>
            </a:r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FDF6132-9F73-4291-B79D-9878DE58DBA1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Markup Languages (2)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6705600" cy="4191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XML – </a:t>
            </a:r>
            <a:r>
              <a:rPr lang="en-US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eXtensible</a:t>
            </a:r>
            <a:r>
              <a:rPr lang="en-US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Markup Language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 text-based language designed to describe, deliver,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and exchange structured information.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It is not intended to replace HTML –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it is intended to extend the power of HTML by separating data from presentation. </a:t>
            </a:r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39275E4-A986-44C3-89DC-A73262832C0A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Markup Languages (3)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001838"/>
            <a:ext cx="7315200" cy="4191000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cs typeface="Arial" panose="020B0604020202020204" pitchFamily="34" charset="0"/>
              </a:rPr>
              <a:t>XHTML – eXtensible Hypertext Markup Language</a:t>
            </a:r>
            <a:br>
              <a:rPr lang="en-US" altLang="en-US" sz="3600" smtClean="0">
                <a:cs typeface="Arial" panose="020B0604020202020204" pitchFamily="34" charset="0"/>
              </a:rPr>
            </a:br>
            <a:endParaRPr lang="en-US" altLang="en-US" sz="3600" smtClean="0">
              <a:cs typeface="Arial" panose="020B0604020202020204" pitchFamily="34" charset="0"/>
            </a:endParaRPr>
          </a:p>
          <a:p>
            <a:pPr lvl="1" eaLnBrk="1" hangingPunct="1"/>
            <a:r>
              <a:rPr lang="en-US" altLang="en-US" sz="2400" smtClean="0">
                <a:cs typeface="Arial" panose="020B0604020202020204" pitchFamily="34" charset="0"/>
              </a:rPr>
              <a:t>Developed by the W3C as the reformulation of HTML 4.0 as an application of XML. </a:t>
            </a:r>
            <a:br>
              <a:rPr lang="en-US" altLang="en-US" sz="2400" smtClean="0">
                <a:cs typeface="Arial" panose="020B0604020202020204" pitchFamily="34" charset="0"/>
              </a:rPr>
            </a:br>
            <a:endParaRPr lang="en-US" altLang="en-US" sz="2400" smtClean="0">
              <a:cs typeface="Arial" panose="020B0604020202020204" pitchFamily="34" charset="0"/>
            </a:endParaRPr>
          </a:p>
          <a:p>
            <a:pPr lvl="1" eaLnBrk="1" hangingPunct="1"/>
            <a:r>
              <a:rPr lang="en-US" altLang="en-US" sz="2400" smtClean="0">
                <a:cs typeface="Arial" panose="020B0604020202020204" pitchFamily="34" charset="0"/>
              </a:rPr>
              <a:t>It combines the formatting strengths of HTML 4.0 and the data structure and extensibility strengths of XML. </a:t>
            </a:r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3D2B908-6B9E-40E0-B263-4CB7FA802F8F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Markup Languages (4)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600075" y="2011363"/>
            <a:ext cx="8534400" cy="4191000"/>
          </a:xfrm>
        </p:spPr>
        <p:txBody>
          <a:bodyPr rtlCol="0">
            <a:normAutofit fontScale="92500" lnSpcReduction="20000"/>
          </a:bodyPr>
          <a:lstStyle/>
          <a:p>
            <a:pPr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44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HTML 5 </a:t>
            </a:r>
          </a:p>
          <a:p>
            <a:pPr indent="-273050" eaLnBrk="1" fontAlgn="auto" hangingPunct="1">
              <a:buFont typeface="Wingdings 3" charset="2"/>
              <a:buChar char=""/>
              <a:defRPr/>
            </a:pPr>
            <a:endParaRPr lang="en-US" altLang="en-US" sz="44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The next version of HTML4 and XHTML</a:t>
            </a:r>
            <a:br>
              <a:rPr lang="en-US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40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r>
              <a:rPr lang="en-US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  <a:hlinkClick r:id="rId3"/>
              </a:rPr>
              <a:t>http://www.w3.org/html/</a:t>
            </a:r>
            <a:endParaRPr lang="en-US" altLang="en-US" sz="40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lvl="1" indent="-273050" eaLnBrk="1" fontAlgn="auto" hangingPunct="1">
              <a:buFont typeface="Wingdings" panose="05000000000000000000" pitchFamily="2" charset="2"/>
              <a:buNone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4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lvl="1" indent="-273050" eaLnBrk="1" fontAlgn="auto" hangingPunct="1">
              <a:buFont typeface="Wingdings 3" charset="2"/>
              <a:buChar char=""/>
              <a:defRPr/>
            </a:pPr>
            <a:endParaRPr lang="en-US" altLang="en-US" sz="240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E64CDEF-0843-4B08-B5B6-EAEF7F5CE057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 World  Wide  Web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822325" y="1925638"/>
            <a:ext cx="4114800" cy="41148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smtClean="0"/>
              <a:t>The graphical user interface to information stored on computers running web servers</a:t>
            </a:r>
            <a:br>
              <a:rPr lang="en-US" altLang="en-US" sz="3200" smtClean="0"/>
            </a:br>
            <a:r>
              <a:rPr lang="en-US" altLang="en-US" sz="3200" smtClean="0"/>
              <a:t>connected to the Internet.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C41F728-22DF-4322-8288-F0DE697D4974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402" name="Picture 18" descr="C:\Users\DrMorris\AppData\Local\Microsoft\Windows\Temporary Internet Files\Content.IE5\S3AUFVY0\MP900424389[1]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2288729"/>
            <a:ext cx="2915262" cy="19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Internet Standards &amp; Coordination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1930400"/>
            <a:ext cx="7270750" cy="4191000"/>
          </a:xfrm>
        </p:spPr>
        <p:txBody>
          <a:bodyPr rtlCol="0">
            <a:normAutofit lnSpcReduction="10000"/>
          </a:bodyPr>
          <a:lstStyle/>
          <a:p>
            <a:pPr marL="384048" lvl="1" indent="-18288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IETF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– 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Internet Engineering Task Force</a:t>
            </a:r>
          </a:p>
          <a:p>
            <a:pPr marL="384048" lvl="2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principal body engaged in the development of new Internet protocol standard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specifications.</a:t>
            </a:r>
          </a:p>
          <a:p>
            <a:pPr marL="384048" lvl="2" indent="0" eaLnBrk="1" fontAlgn="auto" hangingPunct="1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84048" lvl="1" indent="-18288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RFC</a:t>
            </a:r>
            <a:r>
              <a:rPr lang="en-US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– Requests for Comments</a:t>
            </a:r>
            <a:br>
              <a:rPr lang="en-US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formal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document from the IETF that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is drafted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 a committee and subsequently reviewed by interested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parties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84048" lvl="1" indent="-18288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84048" lvl="1" indent="-18288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IAB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– Internet Architecture Board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Provides guidance and broad direction to the IETF. Responsible for publications for RFCs.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9D410E0-461B-43FA-B339-A6EEE4B0482A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26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Internet Standards &amp; Coordination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566150" cy="4191000"/>
          </a:xfrm>
        </p:spPr>
        <p:txBody>
          <a:bodyPr/>
          <a:lstStyle/>
          <a:p>
            <a:pPr marL="365125" indent="-282575" eaLnBrk="1" hangingPunct="1">
              <a:buFont typeface="Wingdings 2" panose="05020102010507070707" pitchFamily="18" charset="2"/>
              <a:buChar char=""/>
            </a:pPr>
            <a:r>
              <a:rPr lang="en-US" altLang="en-US" sz="2400" smtClean="0"/>
              <a:t>ICANN - </a:t>
            </a:r>
            <a:r>
              <a:rPr lang="en-US" altLang="en-US" sz="2400" smtClean="0">
                <a:cs typeface="Times New Roman" panose="02020603050405020304" pitchFamily="18" charset="0"/>
              </a:rPr>
              <a:t>The Internet Corporation for Assigned Numbers &amp; Names</a:t>
            </a:r>
          </a:p>
          <a:p>
            <a:pPr marL="639763" lvl="1" indent="-236538" eaLnBrk="1" hangingPunct="1">
              <a:buFont typeface="Verdana" panose="020B0604030504040204" pitchFamily="34" charset="0"/>
              <a:buChar char="◦"/>
            </a:pPr>
            <a:r>
              <a:rPr lang="en-US" altLang="en-US" sz="2400" smtClean="0">
                <a:cs typeface="Times New Roman" panose="02020603050405020304" pitchFamily="18" charset="0"/>
              </a:rPr>
              <a:t>Non-profit organization </a:t>
            </a:r>
          </a:p>
          <a:p>
            <a:pPr marL="639763" lvl="1" indent="-236538" eaLnBrk="1" hangingPunct="1">
              <a:buFont typeface="Verdana" panose="020B0604030504040204" pitchFamily="34" charset="0"/>
              <a:buChar char="◦"/>
            </a:pPr>
            <a:r>
              <a:rPr lang="en-US" altLang="en-US" sz="2400" smtClean="0">
                <a:cs typeface="Times New Roman" panose="02020603050405020304" pitchFamily="18" charset="0"/>
              </a:rPr>
              <a:t>Main function is to coordinate the assignment of:</a:t>
            </a:r>
          </a:p>
          <a:p>
            <a:pPr marL="885825" lvl="2" eaLnBrk="1" hangingPunct="1">
              <a:buFont typeface="Wingdings 2" panose="05020102010507070707" pitchFamily="18" charset="2"/>
              <a:buChar char=""/>
            </a:pPr>
            <a:r>
              <a:rPr lang="en-US" altLang="en-US" sz="2400" smtClean="0">
                <a:cs typeface="Times New Roman" panose="02020603050405020304" pitchFamily="18" charset="0"/>
              </a:rPr>
              <a:t>Internet domain names</a:t>
            </a:r>
          </a:p>
          <a:p>
            <a:pPr marL="885825" lvl="2" eaLnBrk="1" hangingPunct="1">
              <a:buFont typeface="Wingdings 2" panose="05020102010507070707" pitchFamily="18" charset="2"/>
              <a:buChar char=""/>
            </a:pPr>
            <a:r>
              <a:rPr lang="en-US" altLang="en-US" sz="2400" smtClean="0">
                <a:cs typeface="Times New Roman" panose="02020603050405020304" pitchFamily="18" charset="0"/>
              </a:rPr>
              <a:t>IP address numbers</a:t>
            </a:r>
          </a:p>
          <a:p>
            <a:pPr marL="885825" lvl="2" eaLnBrk="1" hangingPunct="1">
              <a:buFont typeface="Wingdings 2" panose="05020102010507070707" pitchFamily="18" charset="2"/>
              <a:buChar char=""/>
            </a:pPr>
            <a:r>
              <a:rPr lang="en-US" altLang="en-US" sz="2400" smtClean="0">
                <a:cs typeface="Times New Roman" panose="02020603050405020304" pitchFamily="18" charset="0"/>
              </a:rPr>
              <a:t>Protocol parameters</a:t>
            </a:r>
          </a:p>
          <a:p>
            <a:pPr marL="885825" lvl="2" eaLnBrk="1" hangingPunct="1">
              <a:buFont typeface="Wingdings 2" panose="05020102010507070707" pitchFamily="18" charset="2"/>
              <a:buChar char=""/>
            </a:pPr>
            <a:r>
              <a:rPr lang="en-US" altLang="en-US" sz="2400" smtClean="0">
                <a:cs typeface="Times New Roman" panose="02020603050405020304" pitchFamily="18" charset="0"/>
              </a:rPr>
              <a:t>Protocol port numbers.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047236B-4A48-4F04-9836-2DFF101CEFA1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13213"/>
            <a:ext cx="1676400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Web Standards 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and the W3C Consortium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058988"/>
            <a:ext cx="7162800" cy="4038600"/>
          </a:xfrm>
        </p:spPr>
        <p:txBody>
          <a:bodyPr rtlCol="0"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W3C – World Wide Web Consortium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Develops recommendations and prototype technologies related to the Web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Produces specifications, called Recommendations, in an effort to standardize web technologies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WAI – Web Accessibility Initiative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7950043-7DF5-4307-8391-161D6FE23450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924800" cy="11430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Web Accessibility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8001000" cy="4876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Accessible Website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provides accommodations for individuals with visual, auditory, physical, and neurological disabilities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WAI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W3C’s Web Accessibility Initiative</a:t>
            </a:r>
            <a:b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http://www.w3.org/WAI</a:t>
            </a: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WCAG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Web Content Accessibility Guidelines</a:t>
            </a:r>
            <a:r>
              <a:rPr lang="en-US" altLang="en-US" sz="3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300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3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http://www.w3.org/WAI/WCAG20/quickref/</a:t>
            </a:r>
            <a:endParaRPr lang="en-US" altLang="en-US" sz="24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en-US" altLang="en-US" sz="105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EAD04FF-6C49-48D6-A2A4-94A58D8BB0ED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8382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Client/Server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7194550" cy="41910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cs typeface="Arial" panose="020B0604020202020204" pitchFamily="34" charset="0"/>
              </a:rPr>
              <a:t>Client/Server can describe a relationship between two computer programs – </a:t>
            </a:r>
            <a:br>
              <a:rPr lang="en-US" altLang="en-US" sz="2800" smtClean="0">
                <a:cs typeface="Arial" panose="020B0604020202020204" pitchFamily="34" charset="0"/>
              </a:rPr>
            </a:br>
            <a:r>
              <a:rPr lang="en-US" altLang="en-US" sz="2800" smtClean="0">
                <a:cs typeface="Arial" panose="020B0604020202020204" pitchFamily="34" charset="0"/>
              </a:rPr>
              <a:t>the "</a:t>
            </a:r>
            <a:r>
              <a:rPr lang="en-US" altLang="en-US" sz="2800" b="1" smtClean="0">
                <a:cs typeface="Arial" panose="020B0604020202020204" pitchFamily="34" charset="0"/>
              </a:rPr>
              <a:t>client</a:t>
            </a:r>
            <a:r>
              <a:rPr lang="en-US" altLang="en-US" sz="2800" smtClean="0">
                <a:cs typeface="Arial" panose="020B0604020202020204" pitchFamily="34" charset="0"/>
              </a:rPr>
              <a:t>" and the "</a:t>
            </a:r>
            <a:r>
              <a:rPr lang="en-US" altLang="en-US" sz="2800" b="1" smtClean="0">
                <a:cs typeface="Arial" panose="020B0604020202020204" pitchFamily="34" charset="0"/>
              </a:rPr>
              <a:t>server</a:t>
            </a:r>
            <a:r>
              <a:rPr lang="en-US" altLang="en-US" sz="2800" smtClean="0">
                <a:cs typeface="Arial" panose="020B0604020202020204" pitchFamily="34" charset="0"/>
              </a:rPr>
              <a:t>". 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Client</a:t>
            </a:r>
          </a:p>
          <a:p>
            <a:pPr lvl="1" eaLnBrk="1" hangingPunct="1"/>
            <a:r>
              <a:rPr lang="en-US" altLang="en-US" sz="2400" smtClean="0">
                <a:cs typeface="Times New Roman" panose="02020603050405020304" pitchFamily="18" charset="0"/>
              </a:rPr>
              <a:t>requests some type of service (such as a file or database access) from the server. 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Server</a:t>
            </a:r>
          </a:p>
          <a:p>
            <a:pPr lvl="1" eaLnBrk="1" hangingPunct="1"/>
            <a:r>
              <a:rPr lang="en-US" altLang="en-US" sz="2400" smtClean="0">
                <a:cs typeface="Times New Roman" panose="02020603050405020304" pitchFamily="18" charset="0"/>
              </a:rPr>
              <a:t>fulfills the request and transmits the results to the client over a network</a:t>
            </a:r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1C1DFB6-50D4-421A-8761-627054E68B9B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Internet Client/Server Model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828800"/>
            <a:ext cx="4540250" cy="4191000"/>
          </a:xfrm>
        </p:spPr>
        <p:txBody>
          <a:bodyPr/>
          <a:lstStyle/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en-US" altLang="en-US" sz="3200" smtClean="0"/>
              <a:t>Client – Web Browser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en-US" altLang="en-US" sz="3200" smtClean="0"/>
              <a:t>Server  –  Web Server</a:t>
            </a:r>
            <a:r>
              <a:rPr lang="en-US" altLang="en-US" sz="3200" smtClean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EA63E45-1643-4C09-8C73-D86CE7CBC75F}" type="slidenum">
              <a:rPr lang="en-US" altLang="en-US" sz="1100" smtClean="0">
                <a:solidFill>
                  <a:schemeClr val="tx1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1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9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3124200"/>
            <a:ext cx="68278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998</TotalTime>
  <Words>543</Words>
  <Application>Microsoft Office PowerPoint</Application>
  <PresentationFormat>On-screen Show (4:3)</PresentationFormat>
  <Paragraphs>162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Trebuchet MS</vt:lpstr>
      <vt:lpstr>Arial</vt:lpstr>
      <vt:lpstr>Wingdings 3</vt:lpstr>
      <vt:lpstr>Verdana</vt:lpstr>
      <vt:lpstr>Wingdings 2</vt:lpstr>
      <vt:lpstr>Times New Roman</vt:lpstr>
      <vt:lpstr>Calibri</vt:lpstr>
      <vt:lpstr>Sabon-Roman</vt:lpstr>
      <vt:lpstr>Wingdings</vt:lpstr>
      <vt:lpstr>Facet</vt:lpstr>
      <vt:lpstr>1_Facet</vt:lpstr>
      <vt:lpstr>ITEC 2130  Web Technologies</vt:lpstr>
      <vt:lpstr>Internet</vt:lpstr>
      <vt:lpstr>The  World  Wide  Web</vt:lpstr>
      <vt:lpstr>Internet Standards &amp; Coordination</vt:lpstr>
      <vt:lpstr>Internet Standards &amp; Coordination</vt:lpstr>
      <vt:lpstr>Web Standards  and the W3C Consortium</vt:lpstr>
      <vt:lpstr>Web Accessibility</vt:lpstr>
      <vt:lpstr>The Client/Server Model</vt:lpstr>
      <vt:lpstr>The Internet Client/Server Model</vt:lpstr>
      <vt:lpstr>Web Client</vt:lpstr>
      <vt:lpstr>Web Server</vt:lpstr>
      <vt:lpstr>Internet Protocols</vt:lpstr>
      <vt:lpstr>HTTP - Hypertext Transfer Protocol</vt:lpstr>
      <vt:lpstr>TCP/IP Transmission Control Protocol/ Internet Protocol</vt:lpstr>
      <vt:lpstr>IP Address</vt:lpstr>
      <vt:lpstr>Domain Name</vt:lpstr>
      <vt:lpstr>Uniform Resource Identifier</vt:lpstr>
      <vt:lpstr>TLD Top-Level Domain Name</vt:lpstr>
      <vt:lpstr>County Code TLDs</vt:lpstr>
      <vt:lpstr>Markup Languages</vt:lpstr>
      <vt:lpstr>Markup Languages (2)</vt:lpstr>
      <vt:lpstr>Markup Languages (3)</vt:lpstr>
      <vt:lpstr>Markup Languages (4)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1</dc:subject>
  <dc:creator>Terry Felke-Morris</dc:creator>
  <cp:lastModifiedBy>Shuting Xu</cp:lastModifiedBy>
  <cp:revision>102</cp:revision>
  <cp:lastPrinted>1601-01-01T00:00:00Z</cp:lastPrinted>
  <dcterms:created xsi:type="dcterms:W3CDTF">2002-01-17T02:49:49Z</dcterms:created>
  <dcterms:modified xsi:type="dcterms:W3CDTF">2018-01-10T18:24:03Z</dcterms:modified>
</cp:coreProperties>
</file>