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5" r:id="rId3"/>
    <p:sldId id="268" r:id="rId4"/>
    <p:sldId id="269" r:id="rId5"/>
    <p:sldId id="271" r:id="rId6"/>
    <p:sldId id="275" r:id="rId7"/>
    <p:sldId id="259" r:id="rId8"/>
    <p:sldId id="274" r:id="rId9"/>
    <p:sldId id="273" r:id="rId10"/>
    <p:sldId id="272" r:id="rId11"/>
    <p:sldId id="258" r:id="rId12"/>
    <p:sldId id="260" r:id="rId13"/>
    <p:sldId id="257" r:id="rId14"/>
    <p:sldId id="263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3" autoAdjust="0"/>
    <p:restoredTop sz="93817" autoAdjust="0"/>
  </p:normalViewPr>
  <p:slideViewPr>
    <p:cSldViewPr snapToGrid="0">
      <p:cViewPr varScale="1">
        <p:scale>
          <a:sx n="60" d="100"/>
          <a:sy n="60" d="100"/>
        </p:scale>
        <p:origin x="18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BF5D7-6C24-4030-B269-1E70ACAEA9E7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96347-4AD2-44B4-9151-EA42F03CB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917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E96347-4AD2-44B4-9151-EA42F03CBB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5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492E2-7991-47D4-92F1-6B0E790E3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81EEF2-7C90-410D-A5B7-387BC0C02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8D169-3CE3-4E67-BC56-31FB2DF7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A4C0BF-3243-4988-846B-2E8D0F8F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0B445-5E0F-4941-972D-AE8CF56AC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79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37C47-8D66-44BB-8FE3-DC73BA7D8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5080C8-1E34-419D-B3E0-64BF10484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45F896-CBC1-4CA7-BE0F-63F234ABA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6537E-C7E2-4AEC-A4F8-FB92670EB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C171F-D77D-4840-A16E-8B8A9DF4A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23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A46DA7-1B27-4CDC-AF37-CF4E92E7BF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48A3F4-3ECC-4946-A229-8CCCF146D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7E947-F7FA-48D1-A8AF-03BDD2816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B7498-BC00-4A62-8135-CA8257A20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E88CE-069B-4AAD-9250-0C7ECA7F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685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62B0-C693-4929-9F9D-59DBCF9FD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2A333-88AD-4C16-AE3A-58C0581C6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702A2-3342-4BA9-8FC1-2D34FE565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C0726-B1B0-4594-9EB4-DF976007C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AE407-84B7-44F9-9C84-E2A54E5D6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69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1132A-7E3C-4DCA-A082-BDEF0BE02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0822F-51EC-4994-AAC5-CADC6FC55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EA932-E6FF-4770-8DB3-C983EBE7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C4E93-E1F8-4D3C-9A45-DB69B4A83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AFDCE-E749-43F2-92FC-AAB8337FD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60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24CF6-851A-4E77-A839-1045E825F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E89F3-C45A-4DE9-8518-3626E60289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6C1F74-427C-4EBC-9583-41C48A51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47172-642D-4742-94ED-CE20837AA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FDE7E5-CBCA-4601-B6D0-3D9460E11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F0A057-B953-48EA-9DB4-737B8B17A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0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B8E63-834A-4873-862A-F1085C14A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5023B-CF2F-4A78-BD91-E43FB3796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4A6AD9-C453-4B6A-BE66-E81CBB80E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E14AD-978C-4021-8937-50FF302CA7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0220-A591-42FA-A1D5-471949542F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675A12-E681-46B3-89CF-B9547D512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CE87A4-CCDF-4832-B4EA-75F232486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2CA1A0-0194-4484-8050-65DD79198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38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76DE9-0738-47B3-9530-DCD930CED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089F42-5F4A-42CB-9507-03F09EF75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7FE9A-E818-431C-AED1-7DAD7F3D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09842F-4DF3-43CB-A6A2-53BC0A071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63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D3FB58-4D54-4428-93C7-B78821DB9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3EDA52-945E-4BBF-83BD-984E703F5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2318E9-45C7-401D-B396-BFBD8D4D8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2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81A97-A2E2-433A-93A7-9FA94176B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DC328E-826D-43E9-8E20-A452B2706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41DA2A-215D-4535-9027-BDD41F8D0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3A765-C441-41FC-B82F-B949D832D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DF100-485B-475D-A6CB-3B631B2EE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41CCA-820F-4DA5-B8CC-B54E994D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3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CF683-8D79-4641-9806-CB9868A2B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A7713B-BEFD-4142-BC1F-ABCF6C729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421B3D-77E6-4CA2-B971-9680FD338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9EFC98-5C9B-41B5-8EC9-F56C78B2A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9C79CD-1CBD-4BFA-9AA2-1DDEF50F9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A688F4-E895-45E1-8BDF-792AB83A8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1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0BEB4F-7EB7-4447-9BB4-918213926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C4D1D-D2AF-4986-BCEA-952D7CDA2A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A5809-8D7A-47FB-98C0-445D2E9581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AABEC-34AE-4433-8E4A-A79E949FB7CC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47C77-219E-4835-B5DD-F2DD5E4EF7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ED8C1-2BF7-4FFD-86B7-685521A757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C38AD-5104-419C-BFEE-EB85E1006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6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7.xml"/><Relationship Id="rId10" Type="http://schemas.openxmlformats.org/officeDocument/2006/relationships/slide" Target="slide15.xml"/><Relationship Id="rId4" Type="http://schemas.openxmlformats.org/officeDocument/2006/relationships/image" Target="../media/image14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1.xml"/><Relationship Id="rId7" Type="http://schemas.openxmlformats.org/officeDocument/2006/relationships/slide" Target="slide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slide" Target="slide9.xml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mmons.wikimedia.org/wiki/File:Black_Man_Thinking_Cartoon_Vector.svg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pngall.com/communication-png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svg"/><Relationship Id="rId7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D8rmXwG9ZQ?feature=oembed" TargetMode="Externa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6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6" Type="http://schemas.openxmlformats.org/officeDocument/2006/relationships/image" Target="../media/image5.jpg"/><Relationship Id="rId5" Type="http://schemas.openxmlformats.org/officeDocument/2006/relationships/slide" Target="slide7.xml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slide" Target="slide2.xml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-7010400" y="0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About </a:t>
              </a: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7838599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Influence</a:t>
              </a: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8666797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Connect</a:t>
              </a: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9512439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Understanding</a:t>
              </a: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C1364F2-0AE7-4EBC-9D8E-F67CF994642C}"/>
              </a:ext>
            </a:extLst>
          </p:cNvPr>
          <p:cNvSpPr/>
          <p:nvPr/>
        </p:nvSpPr>
        <p:spPr>
          <a:xfrm>
            <a:off x="6186468" y="1268361"/>
            <a:ext cx="5533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WELCOME!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976A85-9BBF-48D5-BA40-2FDFD0333C25}"/>
              </a:ext>
            </a:extLst>
          </p:cNvPr>
          <p:cNvSpPr/>
          <p:nvPr/>
        </p:nvSpPr>
        <p:spPr>
          <a:xfrm>
            <a:off x="5743397" y="2681584"/>
            <a:ext cx="6349302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THEATRICAL WORLDS</a:t>
            </a:r>
          </a:p>
          <a:p>
            <a:pPr algn="ctr"/>
            <a:r>
              <a:rPr 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Chapter 1</a:t>
            </a:r>
          </a:p>
          <a:p>
            <a:pPr algn="ctr"/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Mapping Reality</a:t>
            </a:r>
            <a:endParaRPr 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AE5DB7D-6224-47EC-8274-84B905CABE13}"/>
              </a:ext>
            </a:extLst>
          </p:cNvPr>
          <p:cNvGrpSpPr/>
          <p:nvPr/>
        </p:nvGrpSpPr>
        <p:grpSpPr>
          <a:xfrm>
            <a:off x="-10393665" y="0"/>
            <a:ext cx="12204854" cy="6858000"/>
            <a:chOff x="7029603" y="0"/>
            <a:chExt cx="12204854" cy="68580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F7B3082-5191-437A-B1F6-D3EC7EF3BB91}"/>
                </a:ext>
              </a:extLst>
            </p:cNvPr>
            <p:cNvSpPr/>
            <p:nvPr/>
          </p:nvSpPr>
          <p:spPr>
            <a:xfrm>
              <a:off x="7029603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4167EA3-A81C-4288-91D7-4E44D3B90B52}"/>
                </a:ext>
              </a:extLst>
            </p:cNvPr>
            <p:cNvSpPr/>
            <p:nvPr/>
          </p:nvSpPr>
          <p:spPr>
            <a:xfrm>
              <a:off x="17739032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484EC94-9A41-494D-98A3-58AB24C3B1A3}"/>
                </a:ext>
              </a:extLst>
            </p:cNvPr>
            <p:cNvSpPr txBox="1"/>
            <p:nvPr/>
          </p:nvSpPr>
          <p:spPr>
            <a:xfrm rot="16200000">
              <a:off x="18040879" y="2912416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Benefits</a:t>
              </a:r>
              <a:r>
                <a:rPr lang="en-US" sz="2400" b="1" dirty="0"/>
                <a:t>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</a:p>
          </p:txBody>
        </p:sp>
        <p:pic>
          <p:nvPicPr>
            <p:cNvPr id="50" name="Graphic 49" descr="Lightbulb">
              <a:extLst>
                <a:ext uri="{FF2B5EF4-FFF2-40B4-BE49-F238E27FC236}">
                  <a16:creationId xmlns:a16="http://schemas.microsoft.com/office/drawing/2014/main" id="{B7ACA728-D083-4381-9836-BB20F4322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8070703" y="3143248"/>
              <a:ext cx="571500" cy="571500"/>
            </a:xfrm>
            <a:prstGeom prst="rect">
              <a:avLst/>
            </a:prstGeom>
          </p:spPr>
        </p:pic>
      </p:grpSp>
      <p:pic>
        <p:nvPicPr>
          <p:cNvPr id="5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71A4944-3AEA-46FA-83D0-335FF70BFF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88912" y="527788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0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7825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39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1809904C-BF56-4E20-B201-FFBB64994DB7}"/>
              </a:ext>
            </a:extLst>
          </p:cNvPr>
          <p:cNvGrpSpPr/>
          <p:nvPr/>
        </p:nvGrpSpPr>
        <p:grpSpPr>
          <a:xfrm>
            <a:off x="319543" y="1796765"/>
            <a:ext cx="5595009" cy="863600"/>
            <a:chOff x="2306173" y="1654000"/>
            <a:chExt cx="5595009" cy="8636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87C8612-B347-4D6A-86E8-97262380738F}"/>
                </a:ext>
              </a:extLst>
            </p:cNvPr>
            <p:cNvSpPr/>
            <p:nvPr/>
          </p:nvSpPr>
          <p:spPr>
            <a:xfrm>
              <a:off x="2306173" y="1669652"/>
              <a:ext cx="5151267" cy="832296"/>
            </a:xfrm>
            <a:custGeom>
              <a:avLst/>
              <a:gdLst>
                <a:gd name="connsiteX0" fmla="*/ 505805 w 6258413"/>
                <a:gd name="connsiteY0" fmla="*/ 314108 h 917304"/>
                <a:gd name="connsiteX1" fmla="*/ 505805 w 6258413"/>
                <a:gd name="connsiteY1" fmla="*/ 603195 h 917304"/>
                <a:gd name="connsiteX2" fmla="*/ 1026503 w 6258413"/>
                <a:gd name="connsiteY2" fmla="*/ 458652 h 917304"/>
                <a:gd name="connsiteX3" fmla="*/ 0 w 6258413"/>
                <a:gd name="connsiteY3" fmla="*/ 0 h 917304"/>
                <a:gd name="connsiteX4" fmla="*/ 236981 w 6258413"/>
                <a:gd name="connsiteY4" fmla="*/ 0 h 917304"/>
                <a:gd name="connsiteX5" fmla="*/ 411302 w 6258413"/>
                <a:gd name="connsiteY5" fmla="*/ 136073 h 917304"/>
                <a:gd name="connsiteX6" fmla="*/ 494132 w 6258413"/>
                <a:gd name="connsiteY6" fmla="*/ 0 h 917304"/>
                <a:gd name="connsiteX7" fmla="*/ 6105526 w 6258413"/>
                <a:gd name="connsiteY7" fmla="*/ 0 h 917304"/>
                <a:gd name="connsiteX8" fmla="*/ 6258413 w 6258413"/>
                <a:gd name="connsiteY8" fmla="*/ 152887 h 917304"/>
                <a:gd name="connsiteX9" fmla="*/ 6258413 w 6258413"/>
                <a:gd name="connsiteY9" fmla="*/ 764417 h 917304"/>
                <a:gd name="connsiteX10" fmla="*/ 6105526 w 6258413"/>
                <a:gd name="connsiteY10" fmla="*/ 917304 h 917304"/>
                <a:gd name="connsiteX11" fmla="*/ 494152 w 6258413"/>
                <a:gd name="connsiteY11" fmla="*/ 917304 h 917304"/>
                <a:gd name="connsiteX12" fmla="*/ 411302 w 6258413"/>
                <a:gd name="connsiteY12" fmla="*/ 781230 h 917304"/>
                <a:gd name="connsiteX13" fmla="*/ 236980 w 6258413"/>
                <a:gd name="connsiteY13" fmla="*/ 917304 h 917304"/>
                <a:gd name="connsiteX14" fmla="*/ 0 w 6258413"/>
                <a:gd name="connsiteY14" fmla="*/ 917304 h 917304"/>
                <a:gd name="connsiteX15" fmla="*/ 96898 w 6258413"/>
                <a:gd name="connsiteY15" fmla="*/ 876249 h 917304"/>
                <a:gd name="connsiteX16" fmla="*/ 381343 w 6258413"/>
                <a:gd name="connsiteY16" fmla="*/ 458652 h 917304"/>
                <a:gd name="connsiteX17" fmla="*/ 96898 w 6258413"/>
                <a:gd name="connsiteY17" fmla="*/ 41055 h 91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58413" h="917304">
                  <a:moveTo>
                    <a:pt x="505805" y="314108"/>
                  </a:moveTo>
                  <a:lnTo>
                    <a:pt x="505805" y="603195"/>
                  </a:lnTo>
                  <a:lnTo>
                    <a:pt x="1026503" y="458652"/>
                  </a:lnTo>
                  <a:close/>
                  <a:moveTo>
                    <a:pt x="0" y="0"/>
                  </a:moveTo>
                  <a:lnTo>
                    <a:pt x="236981" y="0"/>
                  </a:lnTo>
                  <a:lnTo>
                    <a:pt x="411302" y="136073"/>
                  </a:lnTo>
                  <a:lnTo>
                    <a:pt x="494132" y="0"/>
                  </a:lnTo>
                  <a:lnTo>
                    <a:pt x="6105526" y="0"/>
                  </a:lnTo>
                  <a:cubicBezTo>
                    <a:pt x="6189963" y="0"/>
                    <a:pt x="6258413" y="68450"/>
                    <a:pt x="6258413" y="152887"/>
                  </a:cubicBezTo>
                  <a:lnTo>
                    <a:pt x="6258413" y="764417"/>
                  </a:lnTo>
                  <a:cubicBezTo>
                    <a:pt x="6258413" y="848854"/>
                    <a:pt x="6189963" y="917304"/>
                    <a:pt x="6105526" y="917304"/>
                  </a:cubicBezTo>
                  <a:lnTo>
                    <a:pt x="494152" y="917304"/>
                  </a:lnTo>
                  <a:lnTo>
                    <a:pt x="411302" y="781230"/>
                  </a:lnTo>
                  <a:lnTo>
                    <a:pt x="236980" y="917304"/>
                  </a:lnTo>
                  <a:lnTo>
                    <a:pt x="0" y="917304"/>
                  </a:lnTo>
                  <a:lnTo>
                    <a:pt x="96898" y="876249"/>
                  </a:lnTo>
                  <a:cubicBezTo>
                    <a:pt x="268512" y="785748"/>
                    <a:pt x="381343" y="632485"/>
                    <a:pt x="381343" y="458652"/>
                  </a:cubicBezTo>
                  <a:cubicBezTo>
                    <a:pt x="381343" y="284819"/>
                    <a:pt x="268512" y="131557"/>
                    <a:pt x="96898" y="41055"/>
                  </a:cubicBez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Cat">
              <a:extLst>
                <a:ext uri="{FF2B5EF4-FFF2-40B4-BE49-F238E27FC236}">
                  <a16:creationId xmlns:a16="http://schemas.microsoft.com/office/drawing/2014/main" id="{6D2CD257-8A3F-4646-99AC-C5606EBAE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7146" y="1654000"/>
              <a:ext cx="863600" cy="8636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D9BFEA-D60F-41ED-BE27-A41C09A27F55}"/>
                </a:ext>
              </a:extLst>
            </p:cNvPr>
            <p:cNvSpPr txBox="1"/>
            <p:nvPr/>
          </p:nvSpPr>
          <p:spPr>
            <a:xfrm>
              <a:off x="3715556" y="1757681"/>
              <a:ext cx="41856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SUPERSTITION 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5E5101B-4BBF-4310-84C1-97943A93AA9D}"/>
              </a:ext>
            </a:extLst>
          </p:cNvPr>
          <p:cNvGrpSpPr/>
          <p:nvPr/>
        </p:nvGrpSpPr>
        <p:grpSpPr>
          <a:xfrm>
            <a:off x="7099168" y="1155439"/>
            <a:ext cx="5305989" cy="3650241"/>
            <a:chOff x="7099168" y="1155439"/>
            <a:chExt cx="5305989" cy="3650241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725EDF2-43E1-49CE-B0C2-8BF8C2F83231}"/>
                </a:ext>
              </a:extLst>
            </p:cNvPr>
            <p:cNvSpPr/>
            <p:nvPr/>
          </p:nvSpPr>
          <p:spPr>
            <a:xfrm>
              <a:off x="7099168" y="1155439"/>
              <a:ext cx="4483232" cy="2079303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52" descr="A picture containing woman&#10;&#10;Description automatically generated">
              <a:extLst>
                <a:ext uri="{FF2B5EF4-FFF2-40B4-BE49-F238E27FC236}">
                  <a16:creationId xmlns:a16="http://schemas.microsoft.com/office/drawing/2014/main" id="{BF84289A-D334-431C-946C-35756C93D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909109" y="2221015"/>
              <a:ext cx="2496048" cy="2584665"/>
            </a:xfrm>
            <a:prstGeom prst="rect">
              <a:avLst/>
            </a:prstGeom>
          </p:spPr>
        </p:pic>
        <p:sp>
          <p:nvSpPr>
            <p:cNvPr id="54" name="Speech Bubble: Oval 53">
              <a:extLst>
                <a:ext uri="{FF2B5EF4-FFF2-40B4-BE49-F238E27FC236}">
                  <a16:creationId xmlns:a16="http://schemas.microsoft.com/office/drawing/2014/main" id="{212B92C5-8F8F-4989-AC93-5F82CEE4E97A}"/>
                </a:ext>
              </a:extLst>
            </p:cNvPr>
            <p:cNvSpPr/>
            <p:nvPr/>
          </p:nvSpPr>
          <p:spPr>
            <a:xfrm flipH="1">
              <a:off x="9041235" y="1397000"/>
              <a:ext cx="2021840" cy="985520"/>
            </a:xfrm>
            <a:prstGeom prst="wedgeEllipseCallou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3436B26-BC5C-42EC-B43A-BF7902171545}"/>
                </a:ext>
              </a:extLst>
            </p:cNvPr>
            <p:cNvSpPr txBox="1"/>
            <p:nvPr/>
          </p:nvSpPr>
          <p:spPr>
            <a:xfrm>
              <a:off x="9256499" y="1658642"/>
              <a:ext cx="1651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MACBETH!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0E37067-DD2C-417B-B543-C4A4BC8756B1}"/>
                </a:ext>
              </a:extLst>
            </p:cNvPr>
            <p:cNvSpPr txBox="1"/>
            <p:nvPr/>
          </p:nvSpPr>
          <p:spPr>
            <a:xfrm>
              <a:off x="7400155" y="1512002"/>
              <a:ext cx="22079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Saying </a:t>
              </a:r>
            </a:p>
            <a:p>
              <a:r>
                <a:rPr lang="en-US" sz="2400" b="1" i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Macbeth </a:t>
              </a:r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in </a:t>
              </a:r>
            </a:p>
            <a:p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The Theatre is </a:t>
              </a:r>
            </a:p>
            <a:p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very </a:t>
              </a:r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hlinkClick r:id="rId5" action="ppaction://hlinksldjump"/>
                </a:rPr>
                <a:t>bad</a:t>
              </a:r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luck </a:t>
              </a:r>
              <a:endParaRPr lang="en-US" sz="2400" b="1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7E1F5F1-0BBE-434B-93CF-1019FA1236B7}"/>
              </a:ext>
            </a:extLst>
          </p:cNvPr>
          <p:cNvGrpSpPr/>
          <p:nvPr/>
        </p:nvGrpSpPr>
        <p:grpSpPr>
          <a:xfrm>
            <a:off x="2994150" y="611751"/>
            <a:ext cx="5933440" cy="832296"/>
            <a:chOff x="3624262" y="89552"/>
            <a:chExt cx="4943475" cy="5232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50B7BF2-C7B9-45E1-AE6E-8DE353821903}"/>
                </a:ext>
              </a:extLst>
            </p:cNvPr>
            <p:cNvSpPr/>
            <p:nvPr/>
          </p:nvSpPr>
          <p:spPr>
            <a:xfrm>
              <a:off x="3624262" y="89552"/>
              <a:ext cx="4943475" cy="4191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8D5AD2F-5DC6-489A-B9C2-9B7F146BCE5F}"/>
                </a:ext>
              </a:extLst>
            </p:cNvPr>
            <p:cNvSpPr txBox="1"/>
            <p:nvPr/>
          </p:nvSpPr>
          <p:spPr>
            <a:xfrm>
              <a:off x="3726655" y="89552"/>
              <a:ext cx="47386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Theatrical Convention 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9AC38AD-BF89-48B6-BCEA-FA4F06989EA2}"/>
              </a:ext>
            </a:extLst>
          </p:cNvPr>
          <p:cNvGrpSpPr/>
          <p:nvPr/>
        </p:nvGrpSpPr>
        <p:grpSpPr>
          <a:xfrm>
            <a:off x="143816" y="3344336"/>
            <a:ext cx="9411852" cy="3513664"/>
            <a:chOff x="143816" y="3344336"/>
            <a:chExt cx="9411852" cy="3513664"/>
          </a:xfrm>
        </p:grpSpPr>
        <p:pic>
          <p:nvPicPr>
            <p:cNvPr id="11" name="Picture 10" descr="A picture containing room&#10;&#10;Description automatically generated">
              <a:extLst>
                <a:ext uri="{FF2B5EF4-FFF2-40B4-BE49-F238E27FC236}">
                  <a16:creationId xmlns:a16="http://schemas.microsoft.com/office/drawing/2014/main" id="{F3B4794A-A0B8-45E0-BC12-F87E9012D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16" y="4216400"/>
              <a:ext cx="3571740" cy="2641600"/>
            </a:xfrm>
            <a:prstGeom prst="rect">
              <a:avLst/>
            </a:prstGeom>
          </p:spPr>
        </p:pic>
        <p:sp>
          <p:nvSpPr>
            <p:cNvPr id="27" name="Double Wave 26">
              <a:extLst>
                <a:ext uri="{FF2B5EF4-FFF2-40B4-BE49-F238E27FC236}">
                  <a16:creationId xmlns:a16="http://schemas.microsoft.com/office/drawing/2014/main" id="{FF87A800-DEC7-4EF9-9468-5D426812B275}"/>
                </a:ext>
              </a:extLst>
            </p:cNvPr>
            <p:cNvSpPr/>
            <p:nvPr/>
          </p:nvSpPr>
          <p:spPr>
            <a:xfrm>
              <a:off x="5072436" y="5241505"/>
              <a:ext cx="4483232" cy="985520"/>
            </a:xfrm>
            <a:prstGeom prst="doubleWav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 descr="bREAK A L">
              <a:extLst>
                <a:ext uri="{FF2B5EF4-FFF2-40B4-BE49-F238E27FC236}">
                  <a16:creationId xmlns:a16="http://schemas.microsoft.com/office/drawing/2014/main" id="{EEE3391D-481A-49EB-84CD-BECCBA41B9E4}"/>
                </a:ext>
              </a:extLst>
            </p:cNvPr>
            <p:cNvSpPr txBox="1"/>
            <p:nvPr/>
          </p:nvSpPr>
          <p:spPr>
            <a:xfrm>
              <a:off x="5243725" y="5490425"/>
              <a:ext cx="4056949" cy="487680"/>
            </a:xfrm>
            <a:prstGeom prst="rect">
              <a:avLst/>
            </a:prstGeom>
            <a:noFill/>
          </p:spPr>
          <p:txBody>
            <a:bodyPr wrap="square" rtlCol="0">
              <a:prstTxWarp prst="textStop">
                <a:avLst>
                  <a:gd name="adj" fmla="val 14286"/>
                </a:avLst>
              </a:prstTxWarp>
              <a:spAutoFit/>
            </a:bodyPr>
            <a:lstStyle/>
            <a:p>
              <a:r>
                <a:rPr lang="en-US" sz="3200" b="1" dirty="0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</a:rPr>
                <a:t>BREAK A LEG</a:t>
              </a:r>
            </a:p>
          </p:txBody>
        </p:sp>
        <p:cxnSp>
          <p:nvCxnSpPr>
            <p:cNvPr id="38" name="Connector: Curved 37">
              <a:extLst>
                <a:ext uri="{FF2B5EF4-FFF2-40B4-BE49-F238E27FC236}">
                  <a16:creationId xmlns:a16="http://schemas.microsoft.com/office/drawing/2014/main" id="{82B58E52-6182-4877-8D68-2983766A85A1}"/>
                </a:ext>
              </a:extLst>
            </p:cNvPr>
            <p:cNvCxnSpPr>
              <a:endCxn id="27" idx="1"/>
            </p:cNvCxnSpPr>
            <p:nvPr/>
          </p:nvCxnSpPr>
          <p:spPr>
            <a:xfrm>
              <a:off x="3486045" y="5537200"/>
              <a:ext cx="1586391" cy="197065"/>
            </a:xfrm>
            <a:prstGeom prst="curvedConnector3">
              <a:avLst>
                <a:gd name="adj1" fmla="val 46158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Speech Bubble: Oval 64">
              <a:extLst>
                <a:ext uri="{FF2B5EF4-FFF2-40B4-BE49-F238E27FC236}">
                  <a16:creationId xmlns:a16="http://schemas.microsoft.com/office/drawing/2014/main" id="{1AEAACB4-5D71-4834-9AEA-3FD2EE1F71FA}"/>
                </a:ext>
              </a:extLst>
            </p:cNvPr>
            <p:cNvSpPr/>
            <p:nvPr/>
          </p:nvSpPr>
          <p:spPr>
            <a:xfrm>
              <a:off x="1356850" y="3344336"/>
              <a:ext cx="2129195" cy="1143000"/>
            </a:xfrm>
            <a:prstGeom prst="wedgeEllipse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C62CFE-361D-4BE7-9BFD-974159D453DD}"/>
                </a:ext>
              </a:extLst>
            </p:cNvPr>
            <p:cNvSpPr txBox="1"/>
            <p:nvPr/>
          </p:nvSpPr>
          <p:spPr>
            <a:xfrm>
              <a:off x="1586359" y="3429000"/>
              <a:ext cx="17766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Comic Sans MS" panose="030F0702030302020204" pitchFamily="66" charset="0"/>
                </a:rPr>
                <a:t>Instead of saying good luck, you say…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2E212D28-E6F7-48F4-B95A-6E4E1F7DA628}"/>
              </a:ext>
            </a:extLst>
          </p:cNvPr>
          <p:cNvGrpSpPr/>
          <p:nvPr/>
        </p:nvGrpSpPr>
        <p:grpSpPr>
          <a:xfrm>
            <a:off x="4036584" y="2666359"/>
            <a:ext cx="3239040" cy="2409520"/>
            <a:chOff x="4024789" y="2339225"/>
            <a:chExt cx="2854620" cy="1993935"/>
          </a:xfrm>
        </p:grpSpPr>
        <p:pic>
          <p:nvPicPr>
            <p:cNvPr id="79" name="Picture 78" descr="A close up of a mans face&#10;&#10;Description automatically generated">
              <a:hlinkClick r:id="rId5" action="ppaction://hlinksldjump"/>
              <a:extLst>
                <a:ext uri="{FF2B5EF4-FFF2-40B4-BE49-F238E27FC236}">
                  <a16:creationId xmlns:a16="http://schemas.microsoft.com/office/drawing/2014/main" id="{1E1DF47D-FCE7-4AE2-A7FF-88DBAA4CC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4789" y="2339225"/>
              <a:ext cx="2854620" cy="1934449"/>
            </a:xfrm>
            <a:prstGeom prst="rect">
              <a:avLst/>
            </a:prstGeom>
          </p:spPr>
        </p:pic>
        <p:pic>
          <p:nvPicPr>
            <p:cNvPr id="81" name="Picture 80" descr="A drawing of a person&#10;&#10;Description automatically generated">
              <a:extLst>
                <a:ext uri="{FF2B5EF4-FFF2-40B4-BE49-F238E27FC236}">
                  <a16:creationId xmlns:a16="http://schemas.microsoft.com/office/drawing/2014/main" id="{71073965-24DD-42BC-873E-E66317DDA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4571">
              <a:off x="4962516" y="2688697"/>
              <a:ext cx="897900" cy="1061720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032EE7-6A22-4A0A-A748-FE0DA6D51A49}"/>
                </a:ext>
              </a:extLst>
            </p:cNvPr>
            <p:cNvSpPr txBox="1"/>
            <p:nvPr/>
          </p:nvSpPr>
          <p:spPr>
            <a:xfrm>
              <a:off x="4024789" y="3686829"/>
              <a:ext cx="2341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Comic Sans MS" panose="030F0702030302020204" pitchFamily="66" charset="0"/>
                </a:rPr>
                <a:t>Leave the </a:t>
              </a:r>
              <a:r>
                <a:rPr lang="en-US" b="1" i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Comic Sans MS" panose="030F0702030302020204" pitchFamily="66" charset="0"/>
                  <a:hlinkClick r:id="rId10" action="ppaction://hlinksldjump"/>
                </a:rPr>
                <a:t>Ghost- Light</a:t>
              </a:r>
              <a:r>
                <a:rPr lang="en-US" b="1" dirty="0">
                  <a:latin typeface="Comic Sans MS" panose="030F0702030302020204" pitchFamily="66" charset="0"/>
                </a:rPr>
                <a:t> burning</a:t>
              </a:r>
            </a:p>
          </p:txBody>
        </p:sp>
      </p:grpSp>
      <p:sp>
        <p:nvSpPr>
          <p:cNvPr id="84" name="Action Button: Go Home 8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4D548F18-81FC-49D1-8E49-89B10897AB45}"/>
              </a:ext>
            </a:extLst>
          </p:cNvPr>
          <p:cNvSpPr/>
          <p:nvPr/>
        </p:nvSpPr>
        <p:spPr>
          <a:xfrm>
            <a:off x="10702247" y="5702561"/>
            <a:ext cx="1489753" cy="1099335"/>
          </a:xfrm>
          <a:prstGeom prst="actionButtonHom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28609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Benefits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845642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Influence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8666797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Connect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9512439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Understanding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EB50AEC-193F-4165-B56B-47A73F3E873E}"/>
              </a:ext>
            </a:extLst>
          </p:cNvPr>
          <p:cNvGrpSpPr/>
          <p:nvPr/>
        </p:nvGrpSpPr>
        <p:grpSpPr>
          <a:xfrm>
            <a:off x="-10317620" y="-2"/>
            <a:ext cx="12192000" cy="6858000"/>
            <a:chOff x="2579370" y="66675"/>
            <a:chExt cx="12192000" cy="6858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690F2A1-D9B0-4A2B-B324-E18D1635310D}"/>
                </a:ext>
              </a:extLst>
            </p:cNvPr>
            <p:cNvSpPr/>
            <p:nvPr/>
          </p:nvSpPr>
          <p:spPr>
            <a:xfrm>
              <a:off x="2579370" y="66675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D598C94-9FCB-4322-A22E-D4778F64BEDD}"/>
                </a:ext>
              </a:extLst>
            </p:cNvPr>
            <p:cNvSpPr/>
            <p:nvPr/>
          </p:nvSpPr>
          <p:spPr>
            <a:xfrm>
              <a:off x="1327594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7D69248-CE64-4066-A2C0-6CF5403D3D0C}"/>
                </a:ext>
              </a:extLst>
            </p:cNvPr>
            <p:cNvSpPr txBox="1"/>
            <p:nvPr/>
          </p:nvSpPr>
          <p:spPr>
            <a:xfrm rot="16200000">
              <a:off x="13376910" y="2750491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Benefits </a:t>
              </a:r>
            </a:p>
          </p:txBody>
        </p:sp>
        <p:pic>
          <p:nvPicPr>
            <p:cNvPr id="40" name="Graphic 39" descr="Lightbulb">
              <a:extLst>
                <a:ext uri="{FF2B5EF4-FFF2-40B4-BE49-F238E27FC236}">
                  <a16:creationId xmlns:a16="http://schemas.microsoft.com/office/drawing/2014/main" id="{89D03125-4E7E-4E5A-B166-ACAD0C431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3612802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0D54D75-529D-484D-81F5-7641C5138079}"/>
              </a:ext>
            </a:extLst>
          </p:cNvPr>
          <p:cNvGrpSpPr/>
          <p:nvPr/>
        </p:nvGrpSpPr>
        <p:grpSpPr>
          <a:xfrm>
            <a:off x="6096000" y="241811"/>
            <a:ext cx="3820551" cy="2320413"/>
            <a:chOff x="4336026" y="953729"/>
            <a:chExt cx="3820551" cy="2320413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1795A1B-4C61-473C-A31C-1CABF65187EE}"/>
                </a:ext>
              </a:extLst>
            </p:cNvPr>
            <p:cNvSpPr/>
            <p:nvPr/>
          </p:nvSpPr>
          <p:spPr>
            <a:xfrm>
              <a:off x="4336026" y="953729"/>
              <a:ext cx="3657600" cy="2320413"/>
            </a:xfrm>
            <a:prstGeom prst="ellipse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2410243-0DD0-47D9-9ADC-75CF95719A36}"/>
                </a:ext>
              </a:extLst>
            </p:cNvPr>
            <p:cNvSpPr txBox="1"/>
            <p:nvPr/>
          </p:nvSpPr>
          <p:spPr>
            <a:xfrm>
              <a:off x="4336026" y="1618558"/>
              <a:ext cx="382055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n w="22225">
                    <a:solidFill>
                      <a:schemeClr val="accent2"/>
                    </a:solidFill>
                    <a:prstDash val="solid"/>
                  </a:ln>
                  <a:hlinkClick r:id="rId6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DRAMATIC </a:t>
              </a:r>
            </a:p>
            <a:p>
              <a:pPr algn="ctr"/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STRUCTURE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49D269B-54ED-42E8-82CF-3FF91F701471}"/>
              </a:ext>
            </a:extLst>
          </p:cNvPr>
          <p:cNvGrpSpPr/>
          <p:nvPr/>
        </p:nvGrpSpPr>
        <p:grpSpPr>
          <a:xfrm>
            <a:off x="3865952" y="1538283"/>
            <a:ext cx="3001631" cy="2901440"/>
            <a:chOff x="4135268" y="2238373"/>
            <a:chExt cx="2590394" cy="2752726"/>
          </a:xfrm>
          <a:solidFill>
            <a:srgbClr val="FFFF00"/>
          </a:solidFill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24A574AA-1E29-4DEE-B2C7-BCB28D4ACD18}"/>
                </a:ext>
              </a:extLst>
            </p:cNvPr>
            <p:cNvSpPr/>
            <p:nvPr/>
          </p:nvSpPr>
          <p:spPr>
            <a:xfrm>
              <a:off x="4135268" y="2238373"/>
              <a:ext cx="2590394" cy="275272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E37D88-15C2-4FB6-B194-7A5112F5D852}"/>
                </a:ext>
              </a:extLst>
            </p:cNvPr>
            <p:cNvSpPr txBox="1"/>
            <p:nvPr/>
          </p:nvSpPr>
          <p:spPr>
            <a:xfrm>
              <a:off x="4485201" y="3754468"/>
              <a:ext cx="19341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hlinkClick r:id="rId7" action="ppaction://hlinksldjump"/>
                </a:rPr>
                <a:t>Dramatic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 Characters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17666EA-9E1C-4D69-8C26-F5F32D8CB9D9}"/>
              </a:ext>
            </a:extLst>
          </p:cNvPr>
          <p:cNvGrpSpPr/>
          <p:nvPr/>
        </p:nvGrpSpPr>
        <p:grpSpPr>
          <a:xfrm>
            <a:off x="6404538" y="3429000"/>
            <a:ext cx="3820550" cy="3187189"/>
            <a:chOff x="6867584" y="3714749"/>
            <a:chExt cx="3357503" cy="2901440"/>
          </a:xfrm>
        </p:grpSpPr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id="{C24E1074-6006-41FE-BEBB-C4C591CEE5C7}"/>
                </a:ext>
              </a:extLst>
            </p:cNvPr>
            <p:cNvSpPr/>
            <p:nvPr/>
          </p:nvSpPr>
          <p:spPr>
            <a:xfrm>
              <a:off x="6867584" y="3714749"/>
              <a:ext cx="3357503" cy="2901440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EB040C-E0B3-4327-8568-41F31D3CABA4}"/>
                </a:ext>
              </a:extLst>
            </p:cNvPr>
            <p:cNvSpPr txBox="1"/>
            <p:nvPr/>
          </p:nvSpPr>
          <p:spPr>
            <a:xfrm>
              <a:off x="7764244" y="4822414"/>
              <a:ext cx="1495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hlinkClick r:id="rId8" action="ppaction://hlinksldjump"/>
                </a:rPr>
                <a:t>Dramatic</a:t>
              </a:r>
              <a:r>
                <a:rPr lang="en-US" sz="24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 Language </a:t>
              </a:r>
            </a:p>
          </p:txBody>
        </p:sp>
      </p:grpSp>
      <p:pic>
        <p:nvPicPr>
          <p:cNvPr id="1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CEFFCE5-1C21-4DC1-83E5-99B0737F2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73069" y="29037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67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Benefits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845642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Influence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1779667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Connect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9512439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Understanding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F64183B-9F92-4D26-B2AD-27CABC94E328}"/>
              </a:ext>
            </a:extLst>
          </p:cNvPr>
          <p:cNvGrpSpPr/>
          <p:nvPr/>
        </p:nvGrpSpPr>
        <p:grpSpPr>
          <a:xfrm>
            <a:off x="-10318434" y="-2"/>
            <a:ext cx="12192000" cy="6858000"/>
            <a:chOff x="2579370" y="66675"/>
            <a:chExt cx="12192000" cy="6858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D20D495-0DF8-4ED8-916D-779A6B4E4DB0}"/>
                </a:ext>
              </a:extLst>
            </p:cNvPr>
            <p:cNvSpPr/>
            <p:nvPr/>
          </p:nvSpPr>
          <p:spPr>
            <a:xfrm>
              <a:off x="2579370" y="66675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EA032F9-1911-4FA7-8C75-092D405147AC}"/>
                </a:ext>
              </a:extLst>
            </p:cNvPr>
            <p:cNvSpPr/>
            <p:nvPr/>
          </p:nvSpPr>
          <p:spPr>
            <a:xfrm>
              <a:off x="1327594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CD84362-FEE4-4F95-BDAA-3C45EFA99475}"/>
                </a:ext>
              </a:extLst>
            </p:cNvPr>
            <p:cNvSpPr txBox="1"/>
            <p:nvPr/>
          </p:nvSpPr>
          <p:spPr>
            <a:xfrm rot="16200000">
              <a:off x="13376910" y="2750491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Benefits </a:t>
              </a:r>
            </a:p>
          </p:txBody>
        </p:sp>
        <p:pic>
          <p:nvPicPr>
            <p:cNvPr id="40" name="Graphic 39" descr="Lightbulb">
              <a:extLst>
                <a:ext uri="{FF2B5EF4-FFF2-40B4-BE49-F238E27FC236}">
                  <a16:creationId xmlns:a16="http://schemas.microsoft.com/office/drawing/2014/main" id="{88CF87C6-4F5E-479C-AEE8-88A4ABAFA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3612802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08EF218-7FC7-4127-A4E5-EB6998DC0844}"/>
              </a:ext>
            </a:extLst>
          </p:cNvPr>
          <p:cNvGrpSpPr/>
          <p:nvPr/>
        </p:nvGrpSpPr>
        <p:grpSpPr>
          <a:xfrm>
            <a:off x="3811187" y="17812"/>
            <a:ext cx="5716986" cy="2470867"/>
            <a:chOff x="2845475" y="245805"/>
            <a:chExt cx="5800458" cy="2487868"/>
          </a:xfrm>
        </p:grpSpPr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24A7150D-1D17-4A02-8E4B-FB8C4E16830A}"/>
                </a:ext>
              </a:extLst>
            </p:cNvPr>
            <p:cNvSpPr/>
            <p:nvPr/>
          </p:nvSpPr>
          <p:spPr>
            <a:xfrm>
              <a:off x="2865963" y="245805"/>
              <a:ext cx="5779970" cy="2487868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B124D99-0090-4FBA-BF7D-5C8EE2B61119}"/>
                </a:ext>
              </a:extLst>
            </p:cNvPr>
            <p:cNvSpPr txBox="1"/>
            <p:nvPr/>
          </p:nvSpPr>
          <p:spPr>
            <a:xfrm>
              <a:off x="2845475" y="797242"/>
              <a:ext cx="51691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Metaphor</a:t>
              </a:r>
              <a:r>
                <a:rPr lang="en-US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- </a:t>
              </a:r>
              <a:r>
                <a:rPr lang="en-US" sz="2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Mirror </a:t>
              </a:r>
              <a:endParaRPr lang="en-US" sz="2800" dirty="0"/>
            </a:p>
            <a:p>
              <a:pPr algn="ctr"/>
              <a:r>
                <a:rPr lang="en-US" sz="2800" i="1" dirty="0"/>
                <a:t>Theatre holds a mirror up to the World we live in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D7F80C-A424-43C9-8E74-29B2579CAAD8}"/>
              </a:ext>
            </a:extLst>
          </p:cNvPr>
          <p:cNvGrpSpPr/>
          <p:nvPr/>
        </p:nvGrpSpPr>
        <p:grpSpPr>
          <a:xfrm>
            <a:off x="2863632" y="2132282"/>
            <a:ext cx="2270524" cy="4160237"/>
            <a:chOff x="2714262" y="2420989"/>
            <a:chExt cx="2487868" cy="4160237"/>
          </a:xfrm>
        </p:grpSpPr>
        <p:sp>
          <p:nvSpPr>
            <p:cNvPr id="41" name="Arrow: Right 40">
              <a:extLst>
                <a:ext uri="{FF2B5EF4-FFF2-40B4-BE49-F238E27FC236}">
                  <a16:creationId xmlns:a16="http://schemas.microsoft.com/office/drawing/2014/main" id="{426B698E-8984-42DF-BD6A-2756AB67335F}"/>
                </a:ext>
              </a:extLst>
            </p:cNvPr>
            <p:cNvSpPr/>
            <p:nvPr/>
          </p:nvSpPr>
          <p:spPr>
            <a:xfrm rot="16200000">
              <a:off x="1878077" y="3257174"/>
              <a:ext cx="4160237" cy="2487868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3839F3-FEFC-4225-AFF6-68C9F65931B4}"/>
                </a:ext>
              </a:extLst>
            </p:cNvPr>
            <p:cNvSpPr txBox="1"/>
            <p:nvPr/>
          </p:nvSpPr>
          <p:spPr>
            <a:xfrm rot="16200000" flipH="1">
              <a:off x="2476365" y="4223365"/>
              <a:ext cx="2963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Theatre is driven by a human need to…</a:t>
              </a:r>
            </a:p>
          </p:txBody>
        </p:sp>
      </p:grp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1D4E2541-8C70-4E40-A42B-2061E011E4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129162" y="4484007"/>
            <a:ext cx="4059747" cy="228360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9C73694-D47F-448B-9AB1-632C8073BD85}"/>
              </a:ext>
            </a:extLst>
          </p:cNvPr>
          <p:cNvGrpSpPr/>
          <p:nvPr/>
        </p:nvGrpSpPr>
        <p:grpSpPr>
          <a:xfrm rot="20064317">
            <a:off x="5088128" y="2996957"/>
            <a:ext cx="1902276" cy="1278342"/>
            <a:chOff x="5359525" y="3008903"/>
            <a:chExt cx="2118527" cy="1278342"/>
          </a:xfrm>
        </p:grpSpPr>
        <p:sp>
          <p:nvSpPr>
            <p:cNvPr id="11" name="Thought Bubble: Cloud 10">
              <a:extLst>
                <a:ext uri="{FF2B5EF4-FFF2-40B4-BE49-F238E27FC236}">
                  <a16:creationId xmlns:a16="http://schemas.microsoft.com/office/drawing/2014/main" id="{EEB82864-6CD1-481A-9BCF-482EF8C85DAA}"/>
                </a:ext>
              </a:extLst>
            </p:cNvPr>
            <p:cNvSpPr/>
            <p:nvPr/>
          </p:nvSpPr>
          <p:spPr>
            <a:xfrm>
              <a:off x="5359525" y="3008903"/>
              <a:ext cx="2089367" cy="127834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2BE768-32DA-4DA1-8D9D-AC57E9039062}"/>
                </a:ext>
              </a:extLst>
            </p:cNvPr>
            <p:cNvSpPr txBox="1"/>
            <p:nvPr/>
          </p:nvSpPr>
          <p:spPr>
            <a:xfrm rot="20912969">
              <a:off x="5596239" y="3400817"/>
              <a:ext cx="1881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Comprehend 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5A0885-5425-495B-A067-88F23E8BEC82}"/>
              </a:ext>
            </a:extLst>
          </p:cNvPr>
          <p:cNvGrpSpPr/>
          <p:nvPr/>
        </p:nvGrpSpPr>
        <p:grpSpPr>
          <a:xfrm>
            <a:off x="6714871" y="3478393"/>
            <a:ext cx="1335302" cy="1668398"/>
            <a:chOff x="6151868" y="3345879"/>
            <a:chExt cx="1335302" cy="1668398"/>
          </a:xfrm>
        </p:grpSpPr>
        <p:sp>
          <p:nvSpPr>
            <p:cNvPr id="16" name="Thought Bubble: Cloud 15">
              <a:extLst>
                <a:ext uri="{FF2B5EF4-FFF2-40B4-BE49-F238E27FC236}">
                  <a16:creationId xmlns:a16="http://schemas.microsoft.com/office/drawing/2014/main" id="{4B92E17F-6273-4346-99DB-37F61D5EDC75}"/>
                </a:ext>
              </a:extLst>
            </p:cNvPr>
            <p:cNvSpPr/>
            <p:nvPr/>
          </p:nvSpPr>
          <p:spPr>
            <a:xfrm rot="3291953">
              <a:off x="5985320" y="3512427"/>
              <a:ext cx="1668398" cy="133530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DA77920-7F5A-4B7D-9E70-FFC09FE7936C}"/>
                </a:ext>
              </a:extLst>
            </p:cNvPr>
            <p:cNvSpPr txBox="1"/>
            <p:nvPr/>
          </p:nvSpPr>
          <p:spPr>
            <a:xfrm rot="3020744">
              <a:off x="6238727" y="4002550"/>
              <a:ext cx="1294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Examine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89D2AD5-C217-47B0-B330-A9ACA061910B}"/>
              </a:ext>
            </a:extLst>
          </p:cNvPr>
          <p:cNvGrpSpPr/>
          <p:nvPr/>
        </p:nvGrpSpPr>
        <p:grpSpPr>
          <a:xfrm rot="1838022">
            <a:off x="6597441" y="2512229"/>
            <a:ext cx="1876093" cy="1278342"/>
            <a:chOff x="5402965" y="2975152"/>
            <a:chExt cx="2089367" cy="1278342"/>
          </a:xfrm>
        </p:grpSpPr>
        <p:sp>
          <p:nvSpPr>
            <p:cNvPr id="46" name="Thought Bubble: Cloud 45">
              <a:extLst>
                <a:ext uri="{FF2B5EF4-FFF2-40B4-BE49-F238E27FC236}">
                  <a16:creationId xmlns:a16="http://schemas.microsoft.com/office/drawing/2014/main" id="{1FE5CD7D-8381-4C9E-A1CD-63CCF74DDB1B}"/>
                </a:ext>
              </a:extLst>
            </p:cNvPr>
            <p:cNvSpPr/>
            <p:nvPr/>
          </p:nvSpPr>
          <p:spPr>
            <a:xfrm>
              <a:off x="5402965" y="2975152"/>
              <a:ext cx="2089367" cy="127834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C243B5B-8DB5-4FCD-A067-CABDCB4C9AA2}"/>
                </a:ext>
              </a:extLst>
            </p:cNvPr>
            <p:cNvSpPr txBox="1"/>
            <p:nvPr/>
          </p:nvSpPr>
          <p:spPr>
            <a:xfrm rot="651098">
              <a:off x="5606425" y="3402321"/>
              <a:ext cx="1881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Challenge!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7896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Benefits</a:t>
              </a: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790552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Influence</a:t>
              </a: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1611404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Connect</a:t>
              </a: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2401956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Understanding</a:t>
              </a: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E616628-1C76-456E-B95B-231BFED190A4}"/>
              </a:ext>
            </a:extLst>
          </p:cNvPr>
          <p:cNvGrpSpPr/>
          <p:nvPr/>
        </p:nvGrpSpPr>
        <p:grpSpPr>
          <a:xfrm>
            <a:off x="-10648335" y="0"/>
            <a:ext cx="12192000" cy="6858000"/>
            <a:chOff x="2579370" y="66675"/>
            <a:chExt cx="12192000" cy="6858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9C85118-82CC-4372-9E77-6B74715FEB2A}"/>
                </a:ext>
              </a:extLst>
            </p:cNvPr>
            <p:cNvSpPr/>
            <p:nvPr/>
          </p:nvSpPr>
          <p:spPr>
            <a:xfrm>
              <a:off x="2579370" y="66675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F2BD349-ED44-43C7-9199-6A41DF8766D5}"/>
                </a:ext>
              </a:extLst>
            </p:cNvPr>
            <p:cNvSpPr/>
            <p:nvPr/>
          </p:nvSpPr>
          <p:spPr>
            <a:xfrm>
              <a:off x="1327594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543B72C-B5DE-495C-A47E-373C504C9F3E}"/>
                </a:ext>
              </a:extLst>
            </p:cNvPr>
            <p:cNvSpPr txBox="1"/>
            <p:nvPr/>
          </p:nvSpPr>
          <p:spPr>
            <a:xfrm rot="16200000">
              <a:off x="13376910" y="2750491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Benefits </a:t>
              </a:r>
            </a:p>
          </p:txBody>
        </p:sp>
        <p:pic>
          <p:nvPicPr>
            <p:cNvPr id="40" name="Graphic 39" descr="Lightbulb">
              <a:extLst>
                <a:ext uri="{FF2B5EF4-FFF2-40B4-BE49-F238E27FC236}">
                  <a16:creationId xmlns:a16="http://schemas.microsoft.com/office/drawing/2014/main" id="{CF79DB98-ADAE-40DC-BA78-2F3062E46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3612802" y="3143250"/>
              <a:ext cx="571500" cy="571500"/>
            </a:xfrm>
            <a:prstGeom prst="rect">
              <a:avLst/>
            </a:prstGeom>
          </p:spPr>
        </p:pic>
      </p:grpSp>
      <p:pic>
        <p:nvPicPr>
          <p:cNvPr id="3" name="Picture 2" descr="A picture containing shirt, room&#10;&#10;Description automatically generated">
            <a:extLst>
              <a:ext uri="{FF2B5EF4-FFF2-40B4-BE49-F238E27FC236}">
                <a16:creationId xmlns:a16="http://schemas.microsoft.com/office/drawing/2014/main" id="{F05016D8-4935-41DD-8C61-C77CB9E75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697665" y="3076575"/>
            <a:ext cx="5196130" cy="377942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B03D3D1-519A-428E-A81E-B4D5110C6306}"/>
              </a:ext>
            </a:extLst>
          </p:cNvPr>
          <p:cNvSpPr/>
          <p:nvPr/>
        </p:nvSpPr>
        <p:spPr>
          <a:xfrm>
            <a:off x="1697665" y="96785"/>
            <a:ext cx="6836981" cy="132735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/>
              <a:t>Theatre enables you to cross cultural boundaries and bridge the distance that separates understanding.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E7C6AF2-8F2F-4767-BC79-590BEAFB9E35}"/>
              </a:ext>
            </a:extLst>
          </p:cNvPr>
          <p:cNvGrpSpPr/>
          <p:nvPr/>
        </p:nvGrpSpPr>
        <p:grpSpPr>
          <a:xfrm>
            <a:off x="2944489" y="1709889"/>
            <a:ext cx="2997563" cy="1719111"/>
            <a:chOff x="2944489" y="1597893"/>
            <a:chExt cx="2997563" cy="1719111"/>
          </a:xfrm>
        </p:grpSpPr>
        <p:sp>
          <p:nvSpPr>
            <p:cNvPr id="14" name="Speech Bubble: Oval 13">
              <a:extLst>
                <a:ext uri="{FF2B5EF4-FFF2-40B4-BE49-F238E27FC236}">
                  <a16:creationId xmlns:a16="http://schemas.microsoft.com/office/drawing/2014/main" id="{F6DC3401-DE77-4BFA-820E-6516F1CEBAA3}"/>
                </a:ext>
              </a:extLst>
            </p:cNvPr>
            <p:cNvSpPr/>
            <p:nvPr/>
          </p:nvSpPr>
          <p:spPr>
            <a:xfrm>
              <a:off x="2944489" y="1597893"/>
              <a:ext cx="2694039" cy="1719111"/>
            </a:xfrm>
            <a:prstGeom prst="wedgeEllipse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66FFF60-C969-4E03-BCF5-A75A3C3ABE63}"/>
                </a:ext>
              </a:extLst>
            </p:cNvPr>
            <p:cNvSpPr txBox="1"/>
            <p:nvPr/>
          </p:nvSpPr>
          <p:spPr>
            <a:xfrm>
              <a:off x="3248013" y="1876424"/>
              <a:ext cx="26940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Wow! </a:t>
              </a:r>
              <a:r>
                <a:rPr lang="en-US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Kabuki </a:t>
              </a:r>
              <a:r>
                <a:rPr lang="en-US" dirty="0"/>
                <a:t>Theatre really helped me to understand Japanese Culture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309CAC3-BFC1-4A69-8817-971F736F71F9}"/>
              </a:ext>
            </a:extLst>
          </p:cNvPr>
          <p:cNvGrpSpPr/>
          <p:nvPr/>
        </p:nvGrpSpPr>
        <p:grpSpPr>
          <a:xfrm>
            <a:off x="6988887" y="2303885"/>
            <a:ext cx="1216524" cy="4457330"/>
            <a:chOff x="7019109" y="2349908"/>
            <a:chExt cx="1216524" cy="44573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1D13C67-8BCD-4137-9835-2D63BAC34D3D}"/>
                </a:ext>
              </a:extLst>
            </p:cNvPr>
            <p:cNvSpPr/>
            <p:nvPr/>
          </p:nvSpPr>
          <p:spPr>
            <a:xfrm>
              <a:off x="7019109" y="2588584"/>
              <a:ext cx="1216524" cy="4218654"/>
            </a:xfrm>
            <a:prstGeom prst="round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0286F4-1DFE-47DB-9C36-7D330EBD1E31}"/>
                </a:ext>
              </a:extLst>
            </p:cNvPr>
            <p:cNvSpPr txBox="1"/>
            <p:nvPr/>
          </p:nvSpPr>
          <p:spPr>
            <a:xfrm rot="16200000">
              <a:off x="5402742" y="4140062"/>
              <a:ext cx="441130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Theatre adds to your overall cultural Literacy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3490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Benefits</a:t>
              </a: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790552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Influence</a:t>
              </a: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1611404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Connect</a:t>
              </a: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2401956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Understanding</a:t>
              </a: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E616628-1C76-456E-B95B-231BFED190A4}"/>
              </a:ext>
            </a:extLst>
          </p:cNvPr>
          <p:cNvGrpSpPr/>
          <p:nvPr/>
        </p:nvGrpSpPr>
        <p:grpSpPr>
          <a:xfrm>
            <a:off x="-3327786" y="43509"/>
            <a:ext cx="12192000" cy="6858000"/>
            <a:chOff x="2579370" y="66675"/>
            <a:chExt cx="12192000" cy="6858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9C85118-82CC-4372-9E77-6B74715FEB2A}"/>
                </a:ext>
              </a:extLst>
            </p:cNvPr>
            <p:cNvSpPr/>
            <p:nvPr/>
          </p:nvSpPr>
          <p:spPr>
            <a:xfrm>
              <a:off x="2579370" y="66675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F2BD349-ED44-43C7-9199-6A41DF8766D5}"/>
                </a:ext>
              </a:extLst>
            </p:cNvPr>
            <p:cNvSpPr/>
            <p:nvPr/>
          </p:nvSpPr>
          <p:spPr>
            <a:xfrm>
              <a:off x="1327594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543B72C-B5DE-495C-A47E-373C504C9F3E}"/>
                </a:ext>
              </a:extLst>
            </p:cNvPr>
            <p:cNvSpPr txBox="1"/>
            <p:nvPr/>
          </p:nvSpPr>
          <p:spPr>
            <a:xfrm rot="16200000">
              <a:off x="13376910" y="2750491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Benefits </a:t>
              </a:r>
            </a:p>
          </p:txBody>
        </p:sp>
        <p:pic>
          <p:nvPicPr>
            <p:cNvPr id="40" name="Graphic 39" descr="Lightbulb">
              <a:extLst>
                <a:ext uri="{FF2B5EF4-FFF2-40B4-BE49-F238E27FC236}">
                  <a16:creationId xmlns:a16="http://schemas.microsoft.com/office/drawing/2014/main" id="{CF79DB98-ADAE-40DC-BA78-2F3062E46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3612802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543B7F-374E-4ABC-8007-F1CCCBEEB848}"/>
              </a:ext>
            </a:extLst>
          </p:cNvPr>
          <p:cNvGrpSpPr/>
          <p:nvPr/>
        </p:nvGrpSpPr>
        <p:grpSpPr>
          <a:xfrm>
            <a:off x="-101715" y="-131736"/>
            <a:ext cx="8574705" cy="2337311"/>
            <a:chOff x="-2765945" y="120138"/>
            <a:chExt cx="8574705" cy="2337311"/>
          </a:xfrm>
        </p:grpSpPr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A5C40995-70BB-4D3E-9CDC-9A689B6A753B}"/>
                </a:ext>
              </a:extLst>
            </p:cNvPr>
            <p:cNvSpPr/>
            <p:nvPr/>
          </p:nvSpPr>
          <p:spPr>
            <a:xfrm>
              <a:off x="-2765945" y="120138"/>
              <a:ext cx="8574705" cy="2337311"/>
            </a:xfrm>
            <a:prstGeom prst="right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1A7D593-8958-48E2-ABD1-C37194C83431}"/>
                </a:ext>
              </a:extLst>
            </p:cNvPr>
            <p:cNvSpPr txBox="1"/>
            <p:nvPr/>
          </p:nvSpPr>
          <p:spPr>
            <a:xfrm>
              <a:off x="-2517935" y="676095"/>
              <a:ext cx="70604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Theatre has influenced disciplines such as languages, and literature, psychology, music, science, law, journalism, and business. 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7988746-09C0-48C6-988C-B866AD255669}"/>
              </a:ext>
            </a:extLst>
          </p:cNvPr>
          <p:cNvGrpSpPr/>
          <p:nvPr/>
        </p:nvGrpSpPr>
        <p:grpSpPr>
          <a:xfrm>
            <a:off x="936659" y="1836528"/>
            <a:ext cx="6222398" cy="4865440"/>
            <a:chOff x="-76745" y="890084"/>
            <a:chExt cx="7041779" cy="6032138"/>
          </a:xfrm>
        </p:grpSpPr>
        <p:pic>
          <p:nvPicPr>
            <p:cNvPr id="3" name="Picture 2" descr="A picture containing drawing, table&#10;&#10;Description automatically generated">
              <a:extLst>
                <a:ext uri="{FF2B5EF4-FFF2-40B4-BE49-F238E27FC236}">
                  <a16:creationId xmlns:a16="http://schemas.microsoft.com/office/drawing/2014/main" id="{BE1AC154-0C4E-4ACA-B1C8-63A38A45EF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5" t="-1016" r="-488" b="9260"/>
            <a:stretch/>
          </p:blipFill>
          <p:spPr>
            <a:xfrm rot="19511389">
              <a:off x="-76745" y="4730339"/>
              <a:ext cx="1650479" cy="1295156"/>
            </a:xfrm>
            <a:prstGeom prst="rect">
              <a:avLst/>
            </a:prstGeom>
          </p:spPr>
        </p:pic>
        <p:pic>
          <p:nvPicPr>
            <p:cNvPr id="6" name="Picture 5" descr="A picture containing drawing, clock&#10;&#10;Description automatically generated">
              <a:extLst>
                <a:ext uri="{FF2B5EF4-FFF2-40B4-BE49-F238E27FC236}">
                  <a16:creationId xmlns:a16="http://schemas.microsoft.com/office/drawing/2014/main" id="{CBFD5344-0181-45CC-8ADC-F0DB01526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35948">
              <a:off x="2938889" y="5311650"/>
              <a:ext cx="1631560" cy="1499083"/>
            </a:xfrm>
            <a:prstGeom prst="rect">
              <a:avLst/>
            </a:prstGeom>
          </p:spPr>
        </p:pic>
        <p:pic>
          <p:nvPicPr>
            <p:cNvPr id="10" name="Picture 9" descr="A close up of a logo&#10;&#10;Description automatically generated">
              <a:extLst>
                <a:ext uri="{FF2B5EF4-FFF2-40B4-BE49-F238E27FC236}">
                  <a16:creationId xmlns:a16="http://schemas.microsoft.com/office/drawing/2014/main" id="{F268319A-2060-4F5E-8F1B-5D788D30B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02279">
              <a:off x="2875321" y="890084"/>
              <a:ext cx="1581847" cy="1471888"/>
            </a:xfrm>
            <a:prstGeom prst="rect">
              <a:avLst/>
            </a:prstGeom>
          </p:spPr>
        </p:pic>
        <p:pic>
          <p:nvPicPr>
            <p:cNvPr id="12" name="Picture 11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0C4A3B18-F8D2-4E9C-A5E2-14C4C716E8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3" b="20293"/>
            <a:stretch/>
          </p:blipFill>
          <p:spPr>
            <a:xfrm rot="20371893">
              <a:off x="5234012" y="2989529"/>
              <a:ext cx="1731022" cy="1443091"/>
            </a:xfrm>
            <a:prstGeom prst="rect">
              <a:avLst/>
            </a:prstGeom>
          </p:spPr>
        </p:pic>
        <p:sp>
          <p:nvSpPr>
            <p:cNvPr id="16" name="Arrow: Curved Down 15">
              <a:extLst>
                <a:ext uri="{FF2B5EF4-FFF2-40B4-BE49-F238E27FC236}">
                  <a16:creationId xmlns:a16="http://schemas.microsoft.com/office/drawing/2014/main" id="{97F1121B-AB69-43AC-9426-5169C1B04EAB}"/>
                </a:ext>
              </a:extLst>
            </p:cNvPr>
            <p:cNvSpPr/>
            <p:nvPr/>
          </p:nvSpPr>
          <p:spPr>
            <a:xfrm rot="20734331">
              <a:off x="1100722" y="1003090"/>
              <a:ext cx="1399363" cy="49241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Arrow: Curved Right 16">
              <a:extLst>
                <a:ext uri="{FF2B5EF4-FFF2-40B4-BE49-F238E27FC236}">
                  <a16:creationId xmlns:a16="http://schemas.microsoft.com/office/drawing/2014/main" id="{FD673AFB-239D-4E09-8E92-DB7D58FC38B5}"/>
                </a:ext>
              </a:extLst>
            </p:cNvPr>
            <p:cNvSpPr/>
            <p:nvPr/>
          </p:nvSpPr>
          <p:spPr>
            <a:xfrm rot="17486718" flipV="1">
              <a:off x="1462235" y="5761658"/>
              <a:ext cx="696177" cy="1624952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Arrow: Curved Left 17">
              <a:extLst>
                <a:ext uri="{FF2B5EF4-FFF2-40B4-BE49-F238E27FC236}">
                  <a16:creationId xmlns:a16="http://schemas.microsoft.com/office/drawing/2014/main" id="{657A1E8F-C049-4486-9CBB-B7BD1F481921}"/>
                </a:ext>
              </a:extLst>
            </p:cNvPr>
            <p:cNvSpPr/>
            <p:nvPr/>
          </p:nvSpPr>
          <p:spPr>
            <a:xfrm rot="2498451">
              <a:off x="5484733" y="5030955"/>
              <a:ext cx="631662" cy="166918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Arrow: Curved Down 40">
              <a:extLst>
                <a:ext uri="{FF2B5EF4-FFF2-40B4-BE49-F238E27FC236}">
                  <a16:creationId xmlns:a16="http://schemas.microsoft.com/office/drawing/2014/main" id="{F15050AE-4378-4E3E-A301-8812D70DDFEC}"/>
                </a:ext>
              </a:extLst>
            </p:cNvPr>
            <p:cNvSpPr/>
            <p:nvPr/>
          </p:nvSpPr>
          <p:spPr>
            <a:xfrm rot="3016834">
              <a:off x="4755159" y="1669794"/>
              <a:ext cx="1791764" cy="740853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3" name="Picture 42" descr="A picture containing screenshot, drawing&#10;&#10;Description automatically generated">
            <a:extLst>
              <a:ext uri="{FF2B5EF4-FFF2-40B4-BE49-F238E27FC236}">
                <a16:creationId xmlns:a16="http://schemas.microsoft.com/office/drawing/2014/main" id="{49F508B8-EAB8-4BFE-8842-31EFAEF9FA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" t="3994" r="14857" b="25445"/>
          <a:stretch/>
        </p:blipFill>
        <p:spPr>
          <a:xfrm rot="1206097">
            <a:off x="809516" y="2605001"/>
            <a:ext cx="1560503" cy="1078080"/>
          </a:xfrm>
          <a:prstGeom prst="rect">
            <a:avLst/>
          </a:prstGeom>
        </p:spPr>
      </p:pic>
      <p:sp>
        <p:nvSpPr>
          <p:cNvPr id="45" name="Arrow: Curved Down 44">
            <a:extLst>
              <a:ext uri="{FF2B5EF4-FFF2-40B4-BE49-F238E27FC236}">
                <a16:creationId xmlns:a16="http://schemas.microsoft.com/office/drawing/2014/main" id="{DC69EF6D-5AA1-4889-AAFF-4C1F56D70619}"/>
              </a:ext>
            </a:extLst>
          </p:cNvPr>
          <p:cNvSpPr/>
          <p:nvPr/>
        </p:nvSpPr>
        <p:spPr>
          <a:xfrm rot="15499492">
            <a:off x="44490" y="4098809"/>
            <a:ext cx="1252335" cy="62956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7" name="Picture 46" descr="A picture containing room&#10;&#10;Description automatically generated">
            <a:extLst>
              <a:ext uri="{FF2B5EF4-FFF2-40B4-BE49-F238E27FC236}">
                <a16:creationId xmlns:a16="http://schemas.microsoft.com/office/drawing/2014/main" id="{CC6612EE-C6B5-4A87-B33B-22662D7CA7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168" y="3365826"/>
            <a:ext cx="1730481" cy="163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877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EEE6EE-8598-46AD-B3A0-533A958D7A26}"/>
              </a:ext>
            </a:extLst>
          </p:cNvPr>
          <p:cNvGrpSpPr/>
          <p:nvPr/>
        </p:nvGrpSpPr>
        <p:grpSpPr>
          <a:xfrm rot="5400000">
            <a:off x="5348287" y="4733925"/>
            <a:ext cx="1495425" cy="2752726"/>
            <a:chOff x="10696575" y="2439046"/>
            <a:chExt cx="1495425" cy="275272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2B7CF85-8C43-465E-BDCC-BC669A8EAB2B}"/>
                </a:ext>
              </a:extLst>
            </p:cNvPr>
            <p:cNvSpPr/>
            <p:nvPr/>
          </p:nvSpPr>
          <p:spPr>
            <a:xfrm>
              <a:off x="10696575" y="2439046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835C840-E3C4-41D2-A498-1D058FB23057}"/>
                </a:ext>
              </a:extLst>
            </p:cNvPr>
            <p:cNvSpPr txBox="1"/>
            <p:nvPr/>
          </p:nvSpPr>
          <p:spPr>
            <a:xfrm rot="16200000">
              <a:off x="10687379" y="3553798"/>
              <a:ext cx="2276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DEFINITIONS 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1937527-D3E6-4B04-A290-19D75FC3E2C5}"/>
              </a:ext>
            </a:extLst>
          </p:cNvPr>
          <p:cNvGrpSpPr/>
          <p:nvPr/>
        </p:nvGrpSpPr>
        <p:grpSpPr>
          <a:xfrm>
            <a:off x="200024" y="1181393"/>
            <a:ext cx="8334376" cy="847727"/>
            <a:chOff x="180974" y="104773"/>
            <a:chExt cx="8334376" cy="847727"/>
          </a:xfrm>
        </p:grpSpPr>
        <p:sp>
          <p:nvSpPr>
            <p:cNvPr id="10" name="Scroll: Horizontal 9">
              <a:extLst>
                <a:ext uri="{FF2B5EF4-FFF2-40B4-BE49-F238E27FC236}">
                  <a16:creationId xmlns:a16="http://schemas.microsoft.com/office/drawing/2014/main" id="{69EFC719-12E7-4B79-A044-133264E8A62B}"/>
                </a:ext>
              </a:extLst>
            </p:cNvPr>
            <p:cNvSpPr/>
            <p:nvPr/>
          </p:nvSpPr>
          <p:spPr>
            <a:xfrm>
              <a:off x="180974" y="104773"/>
              <a:ext cx="7543801" cy="847727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569632-1BA2-4723-8D8B-B8E2B4A00053}"/>
                </a:ext>
              </a:extLst>
            </p:cNvPr>
            <p:cNvSpPr txBox="1"/>
            <p:nvPr/>
          </p:nvSpPr>
          <p:spPr>
            <a:xfrm>
              <a:off x="276224" y="328581"/>
              <a:ext cx="77152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Greek Chorus</a:t>
              </a:r>
              <a:r>
                <a:rPr lang="en-US" sz="2000" dirty="0"/>
                <a:t>:</a:t>
              </a:r>
            </a:p>
          </p:txBody>
        </p:sp>
        <p:sp>
          <p:nvSpPr>
            <p:cNvPr id="16" name="Action Button: Go Back or Previous 15">
              <a:hlinkClick r:id="rId2" action="ppaction://hlinksldjump" highlightClick="1"/>
              <a:extLst>
                <a:ext uri="{FF2B5EF4-FFF2-40B4-BE49-F238E27FC236}">
                  <a16:creationId xmlns:a16="http://schemas.microsoft.com/office/drawing/2014/main" id="{2CABE76E-A542-4A88-91D3-CB1468AFDFD7}"/>
                </a:ext>
              </a:extLst>
            </p:cNvPr>
            <p:cNvSpPr/>
            <p:nvPr/>
          </p:nvSpPr>
          <p:spPr>
            <a:xfrm>
              <a:off x="7991475" y="328581"/>
              <a:ext cx="523875" cy="400110"/>
            </a:xfrm>
            <a:prstGeom prst="actionButtonBackPrevious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B456881-CA8C-458B-9063-8D798C4CD5DD}"/>
              </a:ext>
            </a:extLst>
          </p:cNvPr>
          <p:cNvGrpSpPr/>
          <p:nvPr/>
        </p:nvGrpSpPr>
        <p:grpSpPr>
          <a:xfrm>
            <a:off x="200024" y="290180"/>
            <a:ext cx="8334376" cy="2226726"/>
            <a:chOff x="28574" y="-1329070"/>
            <a:chExt cx="8334376" cy="2226726"/>
          </a:xfrm>
        </p:grpSpPr>
        <p:sp>
          <p:nvSpPr>
            <p:cNvPr id="19" name="Scroll: Horizontal 18">
              <a:extLst>
                <a:ext uri="{FF2B5EF4-FFF2-40B4-BE49-F238E27FC236}">
                  <a16:creationId xmlns:a16="http://schemas.microsoft.com/office/drawing/2014/main" id="{02CAA02F-D83D-477E-9618-7D0DFAC4E8F2}"/>
                </a:ext>
              </a:extLst>
            </p:cNvPr>
            <p:cNvSpPr/>
            <p:nvPr/>
          </p:nvSpPr>
          <p:spPr>
            <a:xfrm>
              <a:off x="28574" y="-1329070"/>
              <a:ext cx="7543801" cy="847727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9380861-3FDE-4A64-8974-2E059F4CFB9C}"/>
                </a:ext>
              </a:extLst>
            </p:cNvPr>
            <p:cNvSpPr txBox="1"/>
            <p:nvPr/>
          </p:nvSpPr>
          <p:spPr>
            <a:xfrm>
              <a:off x="385761" y="497546"/>
              <a:ext cx="77152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000" dirty="0"/>
            </a:p>
          </p:txBody>
        </p:sp>
        <p:sp>
          <p:nvSpPr>
            <p:cNvPr id="21" name="Action Button: Go Back or Previous 20">
              <a:hlinkClick r:id="rId2" action="ppaction://hlinksldjump" highlightClick="1"/>
              <a:extLst>
                <a:ext uri="{FF2B5EF4-FFF2-40B4-BE49-F238E27FC236}">
                  <a16:creationId xmlns:a16="http://schemas.microsoft.com/office/drawing/2014/main" id="{C8B5BDEA-A2D5-48F0-8350-E06AF6A84B29}"/>
                </a:ext>
              </a:extLst>
            </p:cNvPr>
            <p:cNvSpPr/>
            <p:nvPr/>
          </p:nvSpPr>
          <p:spPr>
            <a:xfrm>
              <a:off x="7839075" y="-1105262"/>
              <a:ext cx="523875" cy="400110"/>
            </a:xfrm>
            <a:prstGeom prst="actionButtonBackPrevious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2B42375-C122-41EC-A213-2A8FA0E32FBC}"/>
              </a:ext>
            </a:extLst>
          </p:cNvPr>
          <p:cNvSpPr txBox="1"/>
          <p:nvPr/>
        </p:nvSpPr>
        <p:spPr>
          <a:xfrm>
            <a:off x="323850" y="509296"/>
            <a:ext cx="7419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Dithyramb</a:t>
            </a:r>
            <a:r>
              <a:rPr lang="en-US" dirty="0"/>
              <a:t>: A choral hymn sung by fifty men or boys, to honor Dionysus.</a:t>
            </a:r>
            <a:endParaRPr lang="en-US" sz="2000" dirty="0"/>
          </a:p>
        </p:txBody>
      </p:sp>
      <p:sp>
        <p:nvSpPr>
          <p:cNvPr id="23" name="Scroll: Horizontal 22">
            <a:extLst>
              <a:ext uri="{FF2B5EF4-FFF2-40B4-BE49-F238E27FC236}">
                <a16:creationId xmlns:a16="http://schemas.microsoft.com/office/drawing/2014/main" id="{10C7A7AB-EB1B-448F-9E10-847B1BCCD692}"/>
              </a:ext>
            </a:extLst>
          </p:cNvPr>
          <p:cNvSpPr/>
          <p:nvPr/>
        </p:nvSpPr>
        <p:spPr>
          <a:xfrm>
            <a:off x="200024" y="2093042"/>
            <a:ext cx="7543801" cy="847727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867A3C-10AC-43AA-8945-A056A1421B76}"/>
              </a:ext>
            </a:extLst>
          </p:cNvPr>
          <p:cNvSpPr txBox="1"/>
          <p:nvPr/>
        </p:nvSpPr>
        <p:spPr>
          <a:xfrm>
            <a:off x="323851" y="2293097"/>
            <a:ext cx="7715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Exposition</a:t>
            </a:r>
            <a:r>
              <a:rPr lang="en-US" sz="2000" dirty="0"/>
              <a:t>: A description of the story leading up to the present action. </a:t>
            </a:r>
          </a:p>
        </p:txBody>
      </p:sp>
      <p:sp>
        <p:nvSpPr>
          <p:cNvPr id="25" name="Action Button: Go Back or Previous 2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AB4E746-39D4-4BAD-922E-379A55FE60AB}"/>
              </a:ext>
            </a:extLst>
          </p:cNvPr>
          <p:cNvSpPr/>
          <p:nvPr/>
        </p:nvSpPr>
        <p:spPr>
          <a:xfrm>
            <a:off x="8039102" y="2216823"/>
            <a:ext cx="523875" cy="400110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E53703B-E9C5-458D-AB5E-6F21A3BCE6B5}"/>
              </a:ext>
            </a:extLst>
          </p:cNvPr>
          <p:cNvSpPr/>
          <p:nvPr/>
        </p:nvSpPr>
        <p:spPr>
          <a:xfrm>
            <a:off x="1781175" y="130530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G</a:t>
            </a:r>
            <a:r>
              <a:rPr lang="en-US" b="0" i="0" dirty="0">
                <a:effectLst/>
              </a:rPr>
              <a:t>roup of 15-20 performers, who comment with a collective voice on the dramatic action happening in a play. </a:t>
            </a:r>
            <a:endParaRPr lang="en-US" dirty="0"/>
          </a:p>
        </p:txBody>
      </p:sp>
      <p:sp>
        <p:nvSpPr>
          <p:cNvPr id="27" name="Scroll: Horizontal 26">
            <a:extLst>
              <a:ext uri="{FF2B5EF4-FFF2-40B4-BE49-F238E27FC236}">
                <a16:creationId xmlns:a16="http://schemas.microsoft.com/office/drawing/2014/main" id="{4F68EA5E-9D01-4C4E-B362-40BABED697B4}"/>
              </a:ext>
            </a:extLst>
          </p:cNvPr>
          <p:cNvSpPr/>
          <p:nvPr/>
        </p:nvSpPr>
        <p:spPr>
          <a:xfrm>
            <a:off x="200023" y="2964523"/>
            <a:ext cx="7543801" cy="847727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D55D1E-8634-45E7-93FB-649981EBF069}"/>
              </a:ext>
            </a:extLst>
          </p:cNvPr>
          <p:cNvSpPr txBox="1"/>
          <p:nvPr/>
        </p:nvSpPr>
        <p:spPr>
          <a:xfrm>
            <a:off x="323850" y="3228945"/>
            <a:ext cx="7715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Ephemeral: </a:t>
            </a:r>
            <a:r>
              <a:rPr lang="en-US" sz="2000" dirty="0"/>
              <a:t>Lasting a very short time. </a:t>
            </a:r>
          </a:p>
        </p:txBody>
      </p:sp>
      <p:sp>
        <p:nvSpPr>
          <p:cNvPr id="29" name="Action Button: Go Back or Previous 2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276C4E5-2214-4C49-B26C-3AD9E0D86054}"/>
              </a:ext>
            </a:extLst>
          </p:cNvPr>
          <p:cNvSpPr/>
          <p:nvPr/>
        </p:nvSpPr>
        <p:spPr>
          <a:xfrm>
            <a:off x="8010525" y="3052644"/>
            <a:ext cx="523875" cy="400110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croll: Horizontal 29">
            <a:extLst>
              <a:ext uri="{FF2B5EF4-FFF2-40B4-BE49-F238E27FC236}">
                <a16:creationId xmlns:a16="http://schemas.microsoft.com/office/drawing/2014/main" id="{A2777EA1-39D7-4985-AF21-7BC552829EA2}"/>
              </a:ext>
            </a:extLst>
          </p:cNvPr>
          <p:cNvSpPr/>
          <p:nvPr/>
        </p:nvSpPr>
        <p:spPr>
          <a:xfrm>
            <a:off x="200023" y="3805356"/>
            <a:ext cx="7543801" cy="847727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E71E5A4-D8DF-4FA8-8B34-D33BB3DA0E6D}"/>
              </a:ext>
            </a:extLst>
          </p:cNvPr>
          <p:cNvSpPr txBox="1"/>
          <p:nvPr/>
        </p:nvSpPr>
        <p:spPr>
          <a:xfrm>
            <a:off x="323850" y="3929903"/>
            <a:ext cx="7715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Ghost Light: </a:t>
            </a:r>
            <a:r>
              <a:rPr lang="en-US" sz="2000" dirty="0"/>
              <a:t>This is a light that is left burning for when the theatre is dark</a:t>
            </a:r>
          </a:p>
        </p:txBody>
      </p:sp>
      <p:sp>
        <p:nvSpPr>
          <p:cNvPr id="32" name="Action Button: Go Back or Previous 3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D517DF6F-789A-477C-A41D-15B977CEFCCD}"/>
              </a:ext>
            </a:extLst>
          </p:cNvPr>
          <p:cNvSpPr/>
          <p:nvPr/>
        </p:nvSpPr>
        <p:spPr>
          <a:xfrm>
            <a:off x="8039101" y="3914609"/>
            <a:ext cx="523875" cy="400110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54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OEDIPUS REX -  Choral ode">
            <a:hlinkClick r:id="" action="ppaction://media"/>
            <a:extLst>
              <a:ext uri="{FF2B5EF4-FFF2-40B4-BE49-F238E27FC236}">
                <a16:creationId xmlns:a16="http://schemas.microsoft.com/office/drawing/2014/main" id="{6046C9D7-6B46-4B4F-A25B-0FC2CDCE20E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1553825" cy="6858000"/>
          </a:xfrm>
          <a:prstGeom prst="rect">
            <a:avLst/>
          </a:prstGeom>
        </p:spPr>
      </p:pic>
      <p:sp>
        <p:nvSpPr>
          <p:cNvPr id="3" name="Action Button: Go Back or Previous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A91978F-3AA8-4FA7-BC8B-2E2281EB8521}"/>
              </a:ext>
            </a:extLst>
          </p:cNvPr>
          <p:cNvSpPr/>
          <p:nvPr/>
        </p:nvSpPr>
        <p:spPr>
          <a:xfrm>
            <a:off x="11639550" y="66675"/>
            <a:ext cx="466725" cy="514350"/>
          </a:xfrm>
          <a:prstGeom prst="actionButtonBackPreviou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costumes&#10;&#10;Description automatically generated">
            <a:extLst>
              <a:ext uri="{FF2B5EF4-FFF2-40B4-BE49-F238E27FC236}">
                <a16:creationId xmlns:a16="http://schemas.microsoft.com/office/drawing/2014/main" id="{177B1AA5-ED3F-4DC5-A5CA-6C97004A33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336" y="3429000"/>
            <a:ext cx="7003414" cy="35017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61DEEDE-7BE1-47A8-9299-3514014D8E30}"/>
              </a:ext>
            </a:extLst>
          </p:cNvPr>
          <p:cNvGrpSpPr/>
          <p:nvPr/>
        </p:nvGrpSpPr>
        <p:grpSpPr>
          <a:xfrm>
            <a:off x="266704" y="265764"/>
            <a:ext cx="11782417" cy="3625097"/>
            <a:chOff x="466729" y="238124"/>
            <a:chExt cx="11782417" cy="3625097"/>
          </a:xfrm>
        </p:grpSpPr>
        <p:sp>
          <p:nvSpPr>
            <p:cNvPr id="6" name="Scroll: Vertical 5">
              <a:extLst>
                <a:ext uri="{FF2B5EF4-FFF2-40B4-BE49-F238E27FC236}">
                  <a16:creationId xmlns:a16="http://schemas.microsoft.com/office/drawing/2014/main" id="{50AE6483-4D3F-4989-A145-0C89240C0CEB}"/>
                </a:ext>
              </a:extLst>
            </p:cNvPr>
            <p:cNvSpPr/>
            <p:nvPr/>
          </p:nvSpPr>
          <p:spPr>
            <a:xfrm rot="16200000">
              <a:off x="4467227" y="-3762374"/>
              <a:ext cx="3295649" cy="11296646"/>
            </a:xfrm>
            <a:prstGeom prst="vertic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AB6607A-8112-4BE4-9F96-FA445FA24AA9}"/>
                </a:ext>
              </a:extLst>
            </p:cNvPr>
            <p:cNvSpPr txBox="1"/>
            <p:nvPr/>
          </p:nvSpPr>
          <p:spPr>
            <a:xfrm>
              <a:off x="952500" y="723900"/>
              <a:ext cx="11296646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accent2">
                      <a:lumMod val="50000"/>
                    </a:schemeClr>
                  </a:solidFill>
                </a:rPr>
                <a:t>Impulse to tell stories has always existed</a:t>
              </a:r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accent2">
                      <a:lumMod val="50000"/>
                    </a:schemeClr>
                  </a:solidFill>
                </a:rPr>
                <a:t>Before written language – we drew paintings on walls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accent2">
                      <a:lumMod val="50000"/>
                    </a:schemeClr>
                  </a:solidFill>
                </a:rPr>
                <a:t>Western Theatre began with the ancient Greek </a:t>
              </a:r>
              <a:r>
                <a:rPr lang="en-US" sz="2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hlinkClick r:id="rId5" action="ppaction://hlinksldjump"/>
                </a:rPr>
                <a:t>Dithyramb</a:t>
              </a:r>
              <a:r>
                <a:rPr lang="en-US" sz="2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:</a:t>
              </a:r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n w="0"/>
                  <a:solidFill>
                    <a:schemeClr val="accent2">
                      <a:lumMod val="50000"/>
                    </a:schemeClr>
                  </a:solidFill>
                </a:rPr>
                <a:t>Recitation of a hymn by 40-50 members</a:t>
              </a:r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n w="0"/>
                  <a:solidFill>
                    <a:schemeClr val="accent2">
                      <a:lumMod val="50000"/>
                    </a:schemeClr>
                  </a:solidFill>
                </a:rPr>
                <a:t>Dithyramb eventually becomes chorus, and number shrinks</a:t>
              </a:r>
              <a:endParaRPr lang="en-US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n w="0"/>
                  <a:solidFill>
                    <a:schemeClr val="accent2">
                      <a:lumMod val="50000"/>
                    </a:schemeClr>
                  </a:solidFill>
                </a:rPr>
                <a:t>The </a:t>
              </a:r>
              <a:r>
                <a:rPr lang="en-US" sz="2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hlinkClick r:id="rId5" action="ppaction://hlinksldjump"/>
                </a:rPr>
                <a:t>Greek Chorus</a:t>
              </a:r>
              <a:r>
                <a:rPr lang="en-US" sz="2400" dirty="0">
                  <a:ln w="0"/>
                  <a:solidFill>
                    <a:schemeClr val="accent2">
                      <a:lumMod val="50000"/>
                    </a:schemeClr>
                  </a:solidFill>
                </a:rPr>
                <a:t>: 15-20 Men, Served to narrate the </a:t>
              </a:r>
              <a:r>
                <a:rPr lang="en-US" sz="2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hlinkClick r:id="rId5" action="ppaction://hlinksldjump"/>
                </a:rPr>
                <a:t>Exposition</a:t>
              </a:r>
              <a:r>
                <a:rPr lang="en-US" sz="2400" dirty="0">
                  <a:ln w="0"/>
                  <a:solidFill>
                    <a:schemeClr val="accent2">
                      <a:lumMod val="50000"/>
                    </a:schemeClr>
                  </a:solidFill>
                </a:rPr>
                <a:t>.</a:t>
              </a:r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 </a:t>
              </a:r>
              <a:r>
                <a:rPr lang="en-US" sz="2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(Click bottom R.)</a:t>
              </a:r>
              <a:endParaRPr lang="en-US" sz="2000" dirty="0">
                <a:ln w="0"/>
                <a:solidFill>
                  <a:schemeClr val="accent2">
                    <a:lumMod val="50000"/>
                  </a:schemeClr>
                </a:solidFill>
              </a:endParaRPr>
            </a:p>
            <a:p>
              <a:pPr lvl="1"/>
              <a:br>
                <a:rPr 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</a:br>
              <a:endParaRPr lang="en-US" sz="16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Action Button: Go Back or Previous 10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06FF406D-2BDA-45A3-B50E-D76B8BD80732}"/>
              </a:ext>
            </a:extLst>
          </p:cNvPr>
          <p:cNvSpPr/>
          <p:nvPr/>
        </p:nvSpPr>
        <p:spPr>
          <a:xfrm>
            <a:off x="11410947" y="89552"/>
            <a:ext cx="638175" cy="419100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05921F1-183C-42D8-8F50-B8933156628F}"/>
              </a:ext>
            </a:extLst>
          </p:cNvPr>
          <p:cNvGrpSpPr/>
          <p:nvPr/>
        </p:nvGrpSpPr>
        <p:grpSpPr>
          <a:xfrm>
            <a:off x="6830535" y="4700587"/>
            <a:ext cx="4732815" cy="2052204"/>
            <a:chOff x="6830535" y="4700587"/>
            <a:chExt cx="4732815" cy="205220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143C89-C703-4DDB-AA27-E13AA061881F}"/>
                </a:ext>
              </a:extLst>
            </p:cNvPr>
            <p:cNvSpPr txBox="1"/>
            <p:nvPr/>
          </p:nvSpPr>
          <p:spPr>
            <a:xfrm>
              <a:off x="7029450" y="4963195"/>
              <a:ext cx="4533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2000" b="1" dirty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Dithyrambs become smaller as time goes on – around 2500BC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145477-8EB3-41F1-98D0-8051F1347D2C}"/>
                </a:ext>
              </a:extLst>
            </p:cNvPr>
            <p:cNvSpPr txBox="1"/>
            <p:nvPr/>
          </p:nvSpPr>
          <p:spPr>
            <a:xfrm>
              <a:off x="9596721" y="6106460"/>
              <a:ext cx="1790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Click to watch video of </a:t>
              </a:r>
              <a:r>
                <a:rPr lang="en-US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hlinkClick r:id="rId7" action="ppaction://hlinksldjump"/>
                </a:rPr>
                <a:t>chorus</a:t>
              </a:r>
              <a:endParaRPr 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0" name="Arrow: Left 19">
              <a:extLst>
                <a:ext uri="{FF2B5EF4-FFF2-40B4-BE49-F238E27FC236}">
                  <a16:creationId xmlns:a16="http://schemas.microsoft.com/office/drawing/2014/main" id="{089F0B3D-73DA-47AB-89E0-FC398E16526C}"/>
                </a:ext>
              </a:extLst>
            </p:cNvPr>
            <p:cNvSpPr/>
            <p:nvPr/>
          </p:nvSpPr>
          <p:spPr>
            <a:xfrm>
              <a:off x="6830535" y="4700587"/>
              <a:ext cx="1238250" cy="371475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Action Button: Video 24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BE6B1355-83C2-42EE-B07A-1CABFAC81B04}"/>
              </a:ext>
            </a:extLst>
          </p:cNvPr>
          <p:cNvSpPr/>
          <p:nvPr/>
        </p:nvSpPr>
        <p:spPr>
          <a:xfrm>
            <a:off x="11387421" y="6060560"/>
            <a:ext cx="661700" cy="707887"/>
          </a:xfrm>
          <a:prstGeom prst="actionButtonMovi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group of people in costumes&#10;&#10;Description automatically generated">
            <a:extLst>
              <a:ext uri="{FF2B5EF4-FFF2-40B4-BE49-F238E27FC236}">
                <a16:creationId xmlns:a16="http://schemas.microsoft.com/office/drawing/2014/main" id="{F62516B8-F3D7-4251-B1E5-C82A630D2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1785" y="3428999"/>
            <a:ext cx="7003414" cy="350170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8B2D7A6D-071B-4125-B0F4-CDAB3ECCE124}"/>
              </a:ext>
            </a:extLst>
          </p:cNvPr>
          <p:cNvGrpSpPr/>
          <p:nvPr/>
        </p:nvGrpSpPr>
        <p:grpSpPr>
          <a:xfrm>
            <a:off x="3624262" y="33844"/>
            <a:ext cx="4943475" cy="474808"/>
            <a:chOff x="3624262" y="33844"/>
            <a:chExt cx="4943475" cy="47480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5233E29-0B36-481B-BADB-AF8C7EA54176}"/>
                </a:ext>
              </a:extLst>
            </p:cNvPr>
            <p:cNvSpPr/>
            <p:nvPr/>
          </p:nvSpPr>
          <p:spPr>
            <a:xfrm>
              <a:off x="3624262" y="89552"/>
              <a:ext cx="4943475" cy="4191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14FB7D-3FDF-44D8-8029-F39E40BECBF5}"/>
                </a:ext>
              </a:extLst>
            </p:cNvPr>
            <p:cNvSpPr txBox="1"/>
            <p:nvPr/>
          </p:nvSpPr>
          <p:spPr>
            <a:xfrm>
              <a:off x="3924300" y="33844"/>
              <a:ext cx="4438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ORIGINS OF WESTERN THEATRE</a:t>
              </a:r>
            </a:p>
          </p:txBody>
        </p:sp>
      </p:grpSp>
      <p:pic>
        <p:nvPicPr>
          <p:cNvPr id="26" name="Origins Slide">
            <a:hlinkClick r:id="" action="ppaction://media"/>
            <a:extLst>
              <a:ext uri="{FF2B5EF4-FFF2-40B4-BE49-F238E27FC236}">
                <a16:creationId xmlns:a16="http://schemas.microsoft.com/office/drawing/2014/main" id="{8EBB336F-13B7-4492-80B8-A014278113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8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47999" y="10561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3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204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8B04D23-1853-457B-BB5F-02344886E566}"/>
              </a:ext>
            </a:extLst>
          </p:cNvPr>
          <p:cNvGrpSpPr/>
          <p:nvPr/>
        </p:nvGrpSpPr>
        <p:grpSpPr>
          <a:xfrm>
            <a:off x="3624262" y="71944"/>
            <a:ext cx="4943475" cy="474808"/>
            <a:chOff x="3624262" y="33844"/>
            <a:chExt cx="4943475" cy="47480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84B04FC-38E1-408E-96CF-A3929993075C}"/>
                </a:ext>
              </a:extLst>
            </p:cNvPr>
            <p:cNvSpPr/>
            <p:nvPr/>
          </p:nvSpPr>
          <p:spPr>
            <a:xfrm>
              <a:off x="3624262" y="89552"/>
              <a:ext cx="4943475" cy="4191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D04F48F-C848-4636-BA12-F49DCE002740}"/>
                </a:ext>
              </a:extLst>
            </p:cNvPr>
            <p:cNvSpPr txBox="1"/>
            <p:nvPr/>
          </p:nvSpPr>
          <p:spPr>
            <a:xfrm>
              <a:off x="3624262" y="33844"/>
              <a:ext cx="4738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UNIVERSAL QUALITIES OF THEATRE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B7559F4-26D9-42ED-A767-6022AAB4A079}"/>
              </a:ext>
            </a:extLst>
          </p:cNvPr>
          <p:cNvGrpSpPr/>
          <p:nvPr/>
        </p:nvGrpSpPr>
        <p:grpSpPr>
          <a:xfrm>
            <a:off x="4524375" y="923924"/>
            <a:ext cx="7667625" cy="1381125"/>
            <a:chOff x="4524375" y="923924"/>
            <a:chExt cx="7667625" cy="1381125"/>
          </a:xfrm>
        </p:grpSpPr>
        <p:sp>
          <p:nvSpPr>
            <p:cNvPr id="11" name="Arrow: Left 10">
              <a:extLst>
                <a:ext uri="{FF2B5EF4-FFF2-40B4-BE49-F238E27FC236}">
                  <a16:creationId xmlns:a16="http://schemas.microsoft.com/office/drawing/2014/main" id="{18D029B9-52D8-45C4-85F3-E448F07518D4}"/>
                </a:ext>
              </a:extLst>
            </p:cNvPr>
            <p:cNvSpPr/>
            <p:nvPr/>
          </p:nvSpPr>
          <p:spPr>
            <a:xfrm>
              <a:off x="4524375" y="923924"/>
              <a:ext cx="7667625" cy="1381125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CD7EE9-9469-4673-ADCB-312BF2C093CC}"/>
                </a:ext>
              </a:extLst>
            </p:cNvPr>
            <p:cNvSpPr txBox="1"/>
            <p:nvPr/>
          </p:nvSpPr>
          <p:spPr>
            <a:xfrm>
              <a:off x="5372101" y="1319540"/>
              <a:ext cx="6248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is the </a:t>
              </a:r>
              <a:r>
                <a:rPr lang="en-US" sz="28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Imitation</a:t>
              </a:r>
              <a:r>
                <a: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of human action 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6949229-B82A-4539-904E-26AD4F8CB9CD}"/>
              </a:ext>
            </a:extLst>
          </p:cNvPr>
          <p:cNvGrpSpPr/>
          <p:nvPr/>
        </p:nvGrpSpPr>
        <p:grpSpPr>
          <a:xfrm>
            <a:off x="1444227" y="557220"/>
            <a:ext cx="2433637" cy="2283615"/>
            <a:chOff x="1444227" y="557220"/>
            <a:chExt cx="2433637" cy="228361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CFBFBEE-E03A-4EA7-834F-D86BA7692083}"/>
                </a:ext>
              </a:extLst>
            </p:cNvPr>
            <p:cNvSpPr/>
            <p:nvPr/>
          </p:nvSpPr>
          <p:spPr>
            <a:xfrm>
              <a:off x="1444227" y="557220"/>
              <a:ext cx="2433637" cy="228361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4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4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331198-D64A-4538-A6E4-20DC2F02145F}"/>
                </a:ext>
              </a:extLst>
            </p:cNvPr>
            <p:cNvSpPr txBox="1"/>
            <p:nvPr/>
          </p:nvSpPr>
          <p:spPr>
            <a:xfrm>
              <a:off x="1590672" y="791086"/>
              <a:ext cx="214074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adley Hand ITC" panose="03070402050302030203" pitchFamily="66" charset="0"/>
                  <a:cs typeface="Arabic Typesetting" panose="020B0604020202020204" pitchFamily="66" charset="-78"/>
                </a:rPr>
                <a:t>It is in our nature to imitate others 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EA37638-06EC-4492-B09A-C794AFFB95FE}"/>
              </a:ext>
            </a:extLst>
          </p:cNvPr>
          <p:cNvGrpSpPr/>
          <p:nvPr/>
        </p:nvGrpSpPr>
        <p:grpSpPr>
          <a:xfrm>
            <a:off x="7784630" y="3293475"/>
            <a:ext cx="4297047" cy="3564525"/>
            <a:chOff x="7784630" y="3293475"/>
            <a:chExt cx="4297047" cy="3564525"/>
          </a:xfrm>
        </p:grpSpPr>
        <p:sp>
          <p:nvSpPr>
            <p:cNvPr id="27" name="Sun 26">
              <a:extLst>
                <a:ext uri="{FF2B5EF4-FFF2-40B4-BE49-F238E27FC236}">
                  <a16:creationId xmlns:a16="http://schemas.microsoft.com/office/drawing/2014/main" id="{68871FC9-6D2F-44B0-93C9-7F3E7454CE6C}"/>
                </a:ext>
              </a:extLst>
            </p:cNvPr>
            <p:cNvSpPr/>
            <p:nvPr/>
          </p:nvSpPr>
          <p:spPr>
            <a:xfrm>
              <a:off x="7784630" y="3293475"/>
              <a:ext cx="4297047" cy="3564525"/>
            </a:xfrm>
            <a:prstGeom prst="su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FDD57CB-795F-42D5-B6D7-C4C6243568E3}"/>
                </a:ext>
              </a:extLst>
            </p:cNvPr>
            <p:cNvSpPr txBox="1"/>
            <p:nvPr/>
          </p:nvSpPr>
          <p:spPr>
            <a:xfrm>
              <a:off x="8942763" y="4512040"/>
              <a:ext cx="19538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Relationship between the Actor and Audience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9FC11EC-CD5D-49DE-96D2-8EAE1BBCD4F4}"/>
              </a:ext>
            </a:extLst>
          </p:cNvPr>
          <p:cNvGrpSpPr/>
          <p:nvPr/>
        </p:nvGrpSpPr>
        <p:grpSpPr>
          <a:xfrm>
            <a:off x="4930711" y="3428999"/>
            <a:ext cx="2673605" cy="3096766"/>
            <a:chOff x="4291805" y="3484862"/>
            <a:chExt cx="2673605" cy="3096766"/>
          </a:xfrm>
        </p:grpSpPr>
        <p:sp>
          <p:nvSpPr>
            <p:cNvPr id="21" name="Lightning Bolt 20">
              <a:extLst>
                <a:ext uri="{FF2B5EF4-FFF2-40B4-BE49-F238E27FC236}">
                  <a16:creationId xmlns:a16="http://schemas.microsoft.com/office/drawing/2014/main" id="{E71E2A53-86C0-4586-B041-74F5FBD6DA5C}"/>
                </a:ext>
              </a:extLst>
            </p:cNvPr>
            <p:cNvSpPr/>
            <p:nvPr/>
          </p:nvSpPr>
          <p:spPr>
            <a:xfrm rot="4548969">
              <a:off x="4139764" y="3636903"/>
              <a:ext cx="2977688" cy="2673605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058794F-D260-4967-ADCD-F1373F1D0073}"/>
                </a:ext>
              </a:extLst>
            </p:cNvPr>
            <p:cNvSpPr txBox="1"/>
            <p:nvPr/>
          </p:nvSpPr>
          <p:spPr>
            <a:xfrm rot="18158634">
              <a:off x="4137959" y="4925728"/>
              <a:ext cx="2850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is </a:t>
              </a:r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hlinkClick r:id="rId2" action="ppaction://hlinksldjump"/>
                </a:rPr>
                <a:t>Ephemeral</a:t>
              </a:r>
              <a:r>
                <a:rPr lang="en-US" sz="2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endPara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923941-130B-4B5C-A3C0-9ACD5524C751}"/>
              </a:ext>
            </a:extLst>
          </p:cNvPr>
          <p:cNvGrpSpPr/>
          <p:nvPr/>
        </p:nvGrpSpPr>
        <p:grpSpPr>
          <a:xfrm>
            <a:off x="128670" y="3074701"/>
            <a:ext cx="4813115" cy="3012125"/>
            <a:chOff x="128670" y="3074701"/>
            <a:chExt cx="4813115" cy="3012125"/>
          </a:xfrm>
        </p:grpSpPr>
        <p:sp>
          <p:nvSpPr>
            <p:cNvPr id="24" name="Explosion: 8 Points 23">
              <a:extLst>
                <a:ext uri="{FF2B5EF4-FFF2-40B4-BE49-F238E27FC236}">
                  <a16:creationId xmlns:a16="http://schemas.microsoft.com/office/drawing/2014/main" id="{B1788C10-7F29-4BF3-A211-FFF9E1C8178E}"/>
                </a:ext>
              </a:extLst>
            </p:cNvPr>
            <p:cNvSpPr/>
            <p:nvPr/>
          </p:nvSpPr>
          <p:spPr>
            <a:xfrm>
              <a:off x="128670" y="3074701"/>
              <a:ext cx="4813115" cy="3012125"/>
            </a:xfrm>
            <a:prstGeom prst="irregularSeal1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3479763-97E1-41DF-A7B8-FEEDF3B25E8A}"/>
                </a:ext>
              </a:extLst>
            </p:cNvPr>
            <p:cNvSpPr txBox="1"/>
            <p:nvPr/>
          </p:nvSpPr>
          <p:spPr>
            <a:xfrm>
              <a:off x="1295382" y="4062934"/>
              <a:ext cx="254317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THEATRE IS THE </a:t>
              </a:r>
              <a:r>
                <a:rPr 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SYNTHESIS </a:t>
              </a:r>
              <a:r>
                <a:rPr lang="en-US" sz="2000" b="1" dirty="0">
                  <a:solidFill>
                    <a:schemeClr val="bg1"/>
                  </a:solidFill>
                </a:rPr>
                <a:t>OF MANY ARTS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0184A6-CC34-44BF-A971-0DE914088C72}"/>
              </a:ext>
            </a:extLst>
          </p:cNvPr>
          <p:cNvGrpSpPr/>
          <p:nvPr/>
        </p:nvGrpSpPr>
        <p:grpSpPr>
          <a:xfrm>
            <a:off x="6461483" y="2287192"/>
            <a:ext cx="5210175" cy="2283615"/>
            <a:chOff x="6461483" y="2287192"/>
            <a:chExt cx="5210175" cy="2283615"/>
          </a:xfrm>
        </p:grpSpPr>
        <p:sp>
          <p:nvSpPr>
            <p:cNvPr id="19" name="Cloud 18">
              <a:extLst>
                <a:ext uri="{FF2B5EF4-FFF2-40B4-BE49-F238E27FC236}">
                  <a16:creationId xmlns:a16="http://schemas.microsoft.com/office/drawing/2014/main" id="{5739A733-ED34-49B1-BD9C-6DCDC9AEB0D1}"/>
                </a:ext>
              </a:extLst>
            </p:cNvPr>
            <p:cNvSpPr/>
            <p:nvPr/>
          </p:nvSpPr>
          <p:spPr>
            <a:xfrm rot="239993">
              <a:off x="6461483" y="2287192"/>
              <a:ext cx="5210175" cy="2283615"/>
            </a:xfrm>
            <a:prstGeom prst="cloud">
              <a:avLst/>
            </a:prstGeom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4AAC5E-D939-4AD4-BD7F-AB6EE1DA149A}"/>
                </a:ext>
              </a:extLst>
            </p:cNvPr>
            <p:cNvSpPr txBox="1"/>
            <p:nvPr/>
          </p:nvSpPr>
          <p:spPr>
            <a:xfrm>
              <a:off x="6990712" y="2754866"/>
              <a:ext cx="42970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IS COLLABORATIVE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It takes lots of people working towards the same goal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28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hlinkClick r:id="rId5" action="ppaction://hlinksldjump"/>
            <a:extLst>
              <a:ext uri="{FF2B5EF4-FFF2-40B4-BE49-F238E27FC236}">
                <a16:creationId xmlns:a16="http://schemas.microsoft.com/office/drawing/2014/main" id="{8EA32722-F72C-480E-9ED5-942706EF8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13" y="3331896"/>
            <a:ext cx="12544425" cy="3668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2842601-0067-4F31-824E-E53DF4ADFD03}"/>
              </a:ext>
            </a:extLst>
          </p:cNvPr>
          <p:cNvGrpSpPr/>
          <p:nvPr/>
        </p:nvGrpSpPr>
        <p:grpSpPr>
          <a:xfrm>
            <a:off x="0" y="233364"/>
            <a:ext cx="3276600" cy="2757486"/>
            <a:chOff x="0" y="233364"/>
            <a:chExt cx="3276600" cy="2757486"/>
          </a:xfrm>
        </p:grpSpPr>
        <p:sp>
          <p:nvSpPr>
            <p:cNvPr id="2" name="Scroll: Horizontal 1">
              <a:extLst>
                <a:ext uri="{FF2B5EF4-FFF2-40B4-BE49-F238E27FC236}">
                  <a16:creationId xmlns:a16="http://schemas.microsoft.com/office/drawing/2014/main" id="{958B1D6E-44C0-4599-ACD3-75A4B00F1662}"/>
                </a:ext>
              </a:extLst>
            </p:cNvPr>
            <p:cNvSpPr/>
            <p:nvPr/>
          </p:nvSpPr>
          <p:spPr>
            <a:xfrm rot="5400000">
              <a:off x="259557" y="-26193"/>
              <a:ext cx="2757486" cy="3276600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810FD47-74F2-4C78-B5B0-DA0251EDEE87}"/>
                </a:ext>
              </a:extLst>
            </p:cNvPr>
            <p:cNvSpPr txBox="1"/>
            <p:nvPr/>
          </p:nvSpPr>
          <p:spPr>
            <a:xfrm>
              <a:off x="319087" y="571500"/>
              <a:ext cx="269557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1">
                      <a:lumMod val="50000"/>
                    </a:schemeClr>
                  </a:solidFill>
                </a:rPr>
                <a:t>IMMEDIATE</a:t>
              </a:r>
              <a:r>
                <a:rPr lang="en-US" sz="2000" dirty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Performers are Live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Mistakes are Possible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Audience Reactions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20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C8C5D8-ECC1-4AEF-A9FD-E7537B2A5519}"/>
              </a:ext>
            </a:extLst>
          </p:cNvPr>
          <p:cNvGrpSpPr/>
          <p:nvPr/>
        </p:nvGrpSpPr>
        <p:grpSpPr>
          <a:xfrm>
            <a:off x="2783683" y="233364"/>
            <a:ext cx="3276600" cy="3195636"/>
            <a:chOff x="2783683" y="233364"/>
            <a:chExt cx="3276600" cy="3195636"/>
          </a:xfrm>
        </p:grpSpPr>
        <p:sp>
          <p:nvSpPr>
            <p:cNvPr id="9" name="Scroll: Horizontal 8">
              <a:extLst>
                <a:ext uri="{FF2B5EF4-FFF2-40B4-BE49-F238E27FC236}">
                  <a16:creationId xmlns:a16="http://schemas.microsoft.com/office/drawing/2014/main" id="{3B18608B-5A5E-4CCE-9447-E114C8A4C45D}"/>
                </a:ext>
              </a:extLst>
            </p:cNvPr>
            <p:cNvSpPr/>
            <p:nvPr/>
          </p:nvSpPr>
          <p:spPr>
            <a:xfrm rot="5400000">
              <a:off x="3043240" y="-26193"/>
              <a:ext cx="2757486" cy="3276600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0" name="TextBox 9">
              <a:hlinkClick r:id="rId5" action="ppaction://hlinksldjump"/>
              <a:extLst>
                <a:ext uri="{FF2B5EF4-FFF2-40B4-BE49-F238E27FC236}">
                  <a16:creationId xmlns:a16="http://schemas.microsoft.com/office/drawing/2014/main" id="{FB61DEBD-2BAA-4FC5-860D-65DE6DD6B109}"/>
                </a:ext>
              </a:extLst>
            </p:cNvPr>
            <p:cNvSpPr txBox="1"/>
            <p:nvPr/>
          </p:nvSpPr>
          <p:spPr>
            <a:xfrm>
              <a:off x="3191469" y="597456"/>
              <a:ext cx="2428876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1">
                      <a:lumMod val="50000"/>
                    </a:schemeClr>
                  </a:solidFill>
                </a:rPr>
                <a:t>COLLABORATIVE</a:t>
              </a:r>
              <a:r>
                <a:rPr lang="en-US" sz="2000" dirty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Everyone working to a common goal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You have creative and support staff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Audience also collaborates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2000" dirty="0"/>
            </a:p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260F927-0088-4E93-8598-AF37F8877EA4}"/>
              </a:ext>
            </a:extLst>
          </p:cNvPr>
          <p:cNvGrpSpPr/>
          <p:nvPr/>
        </p:nvGrpSpPr>
        <p:grpSpPr>
          <a:xfrm>
            <a:off x="5551888" y="228423"/>
            <a:ext cx="3276600" cy="2866844"/>
            <a:chOff x="5551888" y="228423"/>
            <a:chExt cx="3276600" cy="2866844"/>
          </a:xfrm>
        </p:grpSpPr>
        <p:sp>
          <p:nvSpPr>
            <p:cNvPr id="11" name="Scroll: Horizontal 10">
              <a:extLst>
                <a:ext uri="{FF2B5EF4-FFF2-40B4-BE49-F238E27FC236}">
                  <a16:creationId xmlns:a16="http://schemas.microsoft.com/office/drawing/2014/main" id="{9A4FF926-D9E1-4918-811F-C025B17D67AE}"/>
                </a:ext>
              </a:extLst>
            </p:cNvPr>
            <p:cNvSpPr/>
            <p:nvPr/>
          </p:nvSpPr>
          <p:spPr>
            <a:xfrm rot="5400000">
              <a:off x="5811445" y="-31134"/>
              <a:ext cx="2757486" cy="3276600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0822859-7C41-41DB-A3CF-4C626A39A357}"/>
                </a:ext>
              </a:extLst>
            </p:cNvPr>
            <p:cNvSpPr txBox="1"/>
            <p:nvPr/>
          </p:nvSpPr>
          <p:spPr>
            <a:xfrm>
              <a:off x="5935265" y="571499"/>
              <a:ext cx="2695575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1">
                      <a:lumMod val="50000"/>
                    </a:schemeClr>
                  </a:solidFill>
                </a:rPr>
                <a:t>EPHEMERAL</a:t>
              </a:r>
              <a:r>
                <a:rPr lang="en-US" sz="2000" dirty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Interaction of Actors and Audience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Present and Specific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Never see the same play twice, even if it is the same play…</a:t>
              </a:r>
            </a:p>
            <a:p>
              <a:endParaRPr lang="en-US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D274411-9276-47D6-BE79-9255D710BDCA}"/>
              </a:ext>
            </a:extLst>
          </p:cNvPr>
          <p:cNvGrpSpPr/>
          <p:nvPr/>
        </p:nvGrpSpPr>
        <p:grpSpPr>
          <a:xfrm>
            <a:off x="8334378" y="223482"/>
            <a:ext cx="3276600" cy="2757486"/>
            <a:chOff x="8334378" y="223482"/>
            <a:chExt cx="3276600" cy="2757486"/>
          </a:xfrm>
        </p:grpSpPr>
        <p:sp>
          <p:nvSpPr>
            <p:cNvPr id="14" name="Scroll: Horizontal 13">
              <a:hlinkClick r:id="rId5" action="ppaction://hlinksldjump"/>
              <a:extLst>
                <a:ext uri="{FF2B5EF4-FFF2-40B4-BE49-F238E27FC236}">
                  <a16:creationId xmlns:a16="http://schemas.microsoft.com/office/drawing/2014/main" id="{7CC45697-4B02-4C51-AC4F-DF439C459F64}"/>
                </a:ext>
              </a:extLst>
            </p:cNvPr>
            <p:cNvSpPr/>
            <p:nvPr/>
          </p:nvSpPr>
          <p:spPr>
            <a:xfrm rot="5400000">
              <a:off x="8593935" y="-36075"/>
              <a:ext cx="2757486" cy="3276600"/>
            </a:xfrm>
            <a:prstGeom prst="horizont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D03BB70-1494-4BC3-88F4-4378E74ADAC0}"/>
                </a:ext>
              </a:extLst>
            </p:cNvPr>
            <p:cNvSpPr txBox="1"/>
            <p:nvPr/>
          </p:nvSpPr>
          <p:spPr>
            <a:xfrm>
              <a:off x="8685250" y="561973"/>
              <a:ext cx="2695575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1">
                      <a:lumMod val="50000"/>
                    </a:schemeClr>
                  </a:solidFill>
                </a:rPr>
                <a:t>SYNTHESIS OF ARTS</a:t>
              </a:r>
              <a:r>
                <a:rPr lang="en-US" sz="2000" dirty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Directing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Acting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Costume, Set, Sound, and Props Design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/>
            </a:p>
          </p:txBody>
        </p:sp>
      </p:grpSp>
      <p:sp>
        <p:nvSpPr>
          <p:cNvPr id="20" name="Action Button: Go Home 19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312AEBBE-E822-4C3D-A022-F427AE5771AE}"/>
              </a:ext>
            </a:extLst>
          </p:cNvPr>
          <p:cNvSpPr/>
          <p:nvPr/>
        </p:nvSpPr>
        <p:spPr>
          <a:xfrm>
            <a:off x="11611512" y="5954551"/>
            <a:ext cx="451912" cy="642259"/>
          </a:xfrm>
          <a:prstGeom prst="actionButtonHo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B95BA0-41F1-4637-B3A7-68A3B92ECF43}"/>
              </a:ext>
            </a:extLst>
          </p:cNvPr>
          <p:cNvSpPr txBox="1"/>
          <p:nvPr/>
        </p:nvSpPr>
        <p:spPr>
          <a:xfrm>
            <a:off x="11379812" y="420215"/>
            <a:ext cx="778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Click </a:t>
            </a:r>
          </a:p>
          <a:p>
            <a:pPr algn="ctr"/>
            <a:r>
              <a:rPr lang="en-US" b="1" dirty="0"/>
              <a:t>Here</a:t>
            </a:r>
          </a:p>
          <a:p>
            <a:pPr algn="ctr"/>
            <a:r>
              <a:rPr lang="en-US" b="1" dirty="0"/>
              <a:t>4x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020D3BE6-3575-4198-889D-271F248FC638}"/>
              </a:ext>
            </a:extLst>
          </p:cNvPr>
          <p:cNvSpPr/>
          <p:nvPr/>
        </p:nvSpPr>
        <p:spPr>
          <a:xfrm>
            <a:off x="11610978" y="1417474"/>
            <a:ext cx="316339" cy="36358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9D6A21-68BE-4D9F-AA13-FE1716BB3EEA}"/>
              </a:ext>
            </a:extLst>
          </p:cNvPr>
          <p:cNvSpPr txBox="1"/>
          <p:nvPr/>
        </p:nvSpPr>
        <p:spPr>
          <a:xfrm>
            <a:off x="11379812" y="6715125"/>
            <a:ext cx="98840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F41603-CAF5-4FD4-B4FE-AF7E60262691}"/>
              </a:ext>
            </a:extLst>
          </p:cNvPr>
          <p:cNvSpPr txBox="1"/>
          <p:nvPr/>
        </p:nvSpPr>
        <p:spPr>
          <a:xfrm>
            <a:off x="11433117" y="6437785"/>
            <a:ext cx="98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linkClick r:id="rId5" action="ppaction://hlinksldjump"/>
              </a:rPr>
              <a:t>HOME</a:t>
            </a:r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9" name="Hidden slide">
            <a:hlinkClick r:id="" action="ppaction://media"/>
            <a:extLst>
              <a:ext uri="{FF2B5EF4-FFF2-40B4-BE49-F238E27FC236}">
                <a16:creationId xmlns:a16="http://schemas.microsoft.com/office/drawing/2014/main" id="{9CE50734-1CD1-4AE2-8EDA-56582EACAE4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5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8964" y="30508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3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D795A84-A61B-4B16-AA8C-7BFCD254BB19}"/>
              </a:ext>
            </a:extLst>
          </p:cNvPr>
          <p:cNvGrpSpPr/>
          <p:nvPr/>
        </p:nvGrpSpPr>
        <p:grpSpPr>
          <a:xfrm>
            <a:off x="3129280" y="89523"/>
            <a:ext cx="5933440" cy="832296"/>
            <a:chOff x="3624262" y="89552"/>
            <a:chExt cx="4943475" cy="5232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3B366FB-9B9A-4539-AD65-8F11521A0898}"/>
                </a:ext>
              </a:extLst>
            </p:cNvPr>
            <p:cNvSpPr/>
            <p:nvPr/>
          </p:nvSpPr>
          <p:spPr>
            <a:xfrm>
              <a:off x="3624262" y="89552"/>
              <a:ext cx="4943475" cy="4191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D8B878-D0A5-4E83-9ADD-58D7CABAA176}"/>
                </a:ext>
              </a:extLst>
            </p:cNvPr>
            <p:cNvSpPr txBox="1"/>
            <p:nvPr/>
          </p:nvSpPr>
          <p:spPr>
            <a:xfrm>
              <a:off x="3726655" y="89552"/>
              <a:ext cx="47386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Theatrical Convention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8C26B9-E744-4ED1-A8CD-63B4BBF725B7}"/>
              </a:ext>
            </a:extLst>
          </p:cNvPr>
          <p:cNvGrpSpPr/>
          <p:nvPr/>
        </p:nvGrpSpPr>
        <p:grpSpPr>
          <a:xfrm>
            <a:off x="0" y="827230"/>
            <a:ext cx="4185920" cy="3027680"/>
            <a:chOff x="101600" y="992856"/>
            <a:chExt cx="4185920" cy="3027680"/>
          </a:xfrm>
        </p:grpSpPr>
        <p:sp>
          <p:nvSpPr>
            <p:cNvPr id="5" name="Scroll: Vertical 4">
              <a:extLst>
                <a:ext uri="{FF2B5EF4-FFF2-40B4-BE49-F238E27FC236}">
                  <a16:creationId xmlns:a16="http://schemas.microsoft.com/office/drawing/2014/main" id="{C8D7B3E4-3414-47FE-8DCF-5EBDB90EAFD6}"/>
                </a:ext>
              </a:extLst>
            </p:cNvPr>
            <p:cNvSpPr/>
            <p:nvPr/>
          </p:nvSpPr>
          <p:spPr>
            <a:xfrm>
              <a:off x="101600" y="992856"/>
              <a:ext cx="4185920" cy="3027680"/>
            </a:xfrm>
            <a:prstGeom prst="verticalScroll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F7F7B27-430C-4F7C-8CFA-8144EE1209D3}"/>
                </a:ext>
              </a:extLst>
            </p:cNvPr>
            <p:cNvSpPr txBox="1"/>
            <p:nvPr/>
          </p:nvSpPr>
          <p:spPr>
            <a:xfrm>
              <a:off x="706120" y="1691088"/>
              <a:ext cx="286512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Convention:</a:t>
              </a:r>
            </a:p>
            <a:p>
              <a:r>
                <a:rPr lang="en-US" sz="2000" dirty="0"/>
                <a:t>a way in which something is usually done, especially within a particular area or activity. (RULES)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BBA3C8-3CF3-4DA0-8229-D3D6F989E35D}"/>
              </a:ext>
            </a:extLst>
          </p:cNvPr>
          <p:cNvGrpSpPr/>
          <p:nvPr/>
        </p:nvGrpSpPr>
        <p:grpSpPr>
          <a:xfrm>
            <a:off x="7152638" y="1668005"/>
            <a:ext cx="5506722" cy="666670"/>
            <a:chOff x="6888478" y="1028117"/>
            <a:chExt cx="5506722" cy="66667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6F92ED5-7B02-4EE1-84F7-23F102695C6A}"/>
                </a:ext>
              </a:extLst>
            </p:cNvPr>
            <p:cNvSpPr/>
            <p:nvPr/>
          </p:nvSpPr>
          <p:spPr>
            <a:xfrm>
              <a:off x="6888478" y="1028117"/>
              <a:ext cx="5506722" cy="666670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8AB202-00E4-4336-9DCE-4FF319BFB047}"/>
                </a:ext>
              </a:extLst>
            </p:cNvPr>
            <p:cNvSpPr txBox="1"/>
            <p:nvPr/>
          </p:nvSpPr>
          <p:spPr>
            <a:xfrm>
              <a:off x="7040878" y="1126322"/>
              <a:ext cx="4958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AUDIENCE ETIQUETTE (CONVENTION)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FA92B5-0942-452C-AD45-819590754CE5}"/>
              </a:ext>
            </a:extLst>
          </p:cNvPr>
          <p:cNvGrpSpPr/>
          <p:nvPr/>
        </p:nvGrpSpPr>
        <p:grpSpPr>
          <a:xfrm>
            <a:off x="-10161" y="4186162"/>
            <a:ext cx="12191999" cy="2658517"/>
            <a:chOff x="0" y="4186162"/>
            <a:chExt cx="12191999" cy="2658517"/>
          </a:xfrm>
        </p:grpSpPr>
        <p:pic>
          <p:nvPicPr>
            <p:cNvPr id="8" name="Picture 7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3D0B83A7-6F13-4B73-804B-5A02D51E85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18" t="6517" r="4299" b="10323"/>
            <a:stretch/>
          </p:blipFill>
          <p:spPr>
            <a:xfrm>
              <a:off x="5767800" y="4186162"/>
              <a:ext cx="6424199" cy="2658517"/>
            </a:xfrm>
            <a:prstGeom prst="rect">
              <a:avLst/>
            </a:prstGeom>
          </p:spPr>
        </p:pic>
        <p:pic>
          <p:nvPicPr>
            <p:cNvPr id="13" name="Picture 12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BBE380DE-AC28-4609-88EA-977FC68D1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5" r="19894" b="6307"/>
            <a:stretch/>
          </p:blipFill>
          <p:spPr>
            <a:xfrm>
              <a:off x="0" y="4186162"/>
              <a:ext cx="5811520" cy="2658517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649B34-9044-41B5-9AAA-D0A3A32B612A}"/>
              </a:ext>
            </a:extLst>
          </p:cNvPr>
          <p:cNvGrpSpPr/>
          <p:nvPr/>
        </p:nvGrpSpPr>
        <p:grpSpPr>
          <a:xfrm>
            <a:off x="4508548" y="3038556"/>
            <a:ext cx="1995796" cy="1263708"/>
            <a:chOff x="4508548" y="3038556"/>
            <a:chExt cx="1995796" cy="1263708"/>
          </a:xfrm>
        </p:grpSpPr>
        <p:sp>
          <p:nvSpPr>
            <p:cNvPr id="15" name="Speech Bubble: Oval 14">
              <a:extLst>
                <a:ext uri="{FF2B5EF4-FFF2-40B4-BE49-F238E27FC236}">
                  <a16:creationId xmlns:a16="http://schemas.microsoft.com/office/drawing/2014/main" id="{545F9E6A-7B61-40BC-9EC0-0F46EA23660D}"/>
                </a:ext>
              </a:extLst>
            </p:cNvPr>
            <p:cNvSpPr/>
            <p:nvPr/>
          </p:nvSpPr>
          <p:spPr>
            <a:xfrm rot="21394970">
              <a:off x="4508548" y="3038556"/>
              <a:ext cx="1995796" cy="1263708"/>
            </a:xfrm>
            <a:prstGeom prst="wedgeEllipse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8C6A5-880A-4C97-98CF-2F98C9DA47D5}"/>
                </a:ext>
              </a:extLst>
            </p:cNvPr>
            <p:cNvSpPr txBox="1"/>
            <p:nvPr/>
          </p:nvSpPr>
          <p:spPr>
            <a:xfrm rot="21402936">
              <a:off x="4892040" y="3322304"/>
              <a:ext cx="13309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omic Sans MS" panose="030F0702030302020204" pitchFamily="66" charset="0"/>
                </a:rPr>
                <a:t>Arrive on time…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E99A6DD-0929-414A-ACFB-185411EEC551}"/>
              </a:ext>
            </a:extLst>
          </p:cNvPr>
          <p:cNvGrpSpPr/>
          <p:nvPr/>
        </p:nvGrpSpPr>
        <p:grpSpPr>
          <a:xfrm>
            <a:off x="7350271" y="2887773"/>
            <a:ext cx="1895010" cy="1289720"/>
            <a:chOff x="7350271" y="2887773"/>
            <a:chExt cx="1895010" cy="1289720"/>
          </a:xfrm>
        </p:grpSpPr>
        <p:sp>
          <p:nvSpPr>
            <p:cNvPr id="17" name="Speech Bubble: Oval 16">
              <a:extLst>
                <a:ext uri="{FF2B5EF4-FFF2-40B4-BE49-F238E27FC236}">
                  <a16:creationId xmlns:a16="http://schemas.microsoft.com/office/drawing/2014/main" id="{BDC38DAA-2564-4ED3-BE9C-F352AB8C304B}"/>
                </a:ext>
              </a:extLst>
            </p:cNvPr>
            <p:cNvSpPr/>
            <p:nvPr/>
          </p:nvSpPr>
          <p:spPr>
            <a:xfrm rot="21027701">
              <a:off x="7350271" y="2887773"/>
              <a:ext cx="1895010" cy="1289720"/>
            </a:xfrm>
            <a:prstGeom prst="wedgeEllipse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32543DF-B240-4590-863B-C9001EB1F1A6}"/>
                </a:ext>
              </a:extLst>
            </p:cNvPr>
            <p:cNvSpPr txBox="1"/>
            <p:nvPr/>
          </p:nvSpPr>
          <p:spPr>
            <a:xfrm rot="20583510">
              <a:off x="7455336" y="3052248"/>
              <a:ext cx="164966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Comic Sans MS" panose="030F0702030302020204" pitchFamily="66" charset="0"/>
                </a:rPr>
                <a:t>Don’t talk during the show…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648A8C1-3482-4F5A-94C0-6B27861C7B19}"/>
              </a:ext>
            </a:extLst>
          </p:cNvPr>
          <p:cNvGrpSpPr/>
          <p:nvPr/>
        </p:nvGrpSpPr>
        <p:grpSpPr>
          <a:xfrm>
            <a:off x="9726653" y="3057916"/>
            <a:ext cx="2067572" cy="1224988"/>
            <a:chOff x="9726653" y="3057916"/>
            <a:chExt cx="2067572" cy="1224988"/>
          </a:xfrm>
        </p:grpSpPr>
        <p:sp>
          <p:nvSpPr>
            <p:cNvPr id="16" name="Speech Bubble: Oval 15">
              <a:extLst>
                <a:ext uri="{FF2B5EF4-FFF2-40B4-BE49-F238E27FC236}">
                  <a16:creationId xmlns:a16="http://schemas.microsoft.com/office/drawing/2014/main" id="{2638A3D2-F8FA-4E08-8FA7-5D40B841F88A}"/>
                </a:ext>
              </a:extLst>
            </p:cNvPr>
            <p:cNvSpPr/>
            <p:nvPr/>
          </p:nvSpPr>
          <p:spPr>
            <a:xfrm flipH="1">
              <a:off x="9726653" y="3057916"/>
              <a:ext cx="2067572" cy="1224988"/>
            </a:xfrm>
            <a:prstGeom prst="wedgeEllipseCallou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545E60F-F37B-43B9-9BF9-6FAC48FD29EF}"/>
                </a:ext>
              </a:extLst>
            </p:cNvPr>
            <p:cNvSpPr txBox="1"/>
            <p:nvPr/>
          </p:nvSpPr>
          <p:spPr>
            <a:xfrm>
              <a:off x="9981977" y="3213524"/>
              <a:ext cx="16367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Comic Sans MS" panose="030F0702030302020204" pitchFamily="66" charset="0"/>
                </a:rPr>
                <a:t>Don’t eat or drink during the show!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CA29889-C2DA-4B53-9692-343E5BCB457B}"/>
              </a:ext>
            </a:extLst>
          </p:cNvPr>
          <p:cNvGrpSpPr/>
          <p:nvPr/>
        </p:nvGrpSpPr>
        <p:grpSpPr>
          <a:xfrm>
            <a:off x="2015952" y="3047504"/>
            <a:ext cx="2001068" cy="1274948"/>
            <a:chOff x="2015952" y="3047504"/>
            <a:chExt cx="2001068" cy="1274948"/>
          </a:xfrm>
        </p:grpSpPr>
        <p:sp>
          <p:nvSpPr>
            <p:cNvPr id="21" name="Speech Bubble: Oval 20">
              <a:extLst>
                <a:ext uri="{FF2B5EF4-FFF2-40B4-BE49-F238E27FC236}">
                  <a16:creationId xmlns:a16="http://schemas.microsoft.com/office/drawing/2014/main" id="{F8F664F8-1405-48E2-8F70-B8462C6AA71C}"/>
                </a:ext>
              </a:extLst>
            </p:cNvPr>
            <p:cNvSpPr/>
            <p:nvPr/>
          </p:nvSpPr>
          <p:spPr>
            <a:xfrm rot="388103" flipH="1">
              <a:off x="2015952" y="3047504"/>
              <a:ext cx="2001068" cy="1255370"/>
            </a:xfrm>
            <a:prstGeom prst="wedgeEllipse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14A1FAA-D53C-4309-A4CB-2E18AF10800A}"/>
                </a:ext>
              </a:extLst>
            </p:cNvPr>
            <p:cNvSpPr txBox="1"/>
            <p:nvPr/>
          </p:nvSpPr>
          <p:spPr>
            <a:xfrm>
              <a:off x="2049802" y="3122123"/>
              <a:ext cx="18545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Comic Sans MS" panose="030F0702030302020204" pitchFamily="66" charset="0"/>
                </a:rPr>
                <a:t>Never use your phone during the show!</a:t>
              </a:r>
            </a:p>
          </p:txBody>
        </p:sp>
      </p:grpSp>
      <p:pic>
        <p:nvPicPr>
          <p:cNvPr id="27" name="Convention">
            <a:hlinkClick r:id="" action="ppaction://media"/>
            <a:extLst>
              <a:ext uri="{FF2B5EF4-FFF2-40B4-BE49-F238E27FC236}">
                <a16:creationId xmlns:a16="http://schemas.microsoft.com/office/drawing/2014/main" id="{3C2EDC6A-6713-405E-85CC-61EA9A736F5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1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62879" y="20277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2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BA3EE733-F903-4D71-96A3-3942496C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2" t="10487" r="36718" b="4570"/>
          <a:stretch/>
        </p:blipFill>
        <p:spPr>
          <a:xfrm>
            <a:off x="0" y="1032554"/>
            <a:ext cx="3949556" cy="5825446"/>
          </a:xfrm>
          <a:prstGeom prst="rect">
            <a:avLst/>
          </a:prstGeom>
        </p:spPr>
      </p:pic>
      <p:sp>
        <p:nvSpPr>
          <p:cNvPr id="8" name="Cloud 7">
            <a:extLst>
              <a:ext uri="{FF2B5EF4-FFF2-40B4-BE49-F238E27FC236}">
                <a16:creationId xmlns:a16="http://schemas.microsoft.com/office/drawing/2014/main" id="{8412D03D-8F21-43CF-8E8E-C3FB36D0682D}"/>
              </a:ext>
            </a:extLst>
          </p:cNvPr>
          <p:cNvSpPr/>
          <p:nvPr/>
        </p:nvSpPr>
        <p:spPr>
          <a:xfrm>
            <a:off x="2424701" y="1191331"/>
            <a:ext cx="2568540" cy="1387011"/>
          </a:xfrm>
          <a:prstGeom prst="clou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C126A5-BA71-4681-AA50-5D60C614BC7C}"/>
              </a:ext>
            </a:extLst>
          </p:cNvPr>
          <p:cNvSpPr txBox="1"/>
          <p:nvPr/>
        </p:nvSpPr>
        <p:spPr>
          <a:xfrm>
            <a:off x="2887038" y="1561670"/>
            <a:ext cx="1643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DRAMATIC </a:t>
            </a:r>
          </a:p>
          <a:p>
            <a:r>
              <a:rPr lang="en-US" b="1" dirty="0">
                <a:latin typeface="Comic Sans MS" panose="030F0702030302020204" pitchFamily="66" charset="0"/>
              </a:rPr>
              <a:t>LANGUAGE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C54686E-70B2-4177-B254-4C99F1E45F24}"/>
              </a:ext>
            </a:extLst>
          </p:cNvPr>
          <p:cNvSpPr/>
          <p:nvPr/>
        </p:nvSpPr>
        <p:spPr>
          <a:xfrm>
            <a:off x="5052320" y="4463648"/>
            <a:ext cx="6380252" cy="122823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/>
                </a:solidFill>
              </a:rPr>
              <a:t>Heightened language – uses lots of metaphors and symbolism to get its point across as specific and efficiently as possible</a:t>
            </a:r>
          </a:p>
        </p:txBody>
      </p:sp>
      <p:pic>
        <p:nvPicPr>
          <p:cNvPr id="19" name="Picture 18" descr="A picture containing doll, drawing&#10;&#10;Description automatically generated">
            <a:extLst>
              <a:ext uri="{FF2B5EF4-FFF2-40B4-BE49-F238E27FC236}">
                <a16:creationId xmlns:a16="http://schemas.microsoft.com/office/drawing/2014/main" id="{6575AADB-5400-4B3C-B6EB-4260033D3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91" y="1166117"/>
            <a:ext cx="4821376" cy="326723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8AA4124-4696-4813-863A-7C0F64124AD9}"/>
              </a:ext>
            </a:extLst>
          </p:cNvPr>
          <p:cNvSpPr txBox="1"/>
          <p:nvPr/>
        </p:nvSpPr>
        <p:spPr>
          <a:xfrm>
            <a:off x="8476179" y="1592491"/>
            <a:ext cx="144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I love you!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FEB652-955F-42F5-8AE4-196764F673C1}"/>
              </a:ext>
            </a:extLst>
          </p:cNvPr>
          <p:cNvSpPr txBox="1"/>
          <p:nvPr/>
        </p:nvSpPr>
        <p:spPr>
          <a:xfrm>
            <a:off x="6036068" y="1602763"/>
            <a:ext cx="1786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I hate you!</a:t>
            </a:r>
          </a:p>
        </p:txBody>
      </p:sp>
    </p:spTree>
    <p:extLst>
      <p:ext uri="{BB962C8B-B14F-4D97-AF65-F5344CB8AC3E}">
        <p14:creationId xmlns:p14="http://schemas.microsoft.com/office/powerpoint/2010/main" val="174581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A63F8-8BB9-47F3-8264-CC6907269D40}"/>
              </a:ext>
            </a:extLst>
          </p:cNvPr>
          <p:cNvGrpSpPr/>
          <p:nvPr/>
        </p:nvGrpSpPr>
        <p:grpSpPr>
          <a:xfrm>
            <a:off x="0" y="-66675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C0994DF-7464-4CDC-8FDA-FB20EA40FF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E90A86F-B8DB-4F8D-B669-38AE6961AA41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682BE8-ECBC-4956-85EF-8352E2DFEE15}"/>
                </a:ext>
              </a:extLst>
            </p:cNvPr>
            <p:cNvSpPr txBox="1"/>
            <p:nvPr/>
          </p:nvSpPr>
          <p:spPr>
            <a:xfrm rot="16200000">
              <a:off x="10908357" y="2993379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About</a:t>
              </a:r>
              <a:endParaRPr lang="en-US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  <p:pic>
          <p:nvPicPr>
            <p:cNvPr id="19" name="Graphic 18" descr="Lightbulb">
              <a:extLst>
                <a:ext uri="{FF2B5EF4-FFF2-40B4-BE49-F238E27FC236}">
                  <a16:creationId xmlns:a16="http://schemas.microsoft.com/office/drawing/2014/main" id="{F6E881D3-CA4E-450D-9E61-EE849E84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9588-5F6B-429C-9E02-A87E318D783E}"/>
              </a:ext>
            </a:extLst>
          </p:cNvPr>
          <p:cNvGrpSpPr/>
          <p:nvPr/>
        </p:nvGrpSpPr>
        <p:grpSpPr>
          <a:xfrm>
            <a:off x="-7838599" y="0"/>
            <a:ext cx="12192000" cy="6858000"/>
            <a:chOff x="0" y="0"/>
            <a:chExt cx="12192000" cy="68580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A3CF296-F305-451A-8533-A63D265345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C2BC666-C9E6-4D89-B718-17C399027809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C6F64F-2DF7-4E7D-8603-3DEEC72DC93F}"/>
                </a:ext>
              </a:extLst>
            </p:cNvPr>
            <p:cNvSpPr txBox="1"/>
            <p:nvPr/>
          </p:nvSpPr>
          <p:spPr>
            <a:xfrm rot="16200000">
              <a:off x="11105197" y="3098154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Influence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25" name="Graphic 24" descr="Lightbulb">
              <a:extLst>
                <a:ext uri="{FF2B5EF4-FFF2-40B4-BE49-F238E27FC236}">
                  <a16:creationId xmlns:a16="http://schemas.microsoft.com/office/drawing/2014/main" id="{914F8808-366C-4CA0-9012-2B6C0C4B7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1EBF75-BAC1-439F-A91A-0A0849A22F46}"/>
              </a:ext>
            </a:extLst>
          </p:cNvPr>
          <p:cNvGrpSpPr/>
          <p:nvPr/>
        </p:nvGrpSpPr>
        <p:grpSpPr>
          <a:xfrm>
            <a:off x="-8666797" y="0"/>
            <a:ext cx="12192000" cy="6858000"/>
            <a:chOff x="0" y="0"/>
            <a:chExt cx="12192000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C06527-3AB3-4DAA-88EB-F3CE5AB1392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FA340C-DBFB-40DC-A43B-FB9B4DBB5008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101354-CFFA-4017-BC8C-6C8AC78CE891}"/>
                </a:ext>
              </a:extLst>
            </p:cNvPr>
            <p:cNvSpPr txBox="1"/>
            <p:nvPr/>
          </p:nvSpPr>
          <p:spPr>
            <a:xfrm rot="16200000">
              <a:off x="11015990" y="3007667"/>
              <a:ext cx="1533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Connect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0" name="Graphic 29" descr="Lightbulb">
              <a:extLst>
                <a:ext uri="{FF2B5EF4-FFF2-40B4-BE49-F238E27FC236}">
                  <a16:creationId xmlns:a16="http://schemas.microsoft.com/office/drawing/2014/main" id="{21AFE9C8-30D0-4778-9749-148477AF7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4B01C3-B44E-49FA-986B-8FB960E160FC}"/>
              </a:ext>
            </a:extLst>
          </p:cNvPr>
          <p:cNvGrpSpPr/>
          <p:nvPr/>
        </p:nvGrpSpPr>
        <p:grpSpPr>
          <a:xfrm>
            <a:off x="-9512439" y="0"/>
            <a:ext cx="12192000" cy="6858000"/>
            <a:chOff x="0" y="0"/>
            <a:chExt cx="121920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B204153-C9CF-4069-8C04-25B862B9CFC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AE3F3A0-95C3-4E0A-86E0-3C09F15FB5AD}"/>
                </a:ext>
              </a:extLst>
            </p:cNvPr>
            <p:cNvSpPr/>
            <p:nvPr/>
          </p:nvSpPr>
          <p:spPr>
            <a:xfrm>
              <a:off x="1069657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363C5A-BDA9-4830-B601-9AA5B092D358}"/>
                </a:ext>
              </a:extLst>
            </p:cNvPr>
            <p:cNvSpPr txBox="1"/>
            <p:nvPr/>
          </p:nvSpPr>
          <p:spPr>
            <a:xfrm rot="16200000">
              <a:off x="10833735" y="3045766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Understanding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35" name="Graphic 34" descr="Lightbulb">
              <a:extLst>
                <a:ext uri="{FF2B5EF4-FFF2-40B4-BE49-F238E27FC236}">
                  <a16:creationId xmlns:a16="http://schemas.microsoft.com/office/drawing/2014/main" id="{25DBC230-B48C-47BF-B873-73DB0617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0980420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4FC7F07-14F7-4402-BD2E-A6117E1E0D74}"/>
              </a:ext>
            </a:extLst>
          </p:cNvPr>
          <p:cNvGrpSpPr/>
          <p:nvPr/>
        </p:nvGrpSpPr>
        <p:grpSpPr>
          <a:xfrm>
            <a:off x="-10340637" y="0"/>
            <a:ext cx="12192000" cy="6858000"/>
            <a:chOff x="2579370" y="66675"/>
            <a:chExt cx="12192000" cy="685800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0E8542E-F6BA-4534-8B0B-F21F127B8A25}"/>
                </a:ext>
              </a:extLst>
            </p:cNvPr>
            <p:cNvSpPr/>
            <p:nvPr/>
          </p:nvSpPr>
          <p:spPr>
            <a:xfrm>
              <a:off x="2579370" y="66675"/>
              <a:ext cx="12192000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15900" dist="38100" sx="101000" sy="101000" algn="ctr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8F3B659-6CF6-4BC4-A6F1-7CED15446458}"/>
                </a:ext>
              </a:extLst>
            </p:cNvPr>
            <p:cNvSpPr/>
            <p:nvPr/>
          </p:nvSpPr>
          <p:spPr>
            <a:xfrm>
              <a:off x="13275945" y="2052637"/>
              <a:ext cx="1495425" cy="2752726"/>
            </a:xfrm>
            <a:custGeom>
              <a:avLst/>
              <a:gdLst>
                <a:gd name="connsiteX0" fmla="*/ 1404938 w 1495425"/>
                <a:gd name="connsiteY0" fmla="*/ 0 h 2752726"/>
                <a:gd name="connsiteX1" fmla="*/ 1495425 w 1495425"/>
                <a:gd name="connsiteY1" fmla="*/ 4476 h 2752726"/>
                <a:gd name="connsiteX2" fmla="*/ 1495425 w 1495425"/>
                <a:gd name="connsiteY2" fmla="*/ 2748250 h 2752726"/>
                <a:gd name="connsiteX3" fmla="*/ 1404938 w 1495425"/>
                <a:gd name="connsiteY3" fmla="*/ 2752726 h 2752726"/>
                <a:gd name="connsiteX4" fmla="*/ 0 w 1495425"/>
                <a:gd name="connsiteY4" fmla="*/ 1376363 h 2752726"/>
                <a:gd name="connsiteX5" fmla="*/ 1404938 w 1495425"/>
                <a:gd name="connsiteY5" fmla="*/ 0 h 27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25" h="2752726">
                  <a:moveTo>
                    <a:pt x="1404938" y="0"/>
                  </a:moveTo>
                  <a:lnTo>
                    <a:pt x="1495425" y="4476"/>
                  </a:lnTo>
                  <a:lnTo>
                    <a:pt x="1495425" y="2748250"/>
                  </a:lnTo>
                  <a:lnTo>
                    <a:pt x="1404938" y="2752726"/>
                  </a:lnTo>
                  <a:cubicBezTo>
                    <a:pt x="629012" y="2752726"/>
                    <a:pt x="0" y="2136507"/>
                    <a:pt x="0" y="1376363"/>
                  </a:cubicBezTo>
                  <a:cubicBezTo>
                    <a:pt x="0" y="616219"/>
                    <a:pt x="629012" y="0"/>
                    <a:pt x="140493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A89F464-FAB6-40BC-9A8D-1F617A4A33F6}"/>
                </a:ext>
              </a:extLst>
            </p:cNvPr>
            <p:cNvSpPr txBox="1"/>
            <p:nvPr/>
          </p:nvSpPr>
          <p:spPr>
            <a:xfrm rot="16200000">
              <a:off x="13376910" y="2750491"/>
              <a:ext cx="2076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Benefits</a:t>
              </a:r>
              <a:r>
                <a:rPr lang="en-US" sz="2400" b="1" dirty="0"/>
                <a:t> </a:t>
              </a:r>
            </a:p>
          </p:txBody>
        </p:sp>
        <p:pic>
          <p:nvPicPr>
            <p:cNvPr id="45" name="Graphic 44" descr="Lightbulb">
              <a:extLst>
                <a:ext uri="{FF2B5EF4-FFF2-40B4-BE49-F238E27FC236}">
                  <a16:creationId xmlns:a16="http://schemas.microsoft.com/office/drawing/2014/main" id="{77DF2CA8-1B23-4782-8A52-7F6B730E3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13612802" y="3143250"/>
              <a:ext cx="571500" cy="571500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1861626-53DE-4542-B7DB-C7EDE1C39508}"/>
              </a:ext>
            </a:extLst>
          </p:cNvPr>
          <p:cNvGrpSpPr/>
          <p:nvPr/>
        </p:nvGrpSpPr>
        <p:grpSpPr>
          <a:xfrm>
            <a:off x="4513006" y="275303"/>
            <a:ext cx="6125687" cy="962524"/>
            <a:chOff x="4513006" y="275303"/>
            <a:chExt cx="6125687" cy="962524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1A7ABC2-F2EF-48D1-ADA1-436A2144939B}"/>
                </a:ext>
              </a:extLst>
            </p:cNvPr>
            <p:cNvSpPr/>
            <p:nvPr/>
          </p:nvSpPr>
          <p:spPr>
            <a:xfrm>
              <a:off x="4513006" y="275303"/>
              <a:ext cx="6125687" cy="962524"/>
            </a:xfrm>
            <a:prstGeom prst="round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BB6161-E70A-4BB6-ABD7-0E72D1123821}"/>
                </a:ext>
              </a:extLst>
            </p:cNvPr>
            <p:cNvSpPr txBox="1"/>
            <p:nvPr/>
          </p:nvSpPr>
          <p:spPr>
            <a:xfrm>
              <a:off x="4752537" y="385219"/>
              <a:ext cx="5649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Basic Elements of Theatre: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2FD089E-D267-4DE8-9729-2C4230C492D2}"/>
              </a:ext>
            </a:extLst>
          </p:cNvPr>
          <p:cNvGrpSpPr/>
          <p:nvPr/>
        </p:nvGrpSpPr>
        <p:grpSpPr>
          <a:xfrm>
            <a:off x="4519628" y="1553224"/>
            <a:ext cx="1858680" cy="4768645"/>
            <a:chOff x="4634907" y="1568548"/>
            <a:chExt cx="1622323" cy="4768645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C6504BD-D72B-44E2-9839-2BC7EB09F474}"/>
                </a:ext>
              </a:extLst>
            </p:cNvPr>
            <p:cNvGrpSpPr/>
            <p:nvPr/>
          </p:nvGrpSpPr>
          <p:grpSpPr>
            <a:xfrm>
              <a:off x="4634907" y="1568548"/>
              <a:ext cx="1622323" cy="4768645"/>
              <a:chOff x="4634907" y="1568548"/>
              <a:chExt cx="1622323" cy="4768645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4C9250F1-3A89-4714-A2DC-69C0830B7995}"/>
                  </a:ext>
                </a:extLst>
              </p:cNvPr>
              <p:cNvGrpSpPr/>
              <p:nvPr/>
            </p:nvGrpSpPr>
            <p:grpSpPr>
              <a:xfrm>
                <a:off x="4634907" y="1568548"/>
                <a:ext cx="1622323" cy="4768645"/>
                <a:chOff x="4634907" y="1568548"/>
                <a:chExt cx="1622323" cy="4768645"/>
              </a:xfrm>
            </p:grpSpPr>
            <p:sp>
              <p:nvSpPr>
                <p:cNvPr id="10" name="Rectangle: Rounded Corners 9">
                  <a:hlinkClick r:id="rId6" action="ppaction://hlinksldjump"/>
                  <a:extLst>
                    <a:ext uri="{FF2B5EF4-FFF2-40B4-BE49-F238E27FC236}">
                      <a16:creationId xmlns:a16="http://schemas.microsoft.com/office/drawing/2014/main" id="{ACBBBE78-D963-4334-84C0-F30A1748C8F6}"/>
                    </a:ext>
                  </a:extLst>
                </p:cNvPr>
                <p:cNvSpPr/>
                <p:nvPr/>
              </p:nvSpPr>
              <p:spPr>
                <a:xfrm>
                  <a:off x="4634907" y="1568548"/>
                  <a:ext cx="1622323" cy="4768645"/>
                </a:xfrm>
                <a:prstGeom prst="roundRect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5EC6BC21-FEBB-4B65-A74B-9916C5D949F7}"/>
                    </a:ext>
                  </a:extLst>
                </p:cNvPr>
                <p:cNvSpPr txBox="1"/>
                <p:nvPr/>
              </p:nvSpPr>
              <p:spPr>
                <a:xfrm>
                  <a:off x="4752537" y="1876422"/>
                  <a:ext cx="1458754" cy="892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Theatre</a:t>
                  </a:r>
                </a:p>
                <a:p>
                  <a:r>
                    <a:rPr lang="en-US" sz="2400" b="1" spc="50" dirty="0">
                      <a:ln w="9525" cmpd="sng">
                        <a:solidFill>
                          <a:schemeClr val="accent1"/>
                        </a:solidFill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Origins</a:t>
                  </a:r>
                  <a:endParaRPr lang="en-US" sz="1600" dirty="0"/>
                </a:p>
              </p:txBody>
            </p:sp>
          </p:grp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39B274B-E617-4BD0-8EAC-2E455A741157}"/>
                  </a:ext>
                </a:extLst>
              </p:cNvPr>
              <p:cNvSpPr txBox="1"/>
              <p:nvPr/>
            </p:nvSpPr>
            <p:spPr>
              <a:xfrm>
                <a:off x="4709339" y="4052666"/>
                <a:ext cx="150464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Click</a:t>
                </a:r>
              </a:p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1</a:t>
                </a:r>
              </a:p>
            </p:txBody>
          </p:sp>
        </p:grpSp>
        <p:sp>
          <p:nvSpPr>
            <p:cNvPr id="74" name="Action Button: Go Forward or Next 73">
              <a:hlinkClick r:id="rId6" action="ppaction://hlinksldjump" highlightClick="1"/>
              <a:extLst>
                <a:ext uri="{FF2B5EF4-FFF2-40B4-BE49-F238E27FC236}">
                  <a16:creationId xmlns:a16="http://schemas.microsoft.com/office/drawing/2014/main" id="{6BDB4C94-9440-477C-9DBD-E5456ADC497A}"/>
                </a:ext>
              </a:extLst>
            </p:cNvPr>
            <p:cNvSpPr/>
            <p:nvPr/>
          </p:nvSpPr>
          <p:spPr>
            <a:xfrm>
              <a:off x="5328714" y="3748102"/>
              <a:ext cx="288982" cy="305526"/>
            </a:xfrm>
            <a:prstGeom prst="actionButtonForwardNex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A65322D-AFD7-4A58-9255-B481312CAA97}"/>
              </a:ext>
            </a:extLst>
          </p:cNvPr>
          <p:cNvGrpSpPr/>
          <p:nvPr/>
        </p:nvGrpSpPr>
        <p:grpSpPr>
          <a:xfrm>
            <a:off x="6650499" y="1501218"/>
            <a:ext cx="1870385" cy="4768645"/>
            <a:chOff x="6804829" y="1568547"/>
            <a:chExt cx="1667328" cy="476864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53CF015-2EFD-4AD0-82FF-6F2187F7F252}"/>
                </a:ext>
              </a:extLst>
            </p:cNvPr>
            <p:cNvGrpSpPr/>
            <p:nvPr/>
          </p:nvGrpSpPr>
          <p:grpSpPr>
            <a:xfrm>
              <a:off x="6804829" y="1568547"/>
              <a:ext cx="1667328" cy="4768645"/>
              <a:chOff x="6804829" y="1568547"/>
              <a:chExt cx="1667328" cy="4768645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3AEECDF8-BBDA-4273-9431-7E7EE5E6F7E5}"/>
                  </a:ext>
                </a:extLst>
              </p:cNvPr>
              <p:cNvGrpSpPr/>
              <p:nvPr/>
            </p:nvGrpSpPr>
            <p:grpSpPr>
              <a:xfrm>
                <a:off x="6804829" y="1568547"/>
                <a:ext cx="1667328" cy="4768645"/>
                <a:chOff x="6804829" y="1568547"/>
                <a:chExt cx="1667328" cy="4768645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E405CE0C-6D07-4BFE-AB44-A02C57ACF435}"/>
                    </a:ext>
                  </a:extLst>
                </p:cNvPr>
                <p:cNvSpPr/>
                <p:nvPr/>
              </p:nvSpPr>
              <p:spPr>
                <a:xfrm>
                  <a:off x="6804829" y="1568547"/>
                  <a:ext cx="1622323" cy="4768645"/>
                </a:xfrm>
                <a:prstGeom prst="round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329A7A3-5448-4E58-9E5E-94610E0F91B8}"/>
                    </a:ext>
                  </a:extLst>
                </p:cNvPr>
                <p:cNvSpPr txBox="1"/>
                <p:nvPr/>
              </p:nvSpPr>
              <p:spPr>
                <a:xfrm>
                  <a:off x="6865618" y="1876423"/>
                  <a:ext cx="1606539" cy="892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Theatre</a:t>
                  </a:r>
                </a:p>
                <a:p>
                  <a:r>
                    <a:rPr lang="en-US" sz="2400" b="1" spc="50" dirty="0">
                      <a:ln w="9525" cmpd="sng">
                        <a:solidFill>
                          <a:schemeClr val="accent1"/>
                        </a:solidFill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Qualities</a:t>
                  </a:r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13771FF-FF6E-42D3-9072-718B355A32F4}"/>
                  </a:ext>
                </a:extLst>
              </p:cNvPr>
              <p:cNvSpPr/>
              <p:nvPr/>
            </p:nvSpPr>
            <p:spPr>
              <a:xfrm>
                <a:off x="6842974" y="4042833"/>
                <a:ext cx="155552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Click </a:t>
                </a:r>
              </a:p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77" name="Action Button: Go Forward or Next 76">
              <a:hlinkClick r:id="rId7" action="ppaction://hlinksldjump" highlightClick="1"/>
              <a:extLst>
                <a:ext uri="{FF2B5EF4-FFF2-40B4-BE49-F238E27FC236}">
                  <a16:creationId xmlns:a16="http://schemas.microsoft.com/office/drawing/2014/main" id="{65E0D7E7-2227-431B-979C-5E367EEF4C40}"/>
                </a:ext>
              </a:extLst>
            </p:cNvPr>
            <p:cNvSpPr/>
            <p:nvPr/>
          </p:nvSpPr>
          <p:spPr>
            <a:xfrm>
              <a:off x="7492552" y="3780144"/>
              <a:ext cx="288982" cy="305526"/>
            </a:xfrm>
            <a:prstGeom prst="actionButtonForwardNex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966B279-D0B5-4A6D-B7F0-772833944444}"/>
              </a:ext>
            </a:extLst>
          </p:cNvPr>
          <p:cNvGrpSpPr/>
          <p:nvPr/>
        </p:nvGrpSpPr>
        <p:grpSpPr>
          <a:xfrm>
            <a:off x="8843897" y="1501218"/>
            <a:ext cx="1802192" cy="4768645"/>
            <a:chOff x="8984241" y="1568546"/>
            <a:chExt cx="1669196" cy="4768645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15B8A9B1-1658-431F-A5B1-444D7735A9C3}"/>
                </a:ext>
              </a:extLst>
            </p:cNvPr>
            <p:cNvGrpSpPr/>
            <p:nvPr/>
          </p:nvGrpSpPr>
          <p:grpSpPr>
            <a:xfrm>
              <a:off x="8984241" y="1568546"/>
              <a:ext cx="1669196" cy="4768645"/>
              <a:chOff x="8984241" y="1568546"/>
              <a:chExt cx="1669196" cy="4768645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AA8528D7-33B8-490D-8FDA-534039FB6658}"/>
                  </a:ext>
                </a:extLst>
              </p:cNvPr>
              <p:cNvGrpSpPr/>
              <p:nvPr/>
            </p:nvGrpSpPr>
            <p:grpSpPr>
              <a:xfrm>
                <a:off x="8984241" y="1568546"/>
                <a:ext cx="1622323" cy="4768645"/>
                <a:chOff x="8984241" y="1568546"/>
                <a:chExt cx="1622323" cy="4768645"/>
              </a:xfrm>
            </p:grpSpPr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324CA91D-83E6-4516-8505-27663BC63A21}"/>
                    </a:ext>
                  </a:extLst>
                </p:cNvPr>
                <p:cNvSpPr/>
                <p:nvPr/>
              </p:nvSpPr>
              <p:spPr>
                <a:xfrm>
                  <a:off x="8984241" y="1568546"/>
                  <a:ext cx="1622323" cy="4768645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92D67BC-E84C-4C0A-8C2B-A6BD3485FAA8}"/>
                    </a:ext>
                  </a:extLst>
                </p:cNvPr>
                <p:cNvSpPr txBox="1"/>
                <p:nvPr/>
              </p:nvSpPr>
              <p:spPr>
                <a:xfrm>
                  <a:off x="9029246" y="1876422"/>
                  <a:ext cx="1577318" cy="892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Theatre</a:t>
                  </a:r>
                </a:p>
                <a:p>
                  <a:r>
                    <a:rPr lang="en-US" sz="2400" b="1" spc="50" dirty="0">
                      <a:ln w="9525" cmpd="sng">
                        <a:solidFill>
                          <a:schemeClr val="accent1"/>
                        </a:solidFill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Convention</a:t>
                  </a:r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EE749501-4F55-4335-A3FE-0C0D7DB39DE6}"/>
                  </a:ext>
                </a:extLst>
              </p:cNvPr>
              <p:cNvSpPr/>
              <p:nvPr/>
            </p:nvSpPr>
            <p:spPr>
              <a:xfrm>
                <a:off x="9031115" y="4054441"/>
                <a:ext cx="162232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Click</a:t>
                </a:r>
              </a:p>
              <a:p>
                <a:pPr algn="ctr"/>
                <a:r>
                  <a:rPr lang="en-US" sz="2400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3</a:t>
                </a:r>
                <a:endParaRPr lang="en-US" sz="2400" dirty="0"/>
              </a:p>
            </p:txBody>
          </p:sp>
        </p:grpSp>
        <p:sp>
          <p:nvSpPr>
            <p:cNvPr id="79" name="Action Button: Go Forward or Next 78">
              <a:hlinkClick r:id="rId8" action="ppaction://hlinksldjump" highlightClick="1"/>
              <a:extLst>
                <a:ext uri="{FF2B5EF4-FFF2-40B4-BE49-F238E27FC236}">
                  <a16:creationId xmlns:a16="http://schemas.microsoft.com/office/drawing/2014/main" id="{C33F23C8-7EAB-4C32-8BF2-576D86019D04}"/>
                </a:ext>
              </a:extLst>
            </p:cNvPr>
            <p:cNvSpPr/>
            <p:nvPr/>
          </p:nvSpPr>
          <p:spPr>
            <a:xfrm>
              <a:off x="9774330" y="3745523"/>
              <a:ext cx="288982" cy="305526"/>
            </a:xfrm>
            <a:prstGeom prst="actionButtonForwardNex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B4DCD80-A9F5-43AA-AD5C-5E896E3CEA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41087" y="556180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19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0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room&#10;&#10;Description automatically generated">
            <a:extLst>
              <a:ext uri="{FF2B5EF4-FFF2-40B4-BE49-F238E27FC236}">
                <a16:creationId xmlns:a16="http://schemas.microsoft.com/office/drawing/2014/main" id="{28E9E992-F1A5-4BAF-8EBF-10D0508E7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9532"/>
            <a:ext cx="3515588" cy="332846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11A513E-9FAA-4053-A635-780706732F0F}"/>
              </a:ext>
            </a:extLst>
          </p:cNvPr>
          <p:cNvGrpSpPr/>
          <p:nvPr/>
        </p:nvGrpSpPr>
        <p:grpSpPr>
          <a:xfrm>
            <a:off x="0" y="367118"/>
            <a:ext cx="6431623" cy="690082"/>
            <a:chOff x="0" y="565077"/>
            <a:chExt cx="6431623" cy="69008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B6A9944-A63A-4210-805F-B788A707ACD8}"/>
                </a:ext>
              </a:extLst>
            </p:cNvPr>
            <p:cNvSpPr/>
            <p:nvPr/>
          </p:nvSpPr>
          <p:spPr>
            <a:xfrm>
              <a:off x="0" y="565077"/>
              <a:ext cx="6431623" cy="69008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DRAMATIC CHARACTER </a:t>
              </a:r>
            </a:p>
          </p:txBody>
        </p:sp>
        <p:pic>
          <p:nvPicPr>
            <p:cNvPr id="5" name="Graphic 4" descr="Drama">
              <a:extLst>
                <a:ext uri="{FF2B5EF4-FFF2-40B4-BE49-F238E27FC236}">
                  <a16:creationId xmlns:a16="http://schemas.microsoft.com/office/drawing/2014/main" id="{E028881B-63BF-4D48-8E14-09C02E0F8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86736" y="565078"/>
              <a:ext cx="690081" cy="690081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6B2CDE51-E579-4C11-BD01-D29BADD66C2A}"/>
              </a:ext>
            </a:extLst>
          </p:cNvPr>
          <p:cNvSpPr/>
          <p:nvPr/>
        </p:nvSpPr>
        <p:spPr>
          <a:xfrm rot="19364664">
            <a:off x="3417489" y="4353539"/>
            <a:ext cx="285101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HERO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E1DAF6-B490-4797-B8DA-7CF393644EA4}"/>
              </a:ext>
            </a:extLst>
          </p:cNvPr>
          <p:cNvSpPr/>
          <p:nvPr/>
        </p:nvSpPr>
        <p:spPr>
          <a:xfrm rot="2743451">
            <a:off x="7723484" y="888779"/>
            <a:ext cx="294984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VILLAIN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9DA243-1A7C-4A86-AF87-213592C282A7}"/>
              </a:ext>
            </a:extLst>
          </p:cNvPr>
          <p:cNvSpPr/>
          <p:nvPr/>
        </p:nvSpPr>
        <p:spPr>
          <a:xfrm rot="21182378">
            <a:off x="1017846" y="1578820"/>
            <a:ext cx="54531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PSYCHOLOGICAL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C5C59A-7C10-48B0-BC0C-0F0D01567AFE}"/>
              </a:ext>
            </a:extLst>
          </p:cNvPr>
          <p:cNvSpPr/>
          <p:nvPr/>
        </p:nvSpPr>
        <p:spPr>
          <a:xfrm rot="5552461">
            <a:off x="8889511" y="4020278"/>
            <a:ext cx="42754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ARCHETYPAL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0B0822D-58F7-403F-9ECE-A64F076ABAF6}"/>
              </a:ext>
            </a:extLst>
          </p:cNvPr>
          <p:cNvSpPr/>
          <p:nvPr/>
        </p:nvSpPr>
        <p:spPr>
          <a:xfrm rot="611494">
            <a:off x="7489335" y="5402272"/>
            <a:ext cx="24556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STOCK</a:t>
            </a: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30309E7-BFCD-40CB-B39B-F1AB3B3AB6ED}"/>
              </a:ext>
            </a:extLst>
          </p:cNvPr>
          <p:cNvSpPr/>
          <p:nvPr/>
        </p:nvSpPr>
        <p:spPr>
          <a:xfrm>
            <a:off x="5272928" y="1832849"/>
            <a:ext cx="4292312" cy="332846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Character types used to tell the story</a:t>
            </a:r>
          </a:p>
        </p:txBody>
      </p:sp>
    </p:spTree>
    <p:extLst>
      <p:ext uri="{BB962C8B-B14F-4D97-AF65-F5344CB8AC3E}">
        <p14:creationId xmlns:p14="http://schemas.microsoft.com/office/powerpoint/2010/main" val="401248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un 43">
            <a:extLst>
              <a:ext uri="{FF2B5EF4-FFF2-40B4-BE49-F238E27FC236}">
                <a16:creationId xmlns:a16="http://schemas.microsoft.com/office/drawing/2014/main" id="{88850A02-6DFD-4450-B86B-4DE053404243}"/>
              </a:ext>
            </a:extLst>
          </p:cNvPr>
          <p:cNvSpPr/>
          <p:nvPr/>
        </p:nvSpPr>
        <p:spPr>
          <a:xfrm>
            <a:off x="9033105" y="-375503"/>
            <a:ext cx="3521765" cy="304216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C399BBB-5F77-479C-9D2B-8E1DCBE8E9E0}"/>
              </a:ext>
            </a:extLst>
          </p:cNvPr>
          <p:cNvGrpSpPr/>
          <p:nvPr/>
        </p:nvGrpSpPr>
        <p:grpSpPr>
          <a:xfrm>
            <a:off x="1099334" y="2666661"/>
            <a:ext cx="10222787" cy="3389934"/>
            <a:chOff x="1304818" y="891521"/>
            <a:chExt cx="10222787" cy="338993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B0E6FF00-B856-4AFD-8E37-70C60BA76BEB}"/>
                </a:ext>
              </a:extLst>
            </p:cNvPr>
            <p:cNvCxnSpPr/>
            <p:nvPr/>
          </p:nvCxnSpPr>
          <p:spPr>
            <a:xfrm>
              <a:off x="1304818" y="4274049"/>
              <a:ext cx="225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305F3FA-63DB-435E-ABA3-0A5610BA562E}"/>
                </a:ext>
              </a:extLst>
            </p:cNvPr>
            <p:cNvGrpSpPr/>
            <p:nvPr/>
          </p:nvGrpSpPr>
          <p:grpSpPr>
            <a:xfrm>
              <a:off x="1849348" y="891521"/>
              <a:ext cx="9678257" cy="3389934"/>
              <a:chOff x="1859622" y="863567"/>
              <a:chExt cx="9678257" cy="3389934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83D8F871-F868-4D2A-81D4-F2D4BA1AEFA7}"/>
                  </a:ext>
                </a:extLst>
              </p:cNvPr>
              <p:cNvCxnSpPr/>
              <p:nvPr/>
            </p:nvCxnSpPr>
            <p:spPr>
              <a:xfrm flipV="1">
                <a:off x="3554858" y="1232899"/>
                <a:ext cx="2352782" cy="302060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CEBF81B1-74C3-4396-8313-7475531C772F}"/>
                  </a:ext>
                </a:extLst>
              </p:cNvPr>
              <p:cNvCxnSpPr/>
              <p:nvPr/>
            </p:nvCxnSpPr>
            <p:spPr>
              <a:xfrm>
                <a:off x="5907640" y="1232899"/>
                <a:ext cx="1808252" cy="204455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F1CCD1B-9520-4BBE-87DB-8FE07C0BD3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15892" y="3277456"/>
                <a:ext cx="1078787" cy="75001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AB2D238-5F20-4EB1-9C5C-F4E3621DE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94679" y="4027470"/>
                <a:ext cx="27432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A3268D9-38D3-4333-BFF8-C34E5E6E6BE9}"/>
                  </a:ext>
                </a:extLst>
              </p:cNvPr>
              <p:cNvSpPr txBox="1"/>
              <p:nvPr/>
            </p:nvSpPr>
            <p:spPr>
              <a:xfrm>
                <a:off x="1859622" y="3884169"/>
                <a:ext cx="13561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EXPOSITION 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203CEAE-6A42-4A2F-BCBF-A5627EB0EBA8}"/>
                  </a:ext>
                </a:extLst>
              </p:cNvPr>
              <p:cNvSpPr txBox="1"/>
              <p:nvPr/>
            </p:nvSpPr>
            <p:spPr>
              <a:xfrm rot="18421997">
                <a:off x="3579661" y="2558534"/>
                <a:ext cx="18496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RISING ACTION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23E90F8-1E93-4CF5-9F09-3B6BD47714D7}"/>
                  </a:ext>
                </a:extLst>
              </p:cNvPr>
              <p:cNvSpPr txBox="1"/>
              <p:nvPr/>
            </p:nvSpPr>
            <p:spPr>
              <a:xfrm>
                <a:off x="5527495" y="863567"/>
                <a:ext cx="10605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CLIMAX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4C9A497-F39A-4F46-8A60-3CEE764A79FE}"/>
                  </a:ext>
                </a:extLst>
              </p:cNvPr>
              <p:cNvSpPr txBox="1"/>
              <p:nvPr/>
            </p:nvSpPr>
            <p:spPr>
              <a:xfrm rot="2857553">
                <a:off x="6185397" y="2070511"/>
                <a:ext cx="18921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FALLING ACTION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6266F12-A8C1-4267-8774-D058C9C2924C}"/>
                  </a:ext>
                </a:extLst>
              </p:cNvPr>
              <p:cNvSpPr txBox="1"/>
              <p:nvPr/>
            </p:nvSpPr>
            <p:spPr>
              <a:xfrm>
                <a:off x="9080640" y="3699503"/>
                <a:ext cx="17996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RESOLUTION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9A9EE5D-68A2-4BA4-81C3-B1E82A39DAE5}"/>
              </a:ext>
            </a:extLst>
          </p:cNvPr>
          <p:cNvGrpSpPr/>
          <p:nvPr/>
        </p:nvGrpSpPr>
        <p:grpSpPr>
          <a:xfrm>
            <a:off x="924675" y="929162"/>
            <a:ext cx="4191855" cy="1592474"/>
            <a:chOff x="1304818" y="116550"/>
            <a:chExt cx="3832261" cy="1592479"/>
          </a:xfrm>
        </p:grpSpPr>
        <p:sp>
          <p:nvSpPr>
            <p:cNvPr id="41" name="Cloud 40">
              <a:extLst>
                <a:ext uri="{FF2B5EF4-FFF2-40B4-BE49-F238E27FC236}">
                  <a16:creationId xmlns:a16="http://schemas.microsoft.com/office/drawing/2014/main" id="{0B09F158-5306-4DBD-9968-C8300741C375}"/>
                </a:ext>
              </a:extLst>
            </p:cNvPr>
            <p:cNvSpPr/>
            <p:nvPr/>
          </p:nvSpPr>
          <p:spPr>
            <a:xfrm>
              <a:off x="1304818" y="116550"/>
              <a:ext cx="3832261" cy="1592479"/>
            </a:xfrm>
            <a:prstGeom prst="cloud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07AA030-F3D7-4136-8F1B-4011C63A6FAB}"/>
                </a:ext>
              </a:extLst>
            </p:cNvPr>
            <p:cNvSpPr txBox="1"/>
            <p:nvPr/>
          </p:nvSpPr>
          <p:spPr>
            <a:xfrm>
              <a:off x="2373331" y="597521"/>
              <a:ext cx="27637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DRAMATIC 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D0EB98D-3853-4197-95C6-A78EA942BC6A}"/>
              </a:ext>
            </a:extLst>
          </p:cNvPr>
          <p:cNvGrpSpPr/>
          <p:nvPr/>
        </p:nvGrpSpPr>
        <p:grpSpPr>
          <a:xfrm>
            <a:off x="6456562" y="1267387"/>
            <a:ext cx="3832261" cy="1592479"/>
            <a:chOff x="6825461" y="593487"/>
            <a:chExt cx="3832261" cy="1592479"/>
          </a:xfrm>
        </p:grpSpPr>
        <p:sp>
          <p:nvSpPr>
            <p:cNvPr id="43" name="Cloud 42">
              <a:extLst>
                <a:ext uri="{FF2B5EF4-FFF2-40B4-BE49-F238E27FC236}">
                  <a16:creationId xmlns:a16="http://schemas.microsoft.com/office/drawing/2014/main" id="{198DD9ED-608E-4C90-9990-0C17B0A920FC}"/>
                </a:ext>
              </a:extLst>
            </p:cNvPr>
            <p:cNvSpPr/>
            <p:nvPr/>
          </p:nvSpPr>
          <p:spPr>
            <a:xfrm>
              <a:off x="6825461" y="593487"/>
              <a:ext cx="3832261" cy="1592479"/>
            </a:xfrm>
            <a:prstGeom prst="cloud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146F386-F1E4-4EF7-9880-6443B6545A2A}"/>
                </a:ext>
              </a:extLst>
            </p:cNvPr>
            <p:cNvSpPr txBox="1"/>
            <p:nvPr/>
          </p:nvSpPr>
          <p:spPr>
            <a:xfrm>
              <a:off x="7593081" y="1145579"/>
              <a:ext cx="229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STRUCTURE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131E725-BAEE-4934-91A7-2F968AB89D38}"/>
              </a:ext>
            </a:extLst>
          </p:cNvPr>
          <p:cNvGrpSpPr/>
          <p:nvPr/>
        </p:nvGrpSpPr>
        <p:grpSpPr>
          <a:xfrm>
            <a:off x="4089291" y="-32034"/>
            <a:ext cx="4104762" cy="1059839"/>
            <a:chOff x="4089291" y="-32034"/>
            <a:chExt cx="4104762" cy="105983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69D146C-D247-4979-A715-E89141C56CCE}"/>
                </a:ext>
              </a:extLst>
            </p:cNvPr>
            <p:cNvSpPr/>
            <p:nvPr/>
          </p:nvSpPr>
          <p:spPr>
            <a:xfrm>
              <a:off x="4089291" y="-10009"/>
              <a:ext cx="4104762" cy="1037814"/>
            </a:xfrm>
            <a:custGeom>
              <a:avLst/>
              <a:gdLst>
                <a:gd name="connsiteX0" fmla="*/ 372285 w 4104762"/>
                <a:gd name="connsiteY0" fmla="*/ 0 h 1037814"/>
                <a:gd name="connsiteX1" fmla="*/ 4005237 w 4104762"/>
                <a:gd name="connsiteY1" fmla="*/ 0 h 1037814"/>
                <a:gd name="connsiteX2" fmla="*/ 4012238 w 4104762"/>
                <a:gd name="connsiteY2" fmla="*/ 24200 h 1037814"/>
                <a:gd name="connsiteX3" fmla="*/ 3971719 w 4104762"/>
                <a:gd name="connsiteY3" fmla="*/ 109094 h 1037814"/>
                <a:gd name="connsiteX4" fmla="*/ 4085401 w 4104762"/>
                <a:gd name="connsiteY4" fmla="*/ 370797 h 1037814"/>
                <a:gd name="connsiteX5" fmla="*/ 3552860 w 4104762"/>
                <a:gd name="connsiteY5" fmla="*/ 599878 h 1037814"/>
                <a:gd name="connsiteX6" fmla="*/ 3362219 w 4104762"/>
                <a:gd name="connsiteY6" fmla="*/ 796172 h 1037814"/>
                <a:gd name="connsiteX7" fmla="*/ 2713149 w 4104762"/>
                <a:gd name="connsiteY7" fmla="*/ 819939 h 1037814"/>
                <a:gd name="connsiteX8" fmla="*/ 2249311 w 4104762"/>
                <a:gd name="connsiteY8" fmla="*/ 1029348 h 1037814"/>
                <a:gd name="connsiteX9" fmla="*/ 1567313 w 4104762"/>
                <a:gd name="connsiteY9" fmla="*/ 901526 h 1037814"/>
                <a:gd name="connsiteX10" fmla="*/ 554233 w 4104762"/>
                <a:gd name="connsiteY10" fmla="*/ 775235 h 1037814"/>
                <a:gd name="connsiteX11" fmla="*/ 108804 w 4104762"/>
                <a:gd name="connsiteY11" fmla="*/ 634697 h 1037814"/>
                <a:gd name="connsiteX12" fmla="*/ 203982 w 4104762"/>
                <a:gd name="connsiteY12" fmla="*/ 444994 h 1037814"/>
                <a:gd name="connsiteX13" fmla="*/ 2997 w 4104762"/>
                <a:gd name="connsiteY13" fmla="*/ 250364 h 1037814"/>
                <a:gd name="connsiteX14" fmla="*/ 370045 w 4104762"/>
                <a:gd name="connsiteY14" fmla="*/ 77371 h 1037814"/>
                <a:gd name="connsiteX15" fmla="*/ 373556 w 4104762"/>
                <a:gd name="connsiteY15" fmla="*/ 72811 h 1037814"/>
                <a:gd name="connsiteX16" fmla="*/ 370079 w 4104762"/>
                <a:gd name="connsiteY16" fmla="*/ 5324 h 103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04762" h="1037814">
                  <a:moveTo>
                    <a:pt x="372285" y="0"/>
                  </a:moveTo>
                  <a:lnTo>
                    <a:pt x="4005237" y="0"/>
                  </a:lnTo>
                  <a:lnTo>
                    <a:pt x="4012238" y="24200"/>
                  </a:lnTo>
                  <a:cubicBezTo>
                    <a:pt x="4009605" y="53205"/>
                    <a:pt x="3996059" y="81982"/>
                    <a:pt x="3971719" y="109094"/>
                  </a:cubicBezTo>
                  <a:cubicBezTo>
                    <a:pt x="4091379" y="183457"/>
                    <a:pt x="4133227" y="279857"/>
                    <a:pt x="4085401" y="370797"/>
                  </a:cubicBezTo>
                  <a:cubicBezTo>
                    <a:pt x="4021822" y="491695"/>
                    <a:pt x="3811349" y="582236"/>
                    <a:pt x="3552860" y="599878"/>
                  </a:cubicBezTo>
                  <a:cubicBezTo>
                    <a:pt x="3551626" y="675340"/>
                    <a:pt x="3482069" y="746907"/>
                    <a:pt x="3362219" y="796172"/>
                  </a:cubicBezTo>
                  <a:cubicBezTo>
                    <a:pt x="3180119" y="871035"/>
                    <a:pt x="2917075" y="880655"/>
                    <a:pt x="2713149" y="819939"/>
                  </a:cubicBezTo>
                  <a:cubicBezTo>
                    <a:pt x="2647198" y="924228"/>
                    <a:pt x="2470602" y="1003950"/>
                    <a:pt x="2249311" y="1029348"/>
                  </a:cubicBezTo>
                  <a:cubicBezTo>
                    <a:pt x="1988544" y="1059273"/>
                    <a:pt x="1716391" y="1008277"/>
                    <a:pt x="1567313" y="901526"/>
                  </a:cubicBezTo>
                  <a:cubicBezTo>
                    <a:pt x="1215449" y="1002852"/>
                    <a:pt x="758443" y="945897"/>
                    <a:pt x="554233" y="775235"/>
                  </a:cubicBezTo>
                  <a:cubicBezTo>
                    <a:pt x="353628" y="786452"/>
                    <a:pt x="165265" y="727035"/>
                    <a:pt x="108804" y="634697"/>
                  </a:cubicBezTo>
                  <a:cubicBezTo>
                    <a:pt x="67905" y="567890"/>
                    <a:pt x="104059" y="495790"/>
                    <a:pt x="203982" y="444994"/>
                  </a:cubicBezTo>
                  <a:cubicBezTo>
                    <a:pt x="62211" y="405149"/>
                    <a:pt x="-16740" y="328689"/>
                    <a:pt x="2997" y="250364"/>
                  </a:cubicBezTo>
                  <a:cubicBezTo>
                    <a:pt x="26152" y="158658"/>
                    <a:pt x="178550" y="86825"/>
                    <a:pt x="370045" y="77371"/>
                  </a:cubicBezTo>
                  <a:cubicBezTo>
                    <a:pt x="371184" y="75840"/>
                    <a:pt x="372417" y="74342"/>
                    <a:pt x="373556" y="72811"/>
                  </a:cubicBezTo>
                  <a:cubicBezTo>
                    <a:pt x="367127" y="50234"/>
                    <a:pt x="366054" y="27609"/>
                    <a:pt x="370079" y="5324"/>
                  </a:cubicBez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BE1655B-12D6-4E8B-86DB-AF767BC4A682}"/>
                </a:ext>
              </a:extLst>
            </p:cNvPr>
            <p:cNvSpPr txBox="1"/>
            <p:nvPr/>
          </p:nvSpPr>
          <p:spPr>
            <a:xfrm>
              <a:off x="4222679" y="-32034"/>
              <a:ext cx="3467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The sequence of events that take place in a story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8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573</Words>
  <Application>Microsoft Office PowerPoint</Application>
  <PresentationFormat>Widescreen</PresentationFormat>
  <Paragraphs>146</Paragraphs>
  <Slides>16</Slides>
  <Notes>1</Notes>
  <HiddenSlides>10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Bradley Hand ITC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Daniel</dc:creator>
  <cp:lastModifiedBy>Chad Daniel</cp:lastModifiedBy>
  <cp:revision>86</cp:revision>
  <dcterms:created xsi:type="dcterms:W3CDTF">2020-05-25T15:46:55Z</dcterms:created>
  <dcterms:modified xsi:type="dcterms:W3CDTF">2020-05-27T05:27:52Z</dcterms:modified>
</cp:coreProperties>
</file>