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6" r:id="rId6"/>
    <p:sldId id="264" r:id="rId7"/>
    <p:sldId id="265" r:id="rId8"/>
    <p:sldId id="267" r:id="rId9"/>
    <p:sldId id="268" r:id="rId10"/>
    <p:sldId id="270" r:id="rId11"/>
    <p:sldId id="269" r:id="rId12"/>
    <p:sldId id="271" r:id="rId13"/>
    <p:sldId id="274" r:id="rId14"/>
    <p:sldId id="272" r:id="rId15"/>
    <p:sldId id="273" r:id="rId16"/>
    <p:sldId id="275" r:id="rId17"/>
    <p:sldId id="276" r:id="rId18"/>
    <p:sldId id="277" r:id="rId19"/>
    <p:sldId id="278" r:id="rId20"/>
    <p:sldId id="279" r:id="rId21"/>
    <p:sldId id="281" r:id="rId22"/>
    <p:sldId id="280" r:id="rId23"/>
    <p:sldId id="282" r:id="rId24"/>
    <p:sldId id="259" r:id="rId25"/>
    <p:sldId id="283" r:id="rId26"/>
    <p:sldId id="284" r:id="rId27"/>
    <p:sldId id="285" r:id="rId28"/>
    <p:sldId id="260" r:id="rId29"/>
    <p:sldId id="286" r:id="rId30"/>
    <p:sldId id="287" r:id="rId31"/>
    <p:sldId id="288" r:id="rId32"/>
    <p:sldId id="289" r:id="rId33"/>
    <p:sldId id="290" r:id="rId34"/>
    <p:sldId id="291" r:id="rId35"/>
    <p:sldId id="292" r:id="rId36"/>
    <p:sldId id="293" r:id="rId37"/>
    <p:sldId id="294" r:id="rId38"/>
    <p:sldId id="295" r:id="rId39"/>
    <p:sldId id="296" r:id="rId40"/>
    <p:sldId id="262" r:id="rId41"/>
    <p:sldId id="297" r:id="rId42"/>
    <p:sldId id="298" r:id="rId43"/>
    <p:sldId id="299" r:id="rId44"/>
    <p:sldId id="300" r:id="rId45"/>
    <p:sldId id="301" r:id="rId46"/>
    <p:sldId id="302" r:id="rId47"/>
    <p:sldId id="308" r:id="rId48"/>
    <p:sldId id="303" r:id="rId49"/>
    <p:sldId id="304" r:id="rId50"/>
    <p:sldId id="305" r:id="rId51"/>
    <p:sldId id="306" r:id="rId52"/>
    <p:sldId id="307"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6374" autoAdjust="0"/>
  </p:normalViewPr>
  <p:slideViewPr>
    <p:cSldViewPr snapToGrid="0">
      <p:cViewPr varScale="1">
        <p:scale>
          <a:sx n="67" d="100"/>
          <a:sy n="67" d="100"/>
        </p:scale>
        <p:origin x="52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4/21/2020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 Id="rId4" Type="http://schemas.openxmlformats.org/officeDocument/2006/relationships/image" Target="../media/image29.jpg"/></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4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hyperlink" Target="https://en.wikipedia.org/wiki/Beauty_and_the_Beast_Live_on_Stage"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hyperlink" Target="https://en.wikipedia.org/wiki/Alexander_Hamilton_(book)"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F8C6-8026-436B-AF40-9B37C283DFFC}"/>
              </a:ext>
            </a:extLst>
          </p:cNvPr>
          <p:cNvSpPr>
            <a:spLocks noGrp="1"/>
          </p:cNvSpPr>
          <p:nvPr>
            <p:ph type="ctrTitle"/>
          </p:nvPr>
        </p:nvSpPr>
        <p:spPr/>
        <p:txBody>
          <a:bodyPr/>
          <a:lstStyle/>
          <a:p>
            <a:r>
              <a:rPr lang="en-US" dirty="0"/>
              <a:t>THEATRICAL WORLDS</a:t>
            </a:r>
          </a:p>
        </p:txBody>
      </p:sp>
      <p:sp>
        <p:nvSpPr>
          <p:cNvPr id="3" name="Subtitle 2">
            <a:extLst>
              <a:ext uri="{FF2B5EF4-FFF2-40B4-BE49-F238E27FC236}">
                <a16:creationId xmlns:a16="http://schemas.microsoft.com/office/drawing/2014/main" id="{9B1F8E34-175B-4894-8E49-56EE104D9F6F}"/>
              </a:ext>
            </a:extLst>
          </p:cNvPr>
          <p:cNvSpPr>
            <a:spLocks noGrp="1"/>
          </p:cNvSpPr>
          <p:nvPr>
            <p:ph type="subTitle" idx="1"/>
          </p:nvPr>
        </p:nvSpPr>
        <p:spPr/>
        <p:txBody>
          <a:bodyPr/>
          <a:lstStyle/>
          <a:p>
            <a:r>
              <a:rPr lang="en-US" dirty="0"/>
              <a:t>Edited by Charlie Mitchell</a:t>
            </a:r>
          </a:p>
          <a:p>
            <a:r>
              <a:rPr lang="en-US" sz="1000" i="1" dirty="0"/>
              <a:t>Copyright 2014 by the University of Florida Board of Trustees on behalf of the University of Florida School of Theatre and Dance.</a:t>
            </a:r>
          </a:p>
          <a:p>
            <a:endParaRPr lang="en-US" dirty="0"/>
          </a:p>
          <a:p>
            <a:endParaRPr lang="en-US" dirty="0"/>
          </a:p>
        </p:txBody>
      </p:sp>
    </p:spTree>
    <p:extLst>
      <p:ext uri="{BB962C8B-B14F-4D97-AF65-F5344CB8AC3E}">
        <p14:creationId xmlns:p14="http://schemas.microsoft.com/office/powerpoint/2010/main" val="1740044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92344F-43B0-4324-A36B-1DC977E572B4}"/>
              </a:ext>
            </a:extLst>
          </p:cNvPr>
          <p:cNvPicPr>
            <a:picLocks noChangeAspect="1"/>
          </p:cNvPicPr>
          <p:nvPr/>
        </p:nvPicPr>
        <p:blipFill>
          <a:blip r:embed="rId2"/>
          <a:stretch>
            <a:fillRect/>
          </a:stretch>
        </p:blipFill>
        <p:spPr>
          <a:xfrm>
            <a:off x="2701972" y="436228"/>
            <a:ext cx="3502298" cy="5188590"/>
          </a:xfrm>
          <a:prstGeom prst="rect">
            <a:avLst/>
          </a:prstGeom>
        </p:spPr>
      </p:pic>
      <p:pic>
        <p:nvPicPr>
          <p:cNvPr id="5" name="Picture 4">
            <a:extLst>
              <a:ext uri="{FF2B5EF4-FFF2-40B4-BE49-F238E27FC236}">
                <a16:creationId xmlns:a16="http://schemas.microsoft.com/office/drawing/2014/main" id="{959DFBEF-F57D-4143-9EF9-440827863115}"/>
              </a:ext>
            </a:extLst>
          </p:cNvPr>
          <p:cNvPicPr>
            <a:picLocks noChangeAspect="1"/>
          </p:cNvPicPr>
          <p:nvPr/>
        </p:nvPicPr>
        <p:blipFill>
          <a:blip r:embed="rId3"/>
          <a:stretch>
            <a:fillRect/>
          </a:stretch>
        </p:blipFill>
        <p:spPr>
          <a:xfrm>
            <a:off x="7332194" y="335560"/>
            <a:ext cx="3246323" cy="5352175"/>
          </a:xfrm>
          <a:prstGeom prst="rect">
            <a:avLst/>
          </a:prstGeom>
        </p:spPr>
      </p:pic>
      <p:sp>
        <p:nvSpPr>
          <p:cNvPr id="6" name="TextBox 5">
            <a:extLst>
              <a:ext uri="{FF2B5EF4-FFF2-40B4-BE49-F238E27FC236}">
                <a16:creationId xmlns:a16="http://schemas.microsoft.com/office/drawing/2014/main" id="{7C9A142C-13C7-4E2D-B19D-3591EAFCC0D3}"/>
              </a:ext>
            </a:extLst>
          </p:cNvPr>
          <p:cNvSpPr txBox="1"/>
          <p:nvPr/>
        </p:nvSpPr>
        <p:spPr>
          <a:xfrm>
            <a:off x="2634143" y="5624818"/>
            <a:ext cx="2021707" cy="507831"/>
          </a:xfrm>
          <a:prstGeom prst="rect">
            <a:avLst/>
          </a:prstGeom>
          <a:noFill/>
        </p:spPr>
        <p:txBody>
          <a:bodyPr wrap="none" rtlCol="0">
            <a:spAutoFit/>
          </a:bodyPr>
          <a:lstStyle/>
          <a:p>
            <a:r>
              <a:rPr lang="en-US" sz="900" dirty="0"/>
              <a:t>Photo from Wikimedia Commons</a:t>
            </a:r>
          </a:p>
          <a:p>
            <a:endParaRPr lang="en-US" dirty="0"/>
          </a:p>
        </p:txBody>
      </p:sp>
      <p:sp>
        <p:nvSpPr>
          <p:cNvPr id="7" name="TextBox 6">
            <a:extLst>
              <a:ext uri="{FF2B5EF4-FFF2-40B4-BE49-F238E27FC236}">
                <a16:creationId xmlns:a16="http://schemas.microsoft.com/office/drawing/2014/main" id="{D000A1C3-25F4-4EC1-9BA4-F089D0329308}"/>
              </a:ext>
            </a:extLst>
          </p:cNvPr>
          <p:cNvSpPr txBox="1"/>
          <p:nvPr/>
        </p:nvSpPr>
        <p:spPr>
          <a:xfrm>
            <a:off x="7332194" y="5687735"/>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3051519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69738-4AF3-4D3A-BA7C-E9A05D6B3768}"/>
              </a:ext>
            </a:extLst>
          </p:cNvPr>
          <p:cNvSpPr>
            <a:spLocks noGrp="1"/>
          </p:cNvSpPr>
          <p:nvPr>
            <p:ph type="title"/>
          </p:nvPr>
        </p:nvSpPr>
        <p:spPr/>
        <p:txBody>
          <a:bodyPr/>
          <a:lstStyle/>
          <a:p>
            <a:r>
              <a:rPr lang="en-US" dirty="0"/>
              <a:t>The Revue</a:t>
            </a:r>
          </a:p>
        </p:txBody>
      </p:sp>
      <p:sp>
        <p:nvSpPr>
          <p:cNvPr id="3" name="Content Placeholder 2">
            <a:extLst>
              <a:ext uri="{FF2B5EF4-FFF2-40B4-BE49-F238E27FC236}">
                <a16:creationId xmlns:a16="http://schemas.microsoft.com/office/drawing/2014/main" id="{1B4F19B7-0DD5-48D6-8E6D-82399FED577B}"/>
              </a:ext>
            </a:extLst>
          </p:cNvPr>
          <p:cNvSpPr>
            <a:spLocks noGrp="1"/>
          </p:cNvSpPr>
          <p:nvPr>
            <p:ph idx="1"/>
          </p:nvPr>
        </p:nvSpPr>
        <p:spPr/>
        <p:txBody>
          <a:bodyPr/>
          <a:lstStyle/>
          <a:p>
            <a:r>
              <a:rPr lang="en-US" dirty="0"/>
              <a:t>The revue emerged in the 1890’s and remained popular to the late 1930’s. The revue featured elements loosely related by an overarching theme. It had elements of vaudeville, along with the extravaganza, fantasy, ballet, spectacular and choruses. </a:t>
            </a:r>
          </a:p>
          <a:p>
            <a:r>
              <a:rPr lang="en-US" dirty="0"/>
              <a:t>Important composers such as Irving Berlin, Cole Porter, Richard Rogers, Georgie Gershwin, and Harold Arlen got their start in the revue. </a:t>
            </a:r>
          </a:p>
          <a:p>
            <a:r>
              <a:rPr lang="en-US" i="1" dirty="0"/>
              <a:t>The Passing Show </a:t>
            </a:r>
            <a:r>
              <a:rPr lang="en-US" dirty="0"/>
              <a:t>(1894) was the first successful American revue. </a:t>
            </a:r>
          </a:p>
          <a:p>
            <a:r>
              <a:rPr lang="en-US" i="1" dirty="0"/>
              <a:t>The Ziegfeld Follies </a:t>
            </a:r>
            <a:r>
              <a:rPr lang="en-US" dirty="0"/>
              <a:t>was a series of revues sponsored by the great impresario </a:t>
            </a:r>
            <a:r>
              <a:rPr lang="en-US" dirty="0" err="1"/>
              <a:t>Florenz</a:t>
            </a:r>
            <a:r>
              <a:rPr lang="en-US" dirty="0"/>
              <a:t> Ziegfeld. </a:t>
            </a:r>
          </a:p>
          <a:p>
            <a:endParaRPr lang="en-US" dirty="0"/>
          </a:p>
        </p:txBody>
      </p:sp>
    </p:spTree>
    <p:extLst>
      <p:ext uri="{BB962C8B-B14F-4D97-AF65-F5344CB8AC3E}">
        <p14:creationId xmlns:p14="http://schemas.microsoft.com/office/powerpoint/2010/main" val="3161437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88A150-16A1-4BBE-B0C8-50F46449EB71}"/>
              </a:ext>
            </a:extLst>
          </p:cNvPr>
          <p:cNvPicPr>
            <a:picLocks noChangeAspect="1"/>
          </p:cNvPicPr>
          <p:nvPr/>
        </p:nvPicPr>
        <p:blipFill>
          <a:blip r:embed="rId2"/>
          <a:stretch>
            <a:fillRect/>
          </a:stretch>
        </p:blipFill>
        <p:spPr>
          <a:xfrm>
            <a:off x="4150366" y="576262"/>
            <a:ext cx="4210050" cy="5705475"/>
          </a:xfrm>
          <a:prstGeom prst="rect">
            <a:avLst/>
          </a:prstGeom>
        </p:spPr>
      </p:pic>
      <p:sp>
        <p:nvSpPr>
          <p:cNvPr id="4" name="TextBox 3">
            <a:extLst>
              <a:ext uri="{FF2B5EF4-FFF2-40B4-BE49-F238E27FC236}">
                <a16:creationId xmlns:a16="http://schemas.microsoft.com/office/drawing/2014/main" id="{3722C246-3272-4870-AA50-C97154717D70}"/>
              </a:ext>
            </a:extLst>
          </p:cNvPr>
          <p:cNvSpPr txBox="1"/>
          <p:nvPr/>
        </p:nvSpPr>
        <p:spPr>
          <a:xfrm>
            <a:off x="4074293" y="6281737"/>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334345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8755F1-1746-4F7C-AE53-A9C712683D28}"/>
              </a:ext>
            </a:extLst>
          </p:cNvPr>
          <p:cNvPicPr>
            <a:picLocks noChangeAspect="1"/>
          </p:cNvPicPr>
          <p:nvPr/>
        </p:nvPicPr>
        <p:blipFill>
          <a:blip r:embed="rId2"/>
          <a:stretch>
            <a:fillRect/>
          </a:stretch>
        </p:blipFill>
        <p:spPr>
          <a:xfrm>
            <a:off x="3240314" y="223934"/>
            <a:ext cx="5063931" cy="6036906"/>
          </a:xfrm>
          <a:prstGeom prst="rect">
            <a:avLst/>
          </a:prstGeom>
        </p:spPr>
      </p:pic>
      <p:sp>
        <p:nvSpPr>
          <p:cNvPr id="4" name="TextBox 3">
            <a:extLst>
              <a:ext uri="{FF2B5EF4-FFF2-40B4-BE49-F238E27FC236}">
                <a16:creationId xmlns:a16="http://schemas.microsoft.com/office/drawing/2014/main" id="{8FE9009B-C976-4E58-85D5-E81D9ED87D14}"/>
              </a:ext>
            </a:extLst>
          </p:cNvPr>
          <p:cNvSpPr txBox="1"/>
          <p:nvPr/>
        </p:nvSpPr>
        <p:spPr>
          <a:xfrm>
            <a:off x="8304245" y="2472612"/>
            <a:ext cx="1907895" cy="646331"/>
          </a:xfrm>
          <a:prstGeom prst="rect">
            <a:avLst/>
          </a:prstGeom>
          <a:noFill/>
        </p:spPr>
        <p:txBody>
          <a:bodyPr wrap="none" rtlCol="0">
            <a:spAutoFit/>
          </a:bodyPr>
          <a:lstStyle/>
          <a:p>
            <a:r>
              <a:rPr lang="en-US" dirty="0" err="1"/>
              <a:t>Florenz</a:t>
            </a:r>
            <a:r>
              <a:rPr lang="en-US" dirty="0"/>
              <a:t> Ziegfeld</a:t>
            </a:r>
          </a:p>
          <a:p>
            <a:r>
              <a:rPr lang="en-US" dirty="0"/>
              <a:t>1932</a:t>
            </a:r>
          </a:p>
        </p:txBody>
      </p:sp>
      <p:sp>
        <p:nvSpPr>
          <p:cNvPr id="6" name="TextBox 5">
            <a:extLst>
              <a:ext uri="{FF2B5EF4-FFF2-40B4-BE49-F238E27FC236}">
                <a16:creationId xmlns:a16="http://schemas.microsoft.com/office/drawing/2014/main" id="{041451F7-F398-4F80-9FC5-F7D80D4871C2}"/>
              </a:ext>
            </a:extLst>
          </p:cNvPr>
          <p:cNvSpPr txBox="1"/>
          <p:nvPr/>
        </p:nvSpPr>
        <p:spPr>
          <a:xfrm>
            <a:off x="3240314" y="6260840"/>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2903051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424849-61BD-4899-BA12-8C87238650E1}"/>
              </a:ext>
            </a:extLst>
          </p:cNvPr>
          <p:cNvPicPr>
            <a:picLocks noChangeAspect="1"/>
          </p:cNvPicPr>
          <p:nvPr/>
        </p:nvPicPr>
        <p:blipFill>
          <a:blip r:embed="rId2"/>
          <a:stretch>
            <a:fillRect/>
          </a:stretch>
        </p:blipFill>
        <p:spPr>
          <a:xfrm>
            <a:off x="1682069" y="483984"/>
            <a:ext cx="4143375" cy="5705475"/>
          </a:xfrm>
          <a:prstGeom prst="rect">
            <a:avLst/>
          </a:prstGeom>
        </p:spPr>
      </p:pic>
      <p:pic>
        <p:nvPicPr>
          <p:cNvPr id="5" name="Picture 4">
            <a:extLst>
              <a:ext uri="{FF2B5EF4-FFF2-40B4-BE49-F238E27FC236}">
                <a16:creationId xmlns:a16="http://schemas.microsoft.com/office/drawing/2014/main" id="{7347E6C9-1E6D-42A4-9218-8CEEDDC889FC}"/>
              </a:ext>
            </a:extLst>
          </p:cNvPr>
          <p:cNvPicPr>
            <a:picLocks noChangeAspect="1"/>
          </p:cNvPicPr>
          <p:nvPr/>
        </p:nvPicPr>
        <p:blipFill>
          <a:blip r:embed="rId3"/>
          <a:stretch>
            <a:fillRect/>
          </a:stretch>
        </p:blipFill>
        <p:spPr>
          <a:xfrm>
            <a:off x="6366558" y="483984"/>
            <a:ext cx="4264144" cy="5705474"/>
          </a:xfrm>
          <a:prstGeom prst="rect">
            <a:avLst/>
          </a:prstGeom>
        </p:spPr>
      </p:pic>
      <p:sp>
        <p:nvSpPr>
          <p:cNvPr id="6" name="TextBox 5">
            <a:extLst>
              <a:ext uri="{FF2B5EF4-FFF2-40B4-BE49-F238E27FC236}">
                <a16:creationId xmlns:a16="http://schemas.microsoft.com/office/drawing/2014/main" id="{02C410E7-5AC3-4A2C-9712-4F4A782BC19C}"/>
              </a:ext>
            </a:extLst>
          </p:cNvPr>
          <p:cNvSpPr txBox="1"/>
          <p:nvPr/>
        </p:nvSpPr>
        <p:spPr>
          <a:xfrm>
            <a:off x="1682069" y="6189458"/>
            <a:ext cx="2021707" cy="230832"/>
          </a:xfrm>
          <a:prstGeom prst="rect">
            <a:avLst/>
          </a:prstGeom>
          <a:noFill/>
        </p:spPr>
        <p:txBody>
          <a:bodyPr wrap="none" rtlCol="0">
            <a:spAutoFit/>
          </a:bodyPr>
          <a:lstStyle/>
          <a:p>
            <a:r>
              <a:rPr lang="en-US" sz="900" dirty="0"/>
              <a:t>Photo from Wikimedia Commons</a:t>
            </a:r>
          </a:p>
        </p:txBody>
      </p:sp>
      <p:sp>
        <p:nvSpPr>
          <p:cNvPr id="7" name="TextBox 6">
            <a:extLst>
              <a:ext uri="{FF2B5EF4-FFF2-40B4-BE49-F238E27FC236}">
                <a16:creationId xmlns:a16="http://schemas.microsoft.com/office/drawing/2014/main" id="{35221B6A-6221-4888-9F35-0F707BE5B693}"/>
              </a:ext>
            </a:extLst>
          </p:cNvPr>
          <p:cNvSpPr txBox="1"/>
          <p:nvPr/>
        </p:nvSpPr>
        <p:spPr>
          <a:xfrm>
            <a:off x="6291744" y="6189458"/>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225841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F8FB8-2494-4083-81CC-ED4D2DEB89E0}"/>
              </a:ext>
            </a:extLst>
          </p:cNvPr>
          <p:cNvSpPr>
            <a:spLocks noGrp="1"/>
          </p:cNvSpPr>
          <p:nvPr>
            <p:ph type="title"/>
          </p:nvPr>
        </p:nvSpPr>
        <p:spPr/>
        <p:txBody>
          <a:bodyPr/>
          <a:lstStyle/>
          <a:p>
            <a:r>
              <a:rPr lang="en-US" dirty="0"/>
              <a:t>Variety and Vaudeville</a:t>
            </a:r>
          </a:p>
        </p:txBody>
      </p:sp>
      <p:sp>
        <p:nvSpPr>
          <p:cNvPr id="3" name="Content Placeholder 2">
            <a:extLst>
              <a:ext uri="{FF2B5EF4-FFF2-40B4-BE49-F238E27FC236}">
                <a16:creationId xmlns:a16="http://schemas.microsoft.com/office/drawing/2014/main" id="{C06CA335-061A-42D7-8315-61DDE0D08585}"/>
              </a:ext>
            </a:extLst>
          </p:cNvPr>
          <p:cNvSpPr>
            <a:spLocks noGrp="1"/>
          </p:cNvSpPr>
          <p:nvPr>
            <p:ph idx="1"/>
          </p:nvPr>
        </p:nvSpPr>
        <p:spPr/>
        <p:txBody>
          <a:bodyPr/>
          <a:lstStyle/>
          <a:p>
            <a:r>
              <a:rPr lang="en-US" dirty="0"/>
              <a:t>Variety emerged around  the 1850’s and had little of the luxury and romance of the revue. It featured skits, gags, and specialized acts. It was entertainment that was considered highly disreputable. </a:t>
            </a:r>
          </a:p>
          <a:p>
            <a:r>
              <a:rPr lang="en-US" dirty="0"/>
              <a:t>Vaudeville might be thought of as a variety without alcohol, and it was in a theater rather than a saloon. It attracted family audiences in an effort to clean up the format and render it more professional in tone and content. </a:t>
            </a:r>
          </a:p>
        </p:txBody>
      </p:sp>
    </p:spTree>
    <p:extLst>
      <p:ext uri="{BB962C8B-B14F-4D97-AF65-F5344CB8AC3E}">
        <p14:creationId xmlns:p14="http://schemas.microsoft.com/office/powerpoint/2010/main" val="3781969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ABF861-E6D4-41A8-A26F-1502A5BB5F4D}"/>
              </a:ext>
            </a:extLst>
          </p:cNvPr>
          <p:cNvPicPr>
            <a:picLocks noChangeAspect="1"/>
          </p:cNvPicPr>
          <p:nvPr/>
        </p:nvPicPr>
        <p:blipFill>
          <a:blip r:embed="rId2"/>
          <a:stretch>
            <a:fillRect/>
          </a:stretch>
        </p:blipFill>
        <p:spPr>
          <a:xfrm>
            <a:off x="2271483" y="494392"/>
            <a:ext cx="3824517" cy="4721626"/>
          </a:xfrm>
          <a:prstGeom prst="rect">
            <a:avLst/>
          </a:prstGeom>
        </p:spPr>
      </p:pic>
      <p:pic>
        <p:nvPicPr>
          <p:cNvPr id="7" name="Picture 6">
            <a:extLst>
              <a:ext uri="{FF2B5EF4-FFF2-40B4-BE49-F238E27FC236}">
                <a16:creationId xmlns:a16="http://schemas.microsoft.com/office/drawing/2014/main" id="{9D46BB5D-3D43-440F-BF3D-F99BC89A24B2}"/>
              </a:ext>
            </a:extLst>
          </p:cNvPr>
          <p:cNvPicPr>
            <a:picLocks noChangeAspect="1"/>
          </p:cNvPicPr>
          <p:nvPr/>
        </p:nvPicPr>
        <p:blipFill>
          <a:blip r:embed="rId3"/>
          <a:stretch>
            <a:fillRect/>
          </a:stretch>
        </p:blipFill>
        <p:spPr>
          <a:xfrm>
            <a:off x="6325210" y="494392"/>
            <a:ext cx="4792999" cy="4622892"/>
          </a:xfrm>
          <a:prstGeom prst="rect">
            <a:avLst/>
          </a:prstGeom>
        </p:spPr>
      </p:pic>
      <p:sp>
        <p:nvSpPr>
          <p:cNvPr id="8" name="TextBox 7">
            <a:extLst>
              <a:ext uri="{FF2B5EF4-FFF2-40B4-BE49-F238E27FC236}">
                <a16:creationId xmlns:a16="http://schemas.microsoft.com/office/drawing/2014/main" id="{25C74D82-3294-42E5-BC98-A73DCC437BD9}"/>
              </a:ext>
            </a:extLst>
          </p:cNvPr>
          <p:cNvSpPr txBox="1"/>
          <p:nvPr/>
        </p:nvSpPr>
        <p:spPr>
          <a:xfrm>
            <a:off x="2176016" y="5216018"/>
            <a:ext cx="2021707" cy="369332"/>
          </a:xfrm>
          <a:prstGeom prst="rect">
            <a:avLst/>
          </a:prstGeom>
          <a:noFill/>
        </p:spPr>
        <p:txBody>
          <a:bodyPr wrap="none" rtlCol="0">
            <a:spAutoFit/>
          </a:bodyPr>
          <a:lstStyle/>
          <a:p>
            <a:r>
              <a:rPr lang="en-US" sz="900" dirty="0"/>
              <a:t>Fischer St. Theatre</a:t>
            </a:r>
          </a:p>
          <a:p>
            <a:r>
              <a:rPr lang="en-US" sz="900" dirty="0"/>
              <a:t>Photo from Wikimedia Commons</a:t>
            </a:r>
          </a:p>
        </p:txBody>
      </p:sp>
      <p:sp>
        <p:nvSpPr>
          <p:cNvPr id="9" name="TextBox 8">
            <a:extLst>
              <a:ext uri="{FF2B5EF4-FFF2-40B4-BE49-F238E27FC236}">
                <a16:creationId xmlns:a16="http://schemas.microsoft.com/office/drawing/2014/main" id="{985D0F82-F15A-4714-9BAD-514031FD3013}"/>
              </a:ext>
            </a:extLst>
          </p:cNvPr>
          <p:cNvSpPr txBox="1"/>
          <p:nvPr/>
        </p:nvSpPr>
        <p:spPr>
          <a:xfrm>
            <a:off x="6325210" y="5125572"/>
            <a:ext cx="3135795" cy="369332"/>
          </a:xfrm>
          <a:prstGeom prst="rect">
            <a:avLst/>
          </a:prstGeom>
          <a:noFill/>
        </p:spPr>
        <p:txBody>
          <a:bodyPr wrap="none" rtlCol="0">
            <a:spAutoFit/>
          </a:bodyPr>
          <a:lstStyle/>
          <a:p>
            <a:r>
              <a:rPr lang="en-US" sz="900" dirty="0"/>
              <a:t>Mr. and Mrs. Frank Kern and their trained dog Bobbie</a:t>
            </a:r>
          </a:p>
          <a:p>
            <a:r>
              <a:rPr lang="en-US" sz="900" dirty="0"/>
              <a:t>Photo from Wikimedia Commons</a:t>
            </a:r>
          </a:p>
        </p:txBody>
      </p:sp>
    </p:spTree>
    <p:extLst>
      <p:ext uri="{BB962C8B-B14F-4D97-AF65-F5344CB8AC3E}">
        <p14:creationId xmlns:p14="http://schemas.microsoft.com/office/powerpoint/2010/main" val="3613875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B1AAF2-D666-43A8-B5CA-4821C1C76789}"/>
              </a:ext>
            </a:extLst>
          </p:cNvPr>
          <p:cNvPicPr>
            <a:picLocks noChangeAspect="1"/>
          </p:cNvPicPr>
          <p:nvPr/>
        </p:nvPicPr>
        <p:blipFill>
          <a:blip r:embed="rId2"/>
          <a:stretch>
            <a:fillRect/>
          </a:stretch>
        </p:blipFill>
        <p:spPr>
          <a:xfrm>
            <a:off x="3783435" y="250945"/>
            <a:ext cx="4776577" cy="6102077"/>
          </a:xfrm>
          <a:prstGeom prst="rect">
            <a:avLst/>
          </a:prstGeom>
        </p:spPr>
      </p:pic>
      <p:sp>
        <p:nvSpPr>
          <p:cNvPr id="4" name="TextBox 3">
            <a:extLst>
              <a:ext uri="{FF2B5EF4-FFF2-40B4-BE49-F238E27FC236}">
                <a16:creationId xmlns:a16="http://schemas.microsoft.com/office/drawing/2014/main" id="{16CD001A-4E53-4043-81F4-049F34A50373}"/>
              </a:ext>
            </a:extLst>
          </p:cNvPr>
          <p:cNvSpPr txBox="1"/>
          <p:nvPr/>
        </p:nvSpPr>
        <p:spPr>
          <a:xfrm>
            <a:off x="3700329" y="6371270"/>
            <a:ext cx="2185214" cy="369332"/>
          </a:xfrm>
          <a:prstGeom prst="rect">
            <a:avLst/>
          </a:prstGeom>
          <a:noFill/>
        </p:spPr>
        <p:txBody>
          <a:bodyPr wrap="none" rtlCol="0">
            <a:spAutoFit/>
          </a:bodyPr>
          <a:lstStyle/>
          <a:p>
            <a:r>
              <a:rPr lang="en-US" sz="900" dirty="0"/>
              <a:t>Jack Kammerer and Edna Howland</a:t>
            </a:r>
          </a:p>
          <a:p>
            <a:r>
              <a:rPr lang="en-US" sz="900" dirty="0"/>
              <a:t>Photo from Wikimedia Commons</a:t>
            </a:r>
          </a:p>
        </p:txBody>
      </p:sp>
    </p:spTree>
    <p:extLst>
      <p:ext uri="{BB962C8B-B14F-4D97-AF65-F5344CB8AC3E}">
        <p14:creationId xmlns:p14="http://schemas.microsoft.com/office/powerpoint/2010/main" val="10597254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383D4-275E-4AA2-B15B-7E2F99A9161B}"/>
              </a:ext>
            </a:extLst>
          </p:cNvPr>
          <p:cNvSpPr>
            <a:spLocks noGrp="1"/>
          </p:cNvSpPr>
          <p:nvPr>
            <p:ph type="title"/>
          </p:nvPr>
        </p:nvSpPr>
        <p:spPr/>
        <p:txBody>
          <a:bodyPr/>
          <a:lstStyle/>
          <a:p>
            <a:r>
              <a:rPr lang="en-US" dirty="0"/>
              <a:t>Tin Pan Alley</a:t>
            </a:r>
          </a:p>
        </p:txBody>
      </p:sp>
      <p:sp>
        <p:nvSpPr>
          <p:cNvPr id="3" name="Content Placeholder 2">
            <a:extLst>
              <a:ext uri="{FF2B5EF4-FFF2-40B4-BE49-F238E27FC236}">
                <a16:creationId xmlns:a16="http://schemas.microsoft.com/office/drawing/2014/main" id="{1FE4F20F-DCE3-46FC-9278-564FB2501C3B}"/>
              </a:ext>
            </a:extLst>
          </p:cNvPr>
          <p:cNvSpPr>
            <a:spLocks noGrp="1"/>
          </p:cNvSpPr>
          <p:nvPr>
            <p:ph idx="1"/>
          </p:nvPr>
        </p:nvSpPr>
        <p:spPr/>
        <p:txBody>
          <a:bodyPr/>
          <a:lstStyle/>
          <a:p>
            <a:r>
              <a:rPr lang="en-US" dirty="0"/>
              <a:t>Tin Pan Alley is neither a genre nor a real place, but it is important for understanding the musical side of the early musical theatrical genres. </a:t>
            </a:r>
          </a:p>
          <a:p>
            <a:r>
              <a:rPr lang="en-US" dirty="0"/>
              <a:t>It is a nickname for the area around 28</a:t>
            </a:r>
            <a:r>
              <a:rPr lang="en-US" baseline="30000" dirty="0"/>
              <a:t>th</a:t>
            </a:r>
            <a:r>
              <a:rPr lang="en-US" dirty="0"/>
              <a:t> Street in Manhattan where many early sheet music publishers were located from the 1880’s to the 1950’s and for the type of music they published. </a:t>
            </a:r>
          </a:p>
          <a:p>
            <a:r>
              <a:rPr lang="en-US" dirty="0"/>
              <a:t>Song Pluggers musician who worked for a publishing firm, played songs on a piano to interest customers in buying sheet music. </a:t>
            </a:r>
          </a:p>
          <a:p>
            <a:r>
              <a:rPr lang="en-US" dirty="0"/>
              <a:t>George Gershwin and Irving Berlin started out as song pluggers. </a:t>
            </a:r>
          </a:p>
        </p:txBody>
      </p:sp>
    </p:spTree>
    <p:extLst>
      <p:ext uri="{BB962C8B-B14F-4D97-AF65-F5344CB8AC3E}">
        <p14:creationId xmlns:p14="http://schemas.microsoft.com/office/powerpoint/2010/main" val="4150487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485194-7A6F-4575-A5F4-DA2DFC2542C1}"/>
              </a:ext>
            </a:extLst>
          </p:cNvPr>
          <p:cNvPicPr>
            <a:picLocks noChangeAspect="1"/>
          </p:cNvPicPr>
          <p:nvPr/>
        </p:nvPicPr>
        <p:blipFill>
          <a:blip r:embed="rId2"/>
          <a:stretch>
            <a:fillRect/>
          </a:stretch>
        </p:blipFill>
        <p:spPr>
          <a:xfrm>
            <a:off x="3657600" y="1246447"/>
            <a:ext cx="3540154" cy="4794360"/>
          </a:xfrm>
          <a:prstGeom prst="rect">
            <a:avLst/>
          </a:prstGeom>
        </p:spPr>
      </p:pic>
      <p:pic>
        <p:nvPicPr>
          <p:cNvPr id="5" name="Picture 4">
            <a:extLst>
              <a:ext uri="{FF2B5EF4-FFF2-40B4-BE49-F238E27FC236}">
                <a16:creationId xmlns:a16="http://schemas.microsoft.com/office/drawing/2014/main" id="{D81B606F-E7A6-42B7-B3D4-2723AE2D8301}"/>
              </a:ext>
            </a:extLst>
          </p:cNvPr>
          <p:cNvPicPr>
            <a:picLocks noChangeAspect="1"/>
          </p:cNvPicPr>
          <p:nvPr/>
        </p:nvPicPr>
        <p:blipFill>
          <a:blip r:embed="rId3"/>
          <a:stretch>
            <a:fillRect/>
          </a:stretch>
        </p:blipFill>
        <p:spPr>
          <a:xfrm>
            <a:off x="8208072" y="1246447"/>
            <a:ext cx="3414132" cy="4794360"/>
          </a:xfrm>
          <a:prstGeom prst="rect">
            <a:avLst/>
          </a:prstGeom>
        </p:spPr>
      </p:pic>
      <p:sp>
        <p:nvSpPr>
          <p:cNvPr id="6" name="TextBox 5">
            <a:extLst>
              <a:ext uri="{FF2B5EF4-FFF2-40B4-BE49-F238E27FC236}">
                <a16:creationId xmlns:a16="http://schemas.microsoft.com/office/drawing/2014/main" id="{7FE20642-72B4-4CDC-80EF-A4848B30B623}"/>
              </a:ext>
            </a:extLst>
          </p:cNvPr>
          <p:cNvSpPr txBox="1"/>
          <p:nvPr/>
        </p:nvSpPr>
        <p:spPr>
          <a:xfrm>
            <a:off x="3601745" y="877115"/>
            <a:ext cx="1428596" cy="369332"/>
          </a:xfrm>
          <a:prstGeom prst="rect">
            <a:avLst/>
          </a:prstGeom>
          <a:noFill/>
        </p:spPr>
        <p:txBody>
          <a:bodyPr wrap="none" rtlCol="0">
            <a:spAutoFit/>
          </a:bodyPr>
          <a:lstStyle/>
          <a:p>
            <a:r>
              <a:rPr lang="en-US" dirty="0"/>
              <a:t>Irving Berlin</a:t>
            </a:r>
          </a:p>
        </p:txBody>
      </p:sp>
      <p:sp>
        <p:nvSpPr>
          <p:cNvPr id="7" name="TextBox 6">
            <a:extLst>
              <a:ext uri="{FF2B5EF4-FFF2-40B4-BE49-F238E27FC236}">
                <a16:creationId xmlns:a16="http://schemas.microsoft.com/office/drawing/2014/main" id="{EB4A2ABE-96FB-405E-8B98-9FF7241A8A7D}"/>
              </a:ext>
            </a:extLst>
          </p:cNvPr>
          <p:cNvSpPr txBox="1"/>
          <p:nvPr/>
        </p:nvSpPr>
        <p:spPr>
          <a:xfrm>
            <a:off x="8086916" y="886451"/>
            <a:ext cx="2800767" cy="369332"/>
          </a:xfrm>
          <a:prstGeom prst="rect">
            <a:avLst/>
          </a:prstGeom>
          <a:noFill/>
        </p:spPr>
        <p:txBody>
          <a:bodyPr wrap="none" rtlCol="0">
            <a:spAutoFit/>
          </a:bodyPr>
          <a:lstStyle/>
          <a:p>
            <a:r>
              <a:rPr lang="en-US" dirty="0"/>
              <a:t>George Gershwin, 1937</a:t>
            </a:r>
          </a:p>
        </p:txBody>
      </p:sp>
      <p:sp>
        <p:nvSpPr>
          <p:cNvPr id="8" name="TextBox 7">
            <a:extLst>
              <a:ext uri="{FF2B5EF4-FFF2-40B4-BE49-F238E27FC236}">
                <a16:creationId xmlns:a16="http://schemas.microsoft.com/office/drawing/2014/main" id="{5AF06C72-194C-47F0-9B06-5D2D7FB44198}"/>
              </a:ext>
            </a:extLst>
          </p:cNvPr>
          <p:cNvSpPr txBox="1"/>
          <p:nvPr/>
        </p:nvSpPr>
        <p:spPr>
          <a:xfrm>
            <a:off x="3590560" y="6040807"/>
            <a:ext cx="2021707" cy="230832"/>
          </a:xfrm>
          <a:prstGeom prst="rect">
            <a:avLst/>
          </a:prstGeom>
          <a:noFill/>
        </p:spPr>
        <p:txBody>
          <a:bodyPr wrap="none" rtlCol="0">
            <a:spAutoFit/>
          </a:bodyPr>
          <a:lstStyle/>
          <a:p>
            <a:r>
              <a:rPr lang="en-US" sz="900" dirty="0"/>
              <a:t>Photo from Wikimedia Commons</a:t>
            </a:r>
          </a:p>
        </p:txBody>
      </p:sp>
      <p:sp>
        <p:nvSpPr>
          <p:cNvPr id="9" name="TextBox 8">
            <a:extLst>
              <a:ext uri="{FF2B5EF4-FFF2-40B4-BE49-F238E27FC236}">
                <a16:creationId xmlns:a16="http://schemas.microsoft.com/office/drawing/2014/main" id="{C9B2AF18-8E6D-48F8-A45D-A3B6B87B1D16}"/>
              </a:ext>
            </a:extLst>
          </p:cNvPr>
          <p:cNvSpPr txBox="1"/>
          <p:nvPr/>
        </p:nvSpPr>
        <p:spPr>
          <a:xfrm>
            <a:off x="8208072" y="6040807"/>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71548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E3B21-171F-493B-B9DA-EB83BFAA7067}"/>
              </a:ext>
            </a:extLst>
          </p:cNvPr>
          <p:cNvSpPr>
            <a:spLocks noGrp="1"/>
          </p:cNvSpPr>
          <p:nvPr>
            <p:ph type="title"/>
          </p:nvPr>
        </p:nvSpPr>
        <p:spPr/>
        <p:txBody>
          <a:bodyPr/>
          <a:lstStyle/>
          <a:p>
            <a:r>
              <a:rPr lang="en-US" dirty="0"/>
              <a:t>Chapter Nine– “The American Musical”</a:t>
            </a:r>
          </a:p>
        </p:txBody>
      </p:sp>
      <p:sp>
        <p:nvSpPr>
          <p:cNvPr id="3" name="Content Placeholder 2">
            <a:extLst>
              <a:ext uri="{FF2B5EF4-FFF2-40B4-BE49-F238E27FC236}">
                <a16:creationId xmlns:a16="http://schemas.microsoft.com/office/drawing/2014/main" id="{D4D57818-D0E4-486E-B2B5-738A10A2C9C7}"/>
              </a:ext>
            </a:extLst>
          </p:cNvPr>
          <p:cNvSpPr>
            <a:spLocks noGrp="1"/>
          </p:cNvSpPr>
          <p:nvPr>
            <p:ph idx="1"/>
          </p:nvPr>
        </p:nvSpPr>
        <p:spPr/>
        <p:txBody>
          <a:bodyPr>
            <a:normAutofit/>
          </a:bodyPr>
          <a:lstStyle/>
          <a:p>
            <a:r>
              <a:rPr lang="en-US" sz="2400" dirty="0"/>
              <a:t>This chapter will explore the American Musical by looking at its early history, the different forms of musicals, and the progression of style to present day.</a:t>
            </a:r>
          </a:p>
        </p:txBody>
      </p:sp>
    </p:spTree>
    <p:extLst>
      <p:ext uri="{BB962C8B-B14F-4D97-AF65-F5344CB8AC3E}">
        <p14:creationId xmlns:p14="http://schemas.microsoft.com/office/powerpoint/2010/main" val="41850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18849-CDB4-4625-97B6-345325FC5C41}"/>
              </a:ext>
            </a:extLst>
          </p:cNvPr>
          <p:cNvSpPr>
            <a:spLocks noGrp="1"/>
          </p:cNvSpPr>
          <p:nvPr>
            <p:ph type="title"/>
          </p:nvPr>
        </p:nvSpPr>
        <p:spPr/>
        <p:txBody>
          <a:bodyPr/>
          <a:lstStyle/>
          <a:p>
            <a:r>
              <a:rPr lang="en-US" dirty="0"/>
              <a:t>Operetta</a:t>
            </a:r>
          </a:p>
        </p:txBody>
      </p:sp>
      <p:sp>
        <p:nvSpPr>
          <p:cNvPr id="3" name="Content Placeholder 2">
            <a:extLst>
              <a:ext uri="{FF2B5EF4-FFF2-40B4-BE49-F238E27FC236}">
                <a16:creationId xmlns:a16="http://schemas.microsoft.com/office/drawing/2014/main" id="{124D0286-6FBF-4E0A-95D5-9DE0A10B8D12}"/>
              </a:ext>
            </a:extLst>
          </p:cNvPr>
          <p:cNvSpPr>
            <a:spLocks noGrp="1"/>
          </p:cNvSpPr>
          <p:nvPr>
            <p:ph idx="1"/>
          </p:nvPr>
        </p:nvSpPr>
        <p:spPr>
          <a:xfrm>
            <a:off x="2589212" y="1266738"/>
            <a:ext cx="8915400" cy="5134062"/>
          </a:xfrm>
        </p:spPr>
        <p:txBody>
          <a:bodyPr>
            <a:normAutofit/>
          </a:bodyPr>
          <a:lstStyle/>
          <a:p>
            <a:r>
              <a:rPr lang="en-US" dirty="0"/>
              <a:t>European opera was of great significance in the development of the musical. </a:t>
            </a:r>
          </a:p>
          <a:p>
            <a:r>
              <a:rPr lang="en-US" dirty="0"/>
              <a:t>The continuous narrative that would become an integral part of the book musical is central to the operetta and is possibly among that genre’s most important contributions to the development of the American musical. </a:t>
            </a:r>
          </a:p>
          <a:p>
            <a:r>
              <a:rPr lang="en-US" dirty="0"/>
              <a:t>Operetta, or light opera, had elements of opera’s music and dramatic language.</a:t>
            </a:r>
          </a:p>
          <a:p>
            <a:r>
              <a:rPr lang="en-US" dirty="0"/>
              <a:t>The first of the American musical’s great creative teams were the British creators of some of the world’s best know operettas: William </a:t>
            </a:r>
            <a:r>
              <a:rPr lang="en-US" dirty="0" err="1"/>
              <a:t>Schwenk</a:t>
            </a:r>
            <a:r>
              <a:rPr lang="en-US" dirty="0"/>
              <a:t> Gilbert (lyricist) and Arthur Sullivan(composer).</a:t>
            </a:r>
          </a:p>
          <a:p>
            <a:pPr lvl="1"/>
            <a:r>
              <a:rPr lang="en-US" dirty="0"/>
              <a:t>H.M.S. Pinafore (1878), The Pirates of </a:t>
            </a:r>
            <a:r>
              <a:rPr lang="en-US" dirty="0" err="1"/>
              <a:t>Penzance</a:t>
            </a:r>
            <a:r>
              <a:rPr lang="en-US" dirty="0"/>
              <a:t> (1879) and The Mikado (1885)</a:t>
            </a:r>
          </a:p>
          <a:p>
            <a:pPr lvl="1"/>
            <a:r>
              <a:rPr lang="en-US" dirty="0"/>
              <a:t>Franz Lehar’s </a:t>
            </a:r>
            <a:r>
              <a:rPr lang="en-US" i="1" dirty="0"/>
              <a:t>The Merry Widow </a:t>
            </a:r>
            <a:r>
              <a:rPr lang="en-US" dirty="0"/>
              <a:t>(1907) and Victor Herbert’s </a:t>
            </a:r>
            <a:r>
              <a:rPr lang="en-US" i="1" dirty="0"/>
              <a:t>Naughty Marietta </a:t>
            </a:r>
            <a:r>
              <a:rPr lang="en-US" dirty="0"/>
              <a:t>(1910) were influenced by the Viennese waltz. </a:t>
            </a:r>
          </a:p>
          <a:p>
            <a:pPr lvl="1"/>
            <a:endParaRPr lang="en-US" dirty="0"/>
          </a:p>
        </p:txBody>
      </p:sp>
    </p:spTree>
    <p:extLst>
      <p:ext uri="{BB962C8B-B14F-4D97-AF65-F5344CB8AC3E}">
        <p14:creationId xmlns:p14="http://schemas.microsoft.com/office/powerpoint/2010/main" val="779352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0AEA92-B1BB-4069-BF06-9A4CD86A4CAF}"/>
              </a:ext>
            </a:extLst>
          </p:cNvPr>
          <p:cNvPicPr>
            <a:picLocks noChangeAspect="1"/>
          </p:cNvPicPr>
          <p:nvPr/>
        </p:nvPicPr>
        <p:blipFill>
          <a:blip r:embed="rId2"/>
          <a:stretch>
            <a:fillRect/>
          </a:stretch>
        </p:blipFill>
        <p:spPr>
          <a:xfrm>
            <a:off x="2731316" y="934323"/>
            <a:ext cx="3810000" cy="5257800"/>
          </a:xfrm>
          <a:prstGeom prst="rect">
            <a:avLst/>
          </a:prstGeom>
        </p:spPr>
      </p:pic>
      <p:pic>
        <p:nvPicPr>
          <p:cNvPr id="5" name="Picture 4">
            <a:extLst>
              <a:ext uri="{FF2B5EF4-FFF2-40B4-BE49-F238E27FC236}">
                <a16:creationId xmlns:a16="http://schemas.microsoft.com/office/drawing/2014/main" id="{09ED0C19-4140-486C-96B1-17F272528BD2}"/>
              </a:ext>
            </a:extLst>
          </p:cNvPr>
          <p:cNvPicPr>
            <a:picLocks noChangeAspect="1"/>
          </p:cNvPicPr>
          <p:nvPr/>
        </p:nvPicPr>
        <p:blipFill>
          <a:blip r:embed="rId3"/>
          <a:stretch>
            <a:fillRect/>
          </a:stretch>
        </p:blipFill>
        <p:spPr>
          <a:xfrm>
            <a:off x="7733209" y="986136"/>
            <a:ext cx="3810000" cy="5168452"/>
          </a:xfrm>
          <a:prstGeom prst="rect">
            <a:avLst/>
          </a:prstGeom>
        </p:spPr>
      </p:pic>
      <p:sp>
        <p:nvSpPr>
          <p:cNvPr id="6" name="TextBox 5">
            <a:extLst>
              <a:ext uri="{FF2B5EF4-FFF2-40B4-BE49-F238E27FC236}">
                <a16:creationId xmlns:a16="http://schemas.microsoft.com/office/drawing/2014/main" id="{C162C6FB-733B-4A14-B2AE-903C8453BF63}"/>
              </a:ext>
            </a:extLst>
          </p:cNvPr>
          <p:cNvSpPr txBox="1"/>
          <p:nvPr/>
        </p:nvSpPr>
        <p:spPr>
          <a:xfrm>
            <a:off x="3743283" y="564991"/>
            <a:ext cx="1786066" cy="369332"/>
          </a:xfrm>
          <a:prstGeom prst="rect">
            <a:avLst/>
          </a:prstGeom>
          <a:noFill/>
        </p:spPr>
        <p:txBody>
          <a:bodyPr wrap="none" rtlCol="0">
            <a:spAutoFit/>
          </a:bodyPr>
          <a:lstStyle/>
          <a:p>
            <a:r>
              <a:rPr lang="en-US" dirty="0"/>
              <a:t>William Gilbert</a:t>
            </a:r>
          </a:p>
        </p:txBody>
      </p:sp>
      <p:sp>
        <p:nvSpPr>
          <p:cNvPr id="7" name="TextBox 6">
            <a:extLst>
              <a:ext uri="{FF2B5EF4-FFF2-40B4-BE49-F238E27FC236}">
                <a16:creationId xmlns:a16="http://schemas.microsoft.com/office/drawing/2014/main" id="{2D5F60C8-A71C-4923-BB94-AE7648151B44}"/>
              </a:ext>
            </a:extLst>
          </p:cNvPr>
          <p:cNvSpPr txBox="1"/>
          <p:nvPr/>
        </p:nvSpPr>
        <p:spPr>
          <a:xfrm>
            <a:off x="9041235" y="568136"/>
            <a:ext cx="1741182" cy="369332"/>
          </a:xfrm>
          <a:prstGeom prst="rect">
            <a:avLst/>
          </a:prstGeom>
          <a:noFill/>
        </p:spPr>
        <p:txBody>
          <a:bodyPr wrap="none" rtlCol="0">
            <a:spAutoFit/>
          </a:bodyPr>
          <a:lstStyle/>
          <a:p>
            <a:r>
              <a:rPr lang="en-US" dirty="0"/>
              <a:t>Arthur Sullivan</a:t>
            </a:r>
          </a:p>
        </p:txBody>
      </p:sp>
      <p:sp>
        <p:nvSpPr>
          <p:cNvPr id="8" name="TextBox 7">
            <a:extLst>
              <a:ext uri="{FF2B5EF4-FFF2-40B4-BE49-F238E27FC236}">
                <a16:creationId xmlns:a16="http://schemas.microsoft.com/office/drawing/2014/main" id="{4AEBA61B-A4AD-422F-ACC9-44AA65E578B8}"/>
              </a:ext>
            </a:extLst>
          </p:cNvPr>
          <p:cNvSpPr txBox="1"/>
          <p:nvPr/>
        </p:nvSpPr>
        <p:spPr>
          <a:xfrm>
            <a:off x="2603424" y="6235332"/>
            <a:ext cx="2021707" cy="230832"/>
          </a:xfrm>
          <a:prstGeom prst="rect">
            <a:avLst/>
          </a:prstGeom>
          <a:noFill/>
        </p:spPr>
        <p:txBody>
          <a:bodyPr wrap="none" rtlCol="0">
            <a:spAutoFit/>
          </a:bodyPr>
          <a:lstStyle/>
          <a:p>
            <a:r>
              <a:rPr lang="en-US" sz="900" dirty="0"/>
              <a:t>Photo from Wikimedia Commons</a:t>
            </a:r>
          </a:p>
        </p:txBody>
      </p:sp>
      <p:sp>
        <p:nvSpPr>
          <p:cNvPr id="9" name="TextBox 8">
            <a:extLst>
              <a:ext uri="{FF2B5EF4-FFF2-40B4-BE49-F238E27FC236}">
                <a16:creationId xmlns:a16="http://schemas.microsoft.com/office/drawing/2014/main" id="{67A2E823-CBE2-4E3F-BD09-1954AFA17CA0}"/>
              </a:ext>
            </a:extLst>
          </p:cNvPr>
          <p:cNvSpPr txBox="1"/>
          <p:nvPr/>
        </p:nvSpPr>
        <p:spPr>
          <a:xfrm>
            <a:off x="7733209" y="6186760"/>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804807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C1A2E8-6E8F-4565-9569-FF6114C7CA73}"/>
              </a:ext>
            </a:extLst>
          </p:cNvPr>
          <p:cNvPicPr>
            <a:picLocks noChangeAspect="1"/>
          </p:cNvPicPr>
          <p:nvPr/>
        </p:nvPicPr>
        <p:blipFill>
          <a:blip r:embed="rId2"/>
          <a:stretch>
            <a:fillRect/>
          </a:stretch>
        </p:blipFill>
        <p:spPr>
          <a:xfrm>
            <a:off x="3601750" y="285226"/>
            <a:ext cx="5309677" cy="6073629"/>
          </a:xfrm>
          <a:prstGeom prst="rect">
            <a:avLst/>
          </a:prstGeom>
        </p:spPr>
      </p:pic>
      <p:sp>
        <p:nvSpPr>
          <p:cNvPr id="8" name="TextBox 7">
            <a:extLst>
              <a:ext uri="{FF2B5EF4-FFF2-40B4-BE49-F238E27FC236}">
                <a16:creationId xmlns:a16="http://schemas.microsoft.com/office/drawing/2014/main" id="{98CB0855-546B-459C-9F57-DD778AC3FB1C}"/>
              </a:ext>
            </a:extLst>
          </p:cNvPr>
          <p:cNvSpPr txBox="1"/>
          <p:nvPr/>
        </p:nvSpPr>
        <p:spPr>
          <a:xfrm>
            <a:off x="3531766" y="6358855"/>
            <a:ext cx="2021707" cy="369332"/>
          </a:xfrm>
          <a:prstGeom prst="rect">
            <a:avLst/>
          </a:prstGeom>
          <a:noFill/>
        </p:spPr>
        <p:txBody>
          <a:bodyPr wrap="none" rtlCol="0">
            <a:spAutoFit/>
          </a:bodyPr>
          <a:lstStyle/>
          <a:p>
            <a:r>
              <a:rPr lang="en-US" sz="900" dirty="0"/>
              <a:t>Photo from Wikimedia Commons</a:t>
            </a:r>
          </a:p>
          <a:p>
            <a:r>
              <a:rPr lang="en-US" sz="900" dirty="0"/>
              <a:t>H.M.S. Pinafore, 1879</a:t>
            </a:r>
          </a:p>
        </p:txBody>
      </p:sp>
    </p:spTree>
    <p:extLst>
      <p:ext uri="{BB962C8B-B14F-4D97-AF65-F5344CB8AC3E}">
        <p14:creationId xmlns:p14="http://schemas.microsoft.com/office/powerpoint/2010/main" val="2297683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3F09876-4051-4428-A55F-2A93F3EED067}"/>
              </a:ext>
            </a:extLst>
          </p:cNvPr>
          <p:cNvPicPr>
            <a:picLocks noChangeAspect="1"/>
          </p:cNvPicPr>
          <p:nvPr/>
        </p:nvPicPr>
        <p:blipFill>
          <a:blip r:embed="rId2"/>
          <a:stretch>
            <a:fillRect/>
          </a:stretch>
        </p:blipFill>
        <p:spPr>
          <a:xfrm>
            <a:off x="2282476" y="369116"/>
            <a:ext cx="3935145" cy="5696124"/>
          </a:xfrm>
          <a:prstGeom prst="rect">
            <a:avLst/>
          </a:prstGeom>
        </p:spPr>
      </p:pic>
      <p:pic>
        <p:nvPicPr>
          <p:cNvPr id="3" name="Picture 2">
            <a:extLst>
              <a:ext uri="{FF2B5EF4-FFF2-40B4-BE49-F238E27FC236}">
                <a16:creationId xmlns:a16="http://schemas.microsoft.com/office/drawing/2014/main" id="{E587845A-4B7C-4FF1-8BC7-675A31CA989E}"/>
              </a:ext>
            </a:extLst>
          </p:cNvPr>
          <p:cNvPicPr>
            <a:picLocks noChangeAspect="1"/>
          </p:cNvPicPr>
          <p:nvPr/>
        </p:nvPicPr>
        <p:blipFill>
          <a:blip r:embed="rId3"/>
          <a:stretch>
            <a:fillRect/>
          </a:stretch>
        </p:blipFill>
        <p:spPr>
          <a:xfrm>
            <a:off x="6477000" y="433430"/>
            <a:ext cx="5309532" cy="5531141"/>
          </a:xfrm>
          <a:prstGeom prst="rect">
            <a:avLst/>
          </a:prstGeom>
        </p:spPr>
      </p:pic>
      <p:sp>
        <p:nvSpPr>
          <p:cNvPr id="4" name="TextBox 3">
            <a:extLst>
              <a:ext uri="{FF2B5EF4-FFF2-40B4-BE49-F238E27FC236}">
                <a16:creationId xmlns:a16="http://schemas.microsoft.com/office/drawing/2014/main" id="{5CE24330-BFB7-4B17-B9DB-49F86AE67B15}"/>
              </a:ext>
            </a:extLst>
          </p:cNvPr>
          <p:cNvSpPr txBox="1"/>
          <p:nvPr/>
        </p:nvSpPr>
        <p:spPr>
          <a:xfrm>
            <a:off x="2282476" y="5964572"/>
            <a:ext cx="2286203" cy="646331"/>
          </a:xfrm>
          <a:prstGeom prst="rect">
            <a:avLst/>
          </a:prstGeom>
          <a:noFill/>
        </p:spPr>
        <p:txBody>
          <a:bodyPr wrap="none" rtlCol="0">
            <a:spAutoFit/>
          </a:bodyPr>
          <a:lstStyle/>
          <a:p>
            <a:r>
              <a:rPr lang="en-US" sz="900" dirty="0" err="1"/>
              <a:t>D'Oyly</a:t>
            </a:r>
            <a:r>
              <a:rPr lang="en-US" sz="900" dirty="0"/>
              <a:t> Carte's Opera Company, 1885</a:t>
            </a:r>
          </a:p>
          <a:p>
            <a:r>
              <a:rPr lang="en-US" sz="900" dirty="0"/>
              <a:t>Photo from Wikimedia Commons</a:t>
            </a:r>
          </a:p>
          <a:p>
            <a:endParaRPr lang="en-US" dirty="0"/>
          </a:p>
        </p:txBody>
      </p:sp>
      <p:sp>
        <p:nvSpPr>
          <p:cNvPr id="5" name="TextBox 4">
            <a:extLst>
              <a:ext uri="{FF2B5EF4-FFF2-40B4-BE49-F238E27FC236}">
                <a16:creationId xmlns:a16="http://schemas.microsoft.com/office/drawing/2014/main" id="{6165ECAE-3DB1-495A-9B30-80A7720A06A0}"/>
              </a:ext>
            </a:extLst>
          </p:cNvPr>
          <p:cNvSpPr txBox="1"/>
          <p:nvPr/>
        </p:nvSpPr>
        <p:spPr>
          <a:xfrm>
            <a:off x="6400800" y="5964571"/>
            <a:ext cx="2021707" cy="369332"/>
          </a:xfrm>
          <a:prstGeom prst="rect">
            <a:avLst/>
          </a:prstGeom>
          <a:noFill/>
        </p:spPr>
        <p:txBody>
          <a:bodyPr wrap="none" rtlCol="0">
            <a:spAutoFit/>
          </a:bodyPr>
          <a:lstStyle/>
          <a:p>
            <a:r>
              <a:rPr lang="en-US" sz="900" dirty="0"/>
              <a:t>Opera Australia</a:t>
            </a:r>
          </a:p>
          <a:p>
            <a:r>
              <a:rPr lang="en-US" sz="900" dirty="0"/>
              <a:t>Photo from Wikimedia Commons</a:t>
            </a:r>
          </a:p>
        </p:txBody>
      </p:sp>
    </p:spTree>
    <p:extLst>
      <p:ext uri="{BB962C8B-B14F-4D97-AF65-F5344CB8AC3E}">
        <p14:creationId xmlns:p14="http://schemas.microsoft.com/office/powerpoint/2010/main" val="23476391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383AA-2013-4CF7-A533-9036597EF670}"/>
              </a:ext>
            </a:extLst>
          </p:cNvPr>
          <p:cNvSpPr>
            <a:spLocks noGrp="1"/>
          </p:cNvSpPr>
          <p:nvPr>
            <p:ph type="title"/>
          </p:nvPr>
        </p:nvSpPr>
        <p:spPr/>
        <p:txBody>
          <a:bodyPr/>
          <a:lstStyle/>
          <a:p>
            <a:r>
              <a:rPr lang="en-US" dirty="0"/>
              <a:t>Musical Comedies of the 1920’s and 1930’s</a:t>
            </a:r>
          </a:p>
        </p:txBody>
      </p:sp>
      <p:sp>
        <p:nvSpPr>
          <p:cNvPr id="3" name="Content Placeholder 2">
            <a:extLst>
              <a:ext uri="{FF2B5EF4-FFF2-40B4-BE49-F238E27FC236}">
                <a16:creationId xmlns:a16="http://schemas.microsoft.com/office/drawing/2014/main" id="{190615E2-007F-4E34-B918-870C7426EEBD}"/>
              </a:ext>
            </a:extLst>
          </p:cNvPr>
          <p:cNvSpPr>
            <a:spLocks noGrp="1"/>
          </p:cNvSpPr>
          <p:nvPr>
            <p:ph idx="1"/>
          </p:nvPr>
        </p:nvSpPr>
        <p:spPr/>
        <p:txBody>
          <a:bodyPr/>
          <a:lstStyle/>
          <a:p>
            <a:r>
              <a:rPr lang="en-US" dirty="0"/>
              <a:t>Musical theatre in the 1920’s and 1930’s was all about entertainment – primarily dance. The plots are usually considered frivolous by today’s standards. </a:t>
            </a:r>
          </a:p>
          <a:p>
            <a:r>
              <a:rPr lang="en-US" dirty="0"/>
              <a:t>The brothers George and Ira Gershwin (composer and lyricist) created many of this era's most popular works. </a:t>
            </a:r>
          </a:p>
          <a:p>
            <a:pPr lvl="1"/>
            <a:r>
              <a:rPr lang="en-US" dirty="0"/>
              <a:t>“</a:t>
            </a:r>
            <a:r>
              <a:rPr lang="en-US" dirty="0" err="1"/>
              <a:t>Fascinatin</a:t>
            </a:r>
            <a:r>
              <a:rPr lang="en-US" dirty="0"/>
              <a:t>’ Rhythm”, “Someone to Watch Over Me”, “I Got Rhythm”, and “Embraceable You”</a:t>
            </a:r>
          </a:p>
          <a:p>
            <a:pPr lvl="1"/>
            <a:r>
              <a:rPr lang="en-US" dirty="0"/>
              <a:t>The Gershwin’s musical, </a:t>
            </a:r>
            <a:r>
              <a:rPr lang="en-US" i="1" dirty="0"/>
              <a:t>Of Thee I Sing, </a:t>
            </a:r>
            <a:r>
              <a:rPr lang="en-US" dirty="0"/>
              <a:t>was the first musical to win a Pulitzer Prize and the first show to have its </a:t>
            </a:r>
            <a:r>
              <a:rPr lang="en-US" b="1" dirty="0"/>
              <a:t>book</a:t>
            </a:r>
            <a:r>
              <a:rPr lang="en-US" dirty="0"/>
              <a:t> – the spoken dialogue apart from the song lyrics – published separately. </a:t>
            </a:r>
          </a:p>
        </p:txBody>
      </p:sp>
    </p:spTree>
    <p:extLst>
      <p:ext uri="{BB962C8B-B14F-4D97-AF65-F5344CB8AC3E}">
        <p14:creationId xmlns:p14="http://schemas.microsoft.com/office/powerpoint/2010/main" val="4180630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907E3-5EA8-436C-91DA-9F8B775AA126}"/>
              </a:ext>
            </a:extLst>
          </p:cNvPr>
          <p:cNvSpPr>
            <a:spLocks noGrp="1"/>
          </p:cNvSpPr>
          <p:nvPr>
            <p:ph type="title"/>
          </p:nvPr>
        </p:nvSpPr>
        <p:spPr/>
        <p:txBody>
          <a:bodyPr/>
          <a:lstStyle/>
          <a:p>
            <a:r>
              <a:rPr lang="en-US" dirty="0"/>
              <a:t>Musical Comedies of the 1920’s and 1930’s</a:t>
            </a:r>
          </a:p>
        </p:txBody>
      </p:sp>
      <p:sp>
        <p:nvSpPr>
          <p:cNvPr id="3" name="Content Placeholder 2">
            <a:extLst>
              <a:ext uri="{FF2B5EF4-FFF2-40B4-BE49-F238E27FC236}">
                <a16:creationId xmlns:a16="http://schemas.microsoft.com/office/drawing/2014/main" id="{6AAC130B-9131-4EFB-AB56-08AD7C000202}"/>
              </a:ext>
            </a:extLst>
          </p:cNvPr>
          <p:cNvSpPr>
            <a:spLocks noGrp="1"/>
          </p:cNvSpPr>
          <p:nvPr>
            <p:ph idx="1"/>
          </p:nvPr>
        </p:nvSpPr>
        <p:spPr/>
        <p:txBody>
          <a:bodyPr/>
          <a:lstStyle/>
          <a:p>
            <a:r>
              <a:rPr lang="en-US" dirty="0"/>
              <a:t>The best known musical of this era is decidedly not a  comedy. </a:t>
            </a:r>
            <a:r>
              <a:rPr lang="en-US" i="1" dirty="0"/>
              <a:t>Show Boat, </a:t>
            </a:r>
            <a:r>
              <a:rPr lang="en-US" dirty="0"/>
              <a:t>(1927) by Jerome Kern and Oscar Hammerstein II, is an actual book musical and considered the very first in the genre's history. </a:t>
            </a:r>
          </a:p>
          <a:p>
            <a:r>
              <a:rPr lang="en-US" dirty="0"/>
              <a:t>With its serious tone and controversial issues of race, this woks stand apart from the popular emphases on comic entertainment that characterized shows from around its time. </a:t>
            </a:r>
          </a:p>
          <a:p>
            <a:r>
              <a:rPr lang="en-US" dirty="0"/>
              <a:t>Songs were more central to the narrative than those of earlier musical comedies. </a:t>
            </a:r>
          </a:p>
          <a:p>
            <a:r>
              <a:rPr lang="en-US" dirty="0"/>
              <a:t>It did not inspire a trend. Instead musical comedies continued to dominate. </a:t>
            </a:r>
          </a:p>
        </p:txBody>
      </p:sp>
    </p:spTree>
    <p:extLst>
      <p:ext uri="{BB962C8B-B14F-4D97-AF65-F5344CB8AC3E}">
        <p14:creationId xmlns:p14="http://schemas.microsoft.com/office/powerpoint/2010/main" val="36032335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083F-771B-4059-8F58-8A2F221BA719}"/>
              </a:ext>
            </a:extLst>
          </p:cNvPr>
          <p:cNvSpPr>
            <a:spLocks noGrp="1"/>
          </p:cNvSpPr>
          <p:nvPr>
            <p:ph type="title"/>
          </p:nvPr>
        </p:nvSpPr>
        <p:spPr/>
        <p:txBody>
          <a:bodyPr/>
          <a:lstStyle/>
          <a:p>
            <a:r>
              <a:rPr lang="en-US" dirty="0"/>
              <a:t>Musical Comedies of the 1920’s and 1930’s</a:t>
            </a:r>
          </a:p>
        </p:txBody>
      </p:sp>
      <p:sp>
        <p:nvSpPr>
          <p:cNvPr id="3" name="Content Placeholder 2">
            <a:extLst>
              <a:ext uri="{FF2B5EF4-FFF2-40B4-BE49-F238E27FC236}">
                <a16:creationId xmlns:a16="http://schemas.microsoft.com/office/drawing/2014/main" id="{067FDB7E-1659-4B80-98AE-5B613FD17AB7}"/>
              </a:ext>
            </a:extLst>
          </p:cNvPr>
          <p:cNvSpPr>
            <a:spLocks noGrp="1"/>
          </p:cNvSpPr>
          <p:nvPr>
            <p:ph idx="1"/>
          </p:nvPr>
        </p:nvSpPr>
        <p:spPr/>
        <p:txBody>
          <a:bodyPr/>
          <a:lstStyle/>
          <a:p>
            <a:r>
              <a:rPr lang="en-US" dirty="0"/>
              <a:t>Richard Rogers and Lorenz Hart, the first composer-lyricist team to attain recognition, developed a partnership that would span twenty-four years. </a:t>
            </a:r>
          </a:p>
          <a:p>
            <a:r>
              <a:rPr lang="en-US" dirty="0"/>
              <a:t>Irving Berlin wrote “God Bless America”, White Christmas”, Alexander’s Ragtime Band”, and “Blue Skies”.</a:t>
            </a:r>
          </a:p>
          <a:p>
            <a:r>
              <a:rPr lang="en-US" dirty="0"/>
              <a:t>Cole Porter was one of he most important figures from around this time. </a:t>
            </a:r>
          </a:p>
          <a:p>
            <a:pPr lvl="1"/>
            <a:r>
              <a:rPr lang="en-US" i="1" dirty="0"/>
              <a:t>Kiss Me Kate </a:t>
            </a:r>
            <a:r>
              <a:rPr lang="en-US" dirty="0"/>
              <a:t>(1948), </a:t>
            </a:r>
            <a:r>
              <a:rPr lang="en-US" i="1" dirty="0"/>
              <a:t>Anything Goes </a:t>
            </a:r>
            <a:r>
              <a:rPr lang="en-US" dirty="0"/>
              <a:t>(1934)</a:t>
            </a:r>
          </a:p>
        </p:txBody>
      </p:sp>
    </p:spTree>
    <p:extLst>
      <p:ext uri="{BB962C8B-B14F-4D97-AF65-F5344CB8AC3E}">
        <p14:creationId xmlns:p14="http://schemas.microsoft.com/office/powerpoint/2010/main" val="4262433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305148-8963-4A0C-823C-3397D135352F}"/>
              </a:ext>
            </a:extLst>
          </p:cNvPr>
          <p:cNvPicPr>
            <a:picLocks noChangeAspect="1"/>
          </p:cNvPicPr>
          <p:nvPr/>
        </p:nvPicPr>
        <p:blipFill>
          <a:blip r:embed="rId2"/>
          <a:stretch>
            <a:fillRect/>
          </a:stretch>
        </p:blipFill>
        <p:spPr>
          <a:xfrm>
            <a:off x="7550747" y="869602"/>
            <a:ext cx="4162697" cy="5601269"/>
          </a:xfrm>
          <a:prstGeom prst="rect">
            <a:avLst/>
          </a:prstGeom>
        </p:spPr>
      </p:pic>
      <p:sp>
        <p:nvSpPr>
          <p:cNvPr id="6" name="TextBox 5">
            <a:extLst>
              <a:ext uri="{FF2B5EF4-FFF2-40B4-BE49-F238E27FC236}">
                <a16:creationId xmlns:a16="http://schemas.microsoft.com/office/drawing/2014/main" id="{EBFFC191-E82B-4B38-9723-6ADCCBAE795B}"/>
              </a:ext>
            </a:extLst>
          </p:cNvPr>
          <p:cNvSpPr txBox="1"/>
          <p:nvPr/>
        </p:nvSpPr>
        <p:spPr>
          <a:xfrm>
            <a:off x="2838993" y="911407"/>
            <a:ext cx="2786340" cy="369332"/>
          </a:xfrm>
          <a:prstGeom prst="rect">
            <a:avLst/>
          </a:prstGeom>
          <a:noFill/>
        </p:spPr>
        <p:txBody>
          <a:bodyPr wrap="none" rtlCol="0">
            <a:spAutoFit/>
          </a:bodyPr>
          <a:lstStyle/>
          <a:p>
            <a:r>
              <a:rPr lang="en-US" dirty="0"/>
              <a:t>Rodgers and Hart, 1936</a:t>
            </a:r>
          </a:p>
        </p:txBody>
      </p:sp>
      <p:sp>
        <p:nvSpPr>
          <p:cNvPr id="7" name="TextBox 6">
            <a:extLst>
              <a:ext uri="{FF2B5EF4-FFF2-40B4-BE49-F238E27FC236}">
                <a16:creationId xmlns:a16="http://schemas.microsoft.com/office/drawing/2014/main" id="{BA39B8D9-EB09-43EB-BDD6-3F40791678B6}"/>
              </a:ext>
            </a:extLst>
          </p:cNvPr>
          <p:cNvSpPr txBox="1"/>
          <p:nvPr/>
        </p:nvSpPr>
        <p:spPr>
          <a:xfrm>
            <a:off x="8912988" y="474687"/>
            <a:ext cx="1438214" cy="369332"/>
          </a:xfrm>
          <a:prstGeom prst="rect">
            <a:avLst/>
          </a:prstGeom>
          <a:noFill/>
        </p:spPr>
        <p:txBody>
          <a:bodyPr wrap="none" rtlCol="0">
            <a:spAutoFit/>
          </a:bodyPr>
          <a:lstStyle/>
          <a:p>
            <a:r>
              <a:rPr lang="en-US" dirty="0"/>
              <a:t>Cole Porter</a:t>
            </a:r>
          </a:p>
        </p:txBody>
      </p:sp>
      <p:sp>
        <p:nvSpPr>
          <p:cNvPr id="8" name="TextBox 7">
            <a:extLst>
              <a:ext uri="{FF2B5EF4-FFF2-40B4-BE49-F238E27FC236}">
                <a16:creationId xmlns:a16="http://schemas.microsoft.com/office/drawing/2014/main" id="{30743653-681C-4C26-8B19-5B7B71DC58C0}"/>
              </a:ext>
            </a:extLst>
          </p:cNvPr>
          <p:cNvSpPr txBox="1"/>
          <p:nvPr/>
        </p:nvSpPr>
        <p:spPr>
          <a:xfrm>
            <a:off x="1375539" y="6106757"/>
            <a:ext cx="2021707" cy="230832"/>
          </a:xfrm>
          <a:prstGeom prst="rect">
            <a:avLst/>
          </a:prstGeom>
          <a:noFill/>
        </p:spPr>
        <p:txBody>
          <a:bodyPr wrap="none" rtlCol="0">
            <a:spAutoFit/>
          </a:bodyPr>
          <a:lstStyle/>
          <a:p>
            <a:r>
              <a:rPr lang="en-US" sz="900" dirty="0"/>
              <a:t>Photo from Wikimedia Commons</a:t>
            </a:r>
          </a:p>
        </p:txBody>
      </p:sp>
      <p:sp>
        <p:nvSpPr>
          <p:cNvPr id="9" name="TextBox 8">
            <a:extLst>
              <a:ext uri="{FF2B5EF4-FFF2-40B4-BE49-F238E27FC236}">
                <a16:creationId xmlns:a16="http://schemas.microsoft.com/office/drawing/2014/main" id="{A7F5E737-CDC7-4F69-BBA9-057ED164B322}"/>
              </a:ext>
            </a:extLst>
          </p:cNvPr>
          <p:cNvSpPr txBox="1"/>
          <p:nvPr/>
        </p:nvSpPr>
        <p:spPr>
          <a:xfrm>
            <a:off x="7550747" y="6470391"/>
            <a:ext cx="2021707" cy="230832"/>
          </a:xfrm>
          <a:prstGeom prst="rect">
            <a:avLst/>
          </a:prstGeom>
          <a:noFill/>
        </p:spPr>
        <p:txBody>
          <a:bodyPr wrap="none" rtlCol="0">
            <a:spAutoFit/>
          </a:bodyPr>
          <a:lstStyle/>
          <a:p>
            <a:r>
              <a:rPr lang="en-US" sz="900" dirty="0"/>
              <a:t>Photo from Wikimedia Commons</a:t>
            </a:r>
          </a:p>
        </p:txBody>
      </p:sp>
      <p:pic>
        <p:nvPicPr>
          <p:cNvPr id="11" name="Picture 10">
            <a:extLst>
              <a:ext uri="{FF2B5EF4-FFF2-40B4-BE49-F238E27FC236}">
                <a16:creationId xmlns:a16="http://schemas.microsoft.com/office/drawing/2014/main" id="{07724F14-44D7-4A18-8421-090AED6AB097}"/>
              </a:ext>
            </a:extLst>
          </p:cNvPr>
          <p:cNvPicPr>
            <a:picLocks noChangeAspect="1"/>
          </p:cNvPicPr>
          <p:nvPr/>
        </p:nvPicPr>
        <p:blipFill>
          <a:blip r:embed="rId3"/>
          <a:stretch>
            <a:fillRect/>
          </a:stretch>
        </p:blipFill>
        <p:spPr>
          <a:xfrm>
            <a:off x="1436717" y="1479531"/>
            <a:ext cx="5904399" cy="4598973"/>
          </a:xfrm>
          <a:prstGeom prst="rect">
            <a:avLst/>
          </a:prstGeom>
        </p:spPr>
      </p:pic>
    </p:spTree>
    <p:extLst>
      <p:ext uri="{BB962C8B-B14F-4D97-AF65-F5344CB8AC3E}">
        <p14:creationId xmlns:p14="http://schemas.microsoft.com/office/powerpoint/2010/main" val="3276375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4EE9-6D14-4BD9-ADE9-AE264F2CF1E4}"/>
              </a:ext>
            </a:extLst>
          </p:cNvPr>
          <p:cNvSpPr>
            <a:spLocks noGrp="1"/>
          </p:cNvSpPr>
          <p:nvPr>
            <p:ph type="title"/>
          </p:nvPr>
        </p:nvSpPr>
        <p:spPr/>
        <p:txBody>
          <a:bodyPr/>
          <a:lstStyle/>
          <a:p>
            <a:r>
              <a:rPr lang="en-US" dirty="0"/>
              <a:t>The Rise and Dominance of the Book Musical in the 1940’s</a:t>
            </a:r>
          </a:p>
        </p:txBody>
      </p:sp>
      <p:sp>
        <p:nvSpPr>
          <p:cNvPr id="3" name="Content Placeholder 2">
            <a:extLst>
              <a:ext uri="{FF2B5EF4-FFF2-40B4-BE49-F238E27FC236}">
                <a16:creationId xmlns:a16="http://schemas.microsoft.com/office/drawing/2014/main" id="{D6AC4D86-FE88-484E-AFBC-186E7E60AB60}"/>
              </a:ext>
            </a:extLst>
          </p:cNvPr>
          <p:cNvSpPr>
            <a:spLocks noGrp="1"/>
          </p:cNvSpPr>
          <p:nvPr>
            <p:ph idx="1"/>
          </p:nvPr>
        </p:nvSpPr>
        <p:spPr/>
        <p:txBody>
          <a:bodyPr/>
          <a:lstStyle/>
          <a:p>
            <a:r>
              <a:rPr lang="en-US" dirty="0"/>
              <a:t>The 1940’s and 1950’s were dominated by the book musical. Creators and audiences increasingly favored shows that were based on some sort of literary source.</a:t>
            </a:r>
          </a:p>
          <a:p>
            <a:r>
              <a:rPr lang="en-US" dirty="0"/>
              <a:t>These musicals combined lighthearted and comic elements with those of a greater depth and weight, with characters that are more complex as individuals and in relation to each other. </a:t>
            </a:r>
          </a:p>
          <a:p>
            <a:r>
              <a:rPr lang="en-US" dirty="0"/>
              <a:t>Richard Rogers and Oscar Hammerstein II began to collaborate after Rodger’s partnership with Lorenz Hart came to and end.</a:t>
            </a:r>
          </a:p>
          <a:p>
            <a:pPr lvl="1"/>
            <a:r>
              <a:rPr lang="en-US" i="1" dirty="0"/>
              <a:t>Oklahoma</a:t>
            </a:r>
            <a:r>
              <a:rPr lang="en-US" dirty="0"/>
              <a:t> (1943), </a:t>
            </a:r>
            <a:r>
              <a:rPr lang="en-US" i="1" dirty="0"/>
              <a:t>Carousel</a:t>
            </a:r>
            <a:r>
              <a:rPr lang="en-US" dirty="0"/>
              <a:t> (1945)</a:t>
            </a:r>
            <a:r>
              <a:rPr lang="en-US" i="1" dirty="0"/>
              <a:t>South Pacific </a:t>
            </a:r>
            <a:r>
              <a:rPr lang="en-US" dirty="0"/>
              <a:t>(1949), </a:t>
            </a:r>
            <a:r>
              <a:rPr lang="en-US" i="1" dirty="0"/>
              <a:t>The King and I </a:t>
            </a:r>
            <a:r>
              <a:rPr lang="en-US" dirty="0"/>
              <a:t>(1951), and </a:t>
            </a:r>
            <a:r>
              <a:rPr lang="en-US" i="1" dirty="0"/>
              <a:t>The Sound of Music </a:t>
            </a:r>
            <a:r>
              <a:rPr lang="en-US" dirty="0"/>
              <a:t>(1959).</a:t>
            </a:r>
          </a:p>
          <a:p>
            <a:endParaRPr lang="en-US" dirty="0"/>
          </a:p>
        </p:txBody>
      </p:sp>
    </p:spTree>
    <p:extLst>
      <p:ext uri="{BB962C8B-B14F-4D97-AF65-F5344CB8AC3E}">
        <p14:creationId xmlns:p14="http://schemas.microsoft.com/office/powerpoint/2010/main" val="861477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F088F9-D729-479E-9C9C-A52BBC36EF90}"/>
              </a:ext>
            </a:extLst>
          </p:cNvPr>
          <p:cNvPicPr>
            <a:picLocks noChangeAspect="1"/>
          </p:cNvPicPr>
          <p:nvPr/>
        </p:nvPicPr>
        <p:blipFill>
          <a:blip r:embed="rId2"/>
          <a:stretch>
            <a:fillRect/>
          </a:stretch>
        </p:blipFill>
        <p:spPr>
          <a:xfrm>
            <a:off x="7079007" y="1333604"/>
            <a:ext cx="3345153" cy="4800599"/>
          </a:xfrm>
          <a:prstGeom prst="rect">
            <a:avLst/>
          </a:prstGeom>
        </p:spPr>
      </p:pic>
      <p:sp>
        <p:nvSpPr>
          <p:cNvPr id="6" name="TextBox 5">
            <a:extLst>
              <a:ext uri="{FF2B5EF4-FFF2-40B4-BE49-F238E27FC236}">
                <a16:creationId xmlns:a16="http://schemas.microsoft.com/office/drawing/2014/main" id="{4DF460EF-3E74-4192-AF30-111E98839AEF}"/>
              </a:ext>
            </a:extLst>
          </p:cNvPr>
          <p:cNvSpPr txBox="1"/>
          <p:nvPr/>
        </p:nvSpPr>
        <p:spPr>
          <a:xfrm>
            <a:off x="7315200" y="886490"/>
            <a:ext cx="2557110" cy="369332"/>
          </a:xfrm>
          <a:prstGeom prst="rect">
            <a:avLst/>
          </a:prstGeom>
          <a:noFill/>
        </p:spPr>
        <p:txBody>
          <a:bodyPr wrap="none" rtlCol="0">
            <a:spAutoFit/>
          </a:bodyPr>
          <a:lstStyle/>
          <a:p>
            <a:r>
              <a:rPr lang="en-US" dirty="0"/>
              <a:t>Oscar Hammerstein II</a:t>
            </a:r>
          </a:p>
        </p:txBody>
      </p:sp>
      <p:sp>
        <p:nvSpPr>
          <p:cNvPr id="7" name="TextBox 6">
            <a:extLst>
              <a:ext uri="{FF2B5EF4-FFF2-40B4-BE49-F238E27FC236}">
                <a16:creationId xmlns:a16="http://schemas.microsoft.com/office/drawing/2014/main" id="{9D92FE7E-CAE8-45A4-AC67-9CBEDEE8B188}"/>
              </a:ext>
            </a:extLst>
          </p:cNvPr>
          <p:cNvSpPr txBox="1"/>
          <p:nvPr/>
        </p:nvSpPr>
        <p:spPr>
          <a:xfrm>
            <a:off x="7000630" y="6134203"/>
            <a:ext cx="2021707" cy="230832"/>
          </a:xfrm>
          <a:prstGeom prst="rect">
            <a:avLst/>
          </a:prstGeom>
          <a:noFill/>
        </p:spPr>
        <p:txBody>
          <a:bodyPr wrap="none" rtlCol="0">
            <a:spAutoFit/>
          </a:bodyPr>
          <a:lstStyle/>
          <a:p>
            <a:r>
              <a:rPr lang="en-US" sz="900" dirty="0"/>
              <a:t>Photo from Wikimedia Commons</a:t>
            </a:r>
          </a:p>
        </p:txBody>
      </p:sp>
      <p:pic>
        <p:nvPicPr>
          <p:cNvPr id="9" name="Picture 8">
            <a:extLst>
              <a:ext uri="{FF2B5EF4-FFF2-40B4-BE49-F238E27FC236}">
                <a16:creationId xmlns:a16="http://schemas.microsoft.com/office/drawing/2014/main" id="{CECED51D-F94B-4C77-9392-BF8C2108EEF1}"/>
              </a:ext>
            </a:extLst>
          </p:cNvPr>
          <p:cNvPicPr>
            <a:picLocks noChangeAspect="1"/>
          </p:cNvPicPr>
          <p:nvPr/>
        </p:nvPicPr>
        <p:blipFill>
          <a:blip r:embed="rId3"/>
          <a:stretch>
            <a:fillRect/>
          </a:stretch>
        </p:blipFill>
        <p:spPr>
          <a:xfrm>
            <a:off x="2638697" y="1333604"/>
            <a:ext cx="3657600" cy="4800600"/>
          </a:xfrm>
          <a:prstGeom prst="rect">
            <a:avLst/>
          </a:prstGeom>
        </p:spPr>
      </p:pic>
      <p:sp>
        <p:nvSpPr>
          <p:cNvPr id="10" name="TextBox 9">
            <a:extLst>
              <a:ext uri="{FF2B5EF4-FFF2-40B4-BE49-F238E27FC236}">
                <a16:creationId xmlns:a16="http://schemas.microsoft.com/office/drawing/2014/main" id="{7495A097-4352-4598-932A-A50974AFEA34}"/>
              </a:ext>
            </a:extLst>
          </p:cNvPr>
          <p:cNvSpPr txBox="1"/>
          <p:nvPr/>
        </p:nvSpPr>
        <p:spPr>
          <a:xfrm>
            <a:off x="3117669" y="886489"/>
            <a:ext cx="2664512" cy="369332"/>
          </a:xfrm>
          <a:prstGeom prst="rect">
            <a:avLst/>
          </a:prstGeom>
          <a:noFill/>
        </p:spPr>
        <p:txBody>
          <a:bodyPr wrap="none" rtlCol="0">
            <a:spAutoFit/>
          </a:bodyPr>
          <a:lstStyle/>
          <a:p>
            <a:r>
              <a:rPr lang="en-US" dirty="0"/>
              <a:t>Richard Rodgers, 1948</a:t>
            </a:r>
          </a:p>
        </p:txBody>
      </p:sp>
      <p:sp>
        <p:nvSpPr>
          <p:cNvPr id="11" name="TextBox 10">
            <a:extLst>
              <a:ext uri="{FF2B5EF4-FFF2-40B4-BE49-F238E27FC236}">
                <a16:creationId xmlns:a16="http://schemas.microsoft.com/office/drawing/2014/main" id="{438E627F-F1C3-4BA7-A8E3-FD68B1757446}"/>
              </a:ext>
            </a:extLst>
          </p:cNvPr>
          <p:cNvSpPr txBox="1"/>
          <p:nvPr/>
        </p:nvSpPr>
        <p:spPr>
          <a:xfrm>
            <a:off x="2569028" y="6134203"/>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2462844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2E0F-0F57-410A-9682-7B201F7AD671}"/>
              </a:ext>
            </a:extLst>
          </p:cNvPr>
          <p:cNvSpPr>
            <a:spLocks noGrp="1"/>
          </p:cNvSpPr>
          <p:nvPr>
            <p:ph type="title"/>
          </p:nvPr>
        </p:nvSpPr>
        <p:spPr/>
        <p:txBody>
          <a:bodyPr/>
          <a:lstStyle/>
          <a:p>
            <a:r>
              <a:rPr lang="en-US" dirty="0"/>
              <a:t>Early Musical Theatre: Entertainments and Genres</a:t>
            </a:r>
          </a:p>
        </p:txBody>
      </p:sp>
      <p:sp>
        <p:nvSpPr>
          <p:cNvPr id="3" name="Content Placeholder 2">
            <a:extLst>
              <a:ext uri="{FF2B5EF4-FFF2-40B4-BE49-F238E27FC236}">
                <a16:creationId xmlns:a16="http://schemas.microsoft.com/office/drawing/2014/main" id="{D03FB926-9C1D-4505-9C3C-E01DC14D81C7}"/>
              </a:ext>
            </a:extLst>
          </p:cNvPr>
          <p:cNvSpPr>
            <a:spLocks noGrp="1"/>
          </p:cNvSpPr>
          <p:nvPr>
            <p:ph idx="1"/>
          </p:nvPr>
        </p:nvSpPr>
        <p:spPr/>
        <p:txBody>
          <a:bodyPr/>
          <a:lstStyle/>
          <a:p>
            <a:r>
              <a:rPr lang="en-US" dirty="0"/>
              <a:t>What is the American musical?</a:t>
            </a:r>
          </a:p>
          <a:p>
            <a:pPr lvl="1"/>
            <a:r>
              <a:rPr lang="en-US" dirty="0"/>
              <a:t>The musical is a living genre whose history is still developing.</a:t>
            </a:r>
          </a:p>
          <a:p>
            <a:pPr lvl="1"/>
            <a:r>
              <a:rPr lang="en-US" dirty="0"/>
              <a:t>Musicals throughout history can be said to represent many different generic designations; one way to study the musical is to look at them in terms of these categories. </a:t>
            </a:r>
          </a:p>
          <a:p>
            <a:pPr lvl="1"/>
            <a:r>
              <a:rPr lang="en-US" dirty="0"/>
              <a:t>The origins lie in a fusion of different entertainment genres from the eighteenth and nineteenth centuries. Many genres overlapped, coexisted and borrowed elements from one another: Minstrel shows, Pantomime, Ballet, Spectacles, Extravaganzas, Burlesque, Melodrama, The Revue, Variety, Vaudeville, and Operetta, </a:t>
            </a:r>
          </a:p>
          <a:p>
            <a:endParaRPr lang="en-US" dirty="0"/>
          </a:p>
          <a:p>
            <a:endParaRPr lang="en-US" dirty="0"/>
          </a:p>
        </p:txBody>
      </p:sp>
    </p:spTree>
    <p:extLst>
      <p:ext uri="{BB962C8B-B14F-4D97-AF65-F5344CB8AC3E}">
        <p14:creationId xmlns:p14="http://schemas.microsoft.com/office/powerpoint/2010/main" val="1436442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35AE4-D9DC-4B7D-8955-BA69FC5E6CB7}"/>
              </a:ext>
            </a:extLst>
          </p:cNvPr>
          <p:cNvSpPr>
            <a:spLocks noGrp="1"/>
          </p:cNvSpPr>
          <p:nvPr>
            <p:ph type="title"/>
          </p:nvPr>
        </p:nvSpPr>
        <p:spPr/>
        <p:txBody>
          <a:bodyPr/>
          <a:lstStyle/>
          <a:p>
            <a:r>
              <a:rPr lang="en-US" dirty="0"/>
              <a:t>The Rise and Dominance of the Book Musical in the 1940’s</a:t>
            </a:r>
          </a:p>
        </p:txBody>
      </p:sp>
      <p:sp>
        <p:nvSpPr>
          <p:cNvPr id="3" name="Content Placeholder 2">
            <a:extLst>
              <a:ext uri="{FF2B5EF4-FFF2-40B4-BE49-F238E27FC236}">
                <a16:creationId xmlns:a16="http://schemas.microsoft.com/office/drawing/2014/main" id="{50F602B6-6A1A-4B49-844B-F0B7D6BCE02E}"/>
              </a:ext>
            </a:extLst>
          </p:cNvPr>
          <p:cNvSpPr>
            <a:spLocks noGrp="1"/>
          </p:cNvSpPr>
          <p:nvPr>
            <p:ph idx="1"/>
          </p:nvPr>
        </p:nvSpPr>
        <p:spPr/>
        <p:txBody>
          <a:bodyPr/>
          <a:lstStyle/>
          <a:p>
            <a:r>
              <a:rPr lang="en-US" dirty="0"/>
              <a:t>Frederick Loewe (composer) and Alan Jay Lerner (lyricist) built successfully on the Rodgers and Hammerstein model.  They began collaborating in the early 1940’s. </a:t>
            </a:r>
          </a:p>
          <a:p>
            <a:pPr lvl="1"/>
            <a:r>
              <a:rPr lang="en-US" i="1" dirty="0"/>
              <a:t>Brigadoon</a:t>
            </a:r>
            <a:r>
              <a:rPr lang="en-US" dirty="0"/>
              <a:t> (1947), </a:t>
            </a:r>
            <a:r>
              <a:rPr lang="en-US" i="1" dirty="0"/>
              <a:t>My Fair Lady</a:t>
            </a:r>
            <a:r>
              <a:rPr lang="en-US" dirty="0"/>
              <a:t> (1956), </a:t>
            </a:r>
            <a:r>
              <a:rPr lang="en-US" i="1" dirty="0"/>
              <a:t>Camelot </a:t>
            </a:r>
            <a:r>
              <a:rPr lang="en-US" dirty="0"/>
              <a:t>(1960)</a:t>
            </a:r>
          </a:p>
          <a:p>
            <a:endParaRPr lang="en-US" dirty="0"/>
          </a:p>
          <a:p>
            <a:r>
              <a:rPr lang="en-US" dirty="0"/>
              <a:t>The film versions of all of these shows brought them to a broad audience and contribute greatly to their status as classics that we still  enjoy today. </a:t>
            </a:r>
          </a:p>
          <a:p>
            <a:endParaRPr lang="en-US" dirty="0"/>
          </a:p>
        </p:txBody>
      </p:sp>
    </p:spTree>
    <p:extLst>
      <p:ext uri="{BB962C8B-B14F-4D97-AF65-F5344CB8AC3E}">
        <p14:creationId xmlns:p14="http://schemas.microsoft.com/office/powerpoint/2010/main" val="17828508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5C643-358A-4C96-BE65-4B0B74B0F2FC}"/>
              </a:ext>
            </a:extLst>
          </p:cNvPr>
          <p:cNvSpPr>
            <a:spLocks noGrp="1"/>
          </p:cNvSpPr>
          <p:nvPr>
            <p:ph type="title"/>
          </p:nvPr>
        </p:nvSpPr>
        <p:spPr/>
        <p:txBody>
          <a:bodyPr/>
          <a:lstStyle/>
          <a:p>
            <a:r>
              <a:rPr lang="en-US" dirty="0"/>
              <a:t>The Rise and Dominance of the Book Musical in the 1940’s</a:t>
            </a:r>
          </a:p>
        </p:txBody>
      </p:sp>
      <p:sp>
        <p:nvSpPr>
          <p:cNvPr id="3" name="Content Placeholder 2">
            <a:extLst>
              <a:ext uri="{FF2B5EF4-FFF2-40B4-BE49-F238E27FC236}">
                <a16:creationId xmlns:a16="http://schemas.microsoft.com/office/drawing/2014/main" id="{1773F721-4CFB-415A-A9DE-E3BD426C18BA}"/>
              </a:ext>
            </a:extLst>
          </p:cNvPr>
          <p:cNvSpPr>
            <a:spLocks noGrp="1"/>
          </p:cNvSpPr>
          <p:nvPr>
            <p:ph idx="1"/>
          </p:nvPr>
        </p:nvSpPr>
        <p:spPr/>
        <p:txBody>
          <a:bodyPr/>
          <a:lstStyle/>
          <a:p>
            <a:r>
              <a:rPr lang="en-US" b="1" dirty="0"/>
              <a:t>Varieties of Nostalgia in the 1950’s:</a:t>
            </a:r>
          </a:p>
          <a:p>
            <a:r>
              <a:rPr lang="en-US" dirty="0"/>
              <a:t>Lone composers like Frank Loesser, </a:t>
            </a:r>
            <a:r>
              <a:rPr lang="en-US" i="1" dirty="0"/>
              <a:t>Guys and Dolls </a:t>
            </a:r>
            <a:r>
              <a:rPr lang="en-US" dirty="0"/>
              <a:t>(1950), Meredith Wilson, </a:t>
            </a:r>
            <a:r>
              <a:rPr lang="en-US" i="1" dirty="0"/>
              <a:t>The Music Man </a:t>
            </a:r>
            <a:r>
              <a:rPr lang="en-US" dirty="0"/>
              <a:t>(1957) , </a:t>
            </a:r>
            <a:r>
              <a:rPr lang="en-US" dirty="0" err="1"/>
              <a:t>Jule</a:t>
            </a:r>
            <a:r>
              <a:rPr lang="en-US" dirty="0"/>
              <a:t> </a:t>
            </a:r>
            <a:r>
              <a:rPr lang="en-US" dirty="0" err="1"/>
              <a:t>Styne</a:t>
            </a:r>
            <a:r>
              <a:rPr lang="en-US" dirty="0"/>
              <a:t> , </a:t>
            </a:r>
            <a:r>
              <a:rPr lang="en-US" i="1" dirty="0"/>
              <a:t>Gypsy </a:t>
            </a:r>
            <a:r>
              <a:rPr lang="en-US" dirty="0"/>
              <a:t>and </a:t>
            </a:r>
            <a:r>
              <a:rPr lang="en-US" i="1" dirty="0"/>
              <a:t>Funny Girl</a:t>
            </a:r>
            <a:r>
              <a:rPr lang="en-US" dirty="0"/>
              <a:t> (1959 and 1964) also evoked a nostalgic view of America. </a:t>
            </a:r>
          </a:p>
          <a:p>
            <a:r>
              <a:rPr lang="en-US" dirty="0"/>
              <a:t>Leonard Bernstein is a towering figure in the history of American music. He was a composer, conductor and educator. </a:t>
            </a:r>
          </a:p>
          <a:p>
            <a:pPr lvl="1"/>
            <a:r>
              <a:rPr lang="en-US" i="1" dirty="0"/>
              <a:t>On the Town </a:t>
            </a:r>
            <a:r>
              <a:rPr lang="en-US" dirty="0"/>
              <a:t>(1944), </a:t>
            </a:r>
            <a:r>
              <a:rPr lang="en-US" i="1" dirty="0"/>
              <a:t>West Side Story </a:t>
            </a:r>
            <a:r>
              <a:rPr lang="en-US" dirty="0"/>
              <a:t>(1957)</a:t>
            </a:r>
          </a:p>
          <a:p>
            <a:pPr lvl="1"/>
            <a:r>
              <a:rPr lang="en-US" dirty="0"/>
              <a:t>	</a:t>
            </a:r>
            <a:r>
              <a:rPr lang="en-US" i="1" dirty="0"/>
              <a:t>West Side Story </a:t>
            </a:r>
            <a:r>
              <a:rPr lang="en-US" dirty="0"/>
              <a:t>epitomizes Bernstein’s genius as a craftsman of musical 	theatre. It involved the collaboration of the era’s leading artists: Stephen 	Sondheim as lyricist, Arthur </a:t>
            </a:r>
            <a:r>
              <a:rPr lang="en-US" dirty="0" err="1"/>
              <a:t>Laurents</a:t>
            </a:r>
            <a:r>
              <a:rPr lang="en-US" dirty="0"/>
              <a:t> as author of the book ,and Jerome 	Robbins as choreographer. </a:t>
            </a:r>
          </a:p>
        </p:txBody>
      </p:sp>
    </p:spTree>
    <p:extLst>
      <p:ext uri="{BB962C8B-B14F-4D97-AF65-F5344CB8AC3E}">
        <p14:creationId xmlns:p14="http://schemas.microsoft.com/office/powerpoint/2010/main" val="39225201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C3B32A-23E6-415D-800C-85DDC6AF81C0}"/>
              </a:ext>
            </a:extLst>
          </p:cNvPr>
          <p:cNvPicPr>
            <a:picLocks noChangeAspect="1"/>
          </p:cNvPicPr>
          <p:nvPr/>
        </p:nvPicPr>
        <p:blipFill>
          <a:blip r:embed="rId2"/>
          <a:stretch>
            <a:fillRect/>
          </a:stretch>
        </p:blipFill>
        <p:spPr>
          <a:xfrm>
            <a:off x="2686927" y="1100474"/>
            <a:ext cx="2988999" cy="3985332"/>
          </a:xfrm>
          <a:prstGeom prst="rect">
            <a:avLst/>
          </a:prstGeom>
        </p:spPr>
      </p:pic>
      <p:pic>
        <p:nvPicPr>
          <p:cNvPr id="5" name="Picture 4">
            <a:extLst>
              <a:ext uri="{FF2B5EF4-FFF2-40B4-BE49-F238E27FC236}">
                <a16:creationId xmlns:a16="http://schemas.microsoft.com/office/drawing/2014/main" id="{717E016F-4922-4E41-976C-0753E847EEED}"/>
              </a:ext>
            </a:extLst>
          </p:cNvPr>
          <p:cNvPicPr>
            <a:picLocks noChangeAspect="1"/>
          </p:cNvPicPr>
          <p:nvPr/>
        </p:nvPicPr>
        <p:blipFill>
          <a:blip r:embed="rId3"/>
          <a:stretch>
            <a:fillRect/>
          </a:stretch>
        </p:blipFill>
        <p:spPr>
          <a:xfrm>
            <a:off x="6096000" y="1001160"/>
            <a:ext cx="2872449" cy="2154337"/>
          </a:xfrm>
          <a:prstGeom prst="rect">
            <a:avLst/>
          </a:prstGeom>
        </p:spPr>
      </p:pic>
      <p:pic>
        <p:nvPicPr>
          <p:cNvPr id="7" name="Picture 6">
            <a:extLst>
              <a:ext uri="{FF2B5EF4-FFF2-40B4-BE49-F238E27FC236}">
                <a16:creationId xmlns:a16="http://schemas.microsoft.com/office/drawing/2014/main" id="{9850A48A-6E22-4244-B27C-2AAAD1C328D5}"/>
              </a:ext>
            </a:extLst>
          </p:cNvPr>
          <p:cNvPicPr>
            <a:picLocks noChangeAspect="1"/>
          </p:cNvPicPr>
          <p:nvPr/>
        </p:nvPicPr>
        <p:blipFill>
          <a:blip r:embed="rId4"/>
          <a:stretch>
            <a:fillRect/>
          </a:stretch>
        </p:blipFill>
        <p:spPr>
          <a:xfrm>
            <a:off x="6095123" y="3167590"/>
            <a:ext cx="3409950" cy="3467100"/>
          </a:xfrm>
          <a:prstGeom prst="rect">
            <a:avLst/>
          </a:prstGeom>
        </p:spPr>
      </p:pic>
      <p:sp>
        <p:nvSpPr>
          <p:cNvPr id="10" name="TextBox 9">
            <a:extLst>
              <a:ext uri="{FF2B5EF4-FFF2-40B4-BE49-F238E27FC236}">
                <a16:creationId xmlns:a16="http://schemas.microsoft.com/office/drawing/2014/main" id="{C6498802-527F-4F8E-A97E-459C6C08414D}"/>
              </a:ext>
            </a:extLst>
          </p:cNvPr>
          <p:cNvSpPr txBox="1"/>
          <p:nvPr/>
        </p:nvSpPr>
        <p:spPr>
          <a:xfrm>
            <a:off x="3269866" y="731142"/>
            <a:ext cx="1651414" cy="369332"/>
          </a:xfrm>
          <a:prstGeom prst="rect">
            <a:avLst/>
          </a:prstGeom>
          <a:noFill/>
        </p:spPr>
        <p:txBody>
          <a:bodyPr wrap="none" rtlCol="0">
            <a:spAutoFit/>
          </a:bodyPr>
          <a:lstStyle/>
          <a:p>
            <a:r>
              <a:rPr lang="en-US" dirty="0"/>
              <a:t>Frank Loesser</a:t>
            </a:r>
          </a:p>
        </p:txBody>
      </p:sp>
      <p:sp>
        <p:nvSpPr>
          <p:cNvPr id="11" name="TextBox 10">
            <a:extLst>
              <a:ext uri="{FF2B5EF4-FFF2-40B4-BE49-F238E27FC236}">
                <a16:creationId xmlns:a16="http://schemas.microsoft.com/office/drawing/2014/main" id="{DEBEDF41-6434-40A2-BDA7-379394694C5B}"/>
              </a:ext>
            </a:extLst>
          </p:cNvPr>
          <p:cNvSpPr txBox="1"/>
          <p:nvPr/>
        </p:nvSpPr>
        <p:spPr>
          <a:xfrm>
            <a:off x="6749143" y="631828"/>
            <a:ext cx="1306768" cy="369332"/>
          </a:xfrm>
          <a:prstGeom prst="rect">
            <a:avLst/>
          </a:prstGeom>
          <a:noFill/>
        </p:spPr>
        <p:txBody>
          <a:bodyPr wrap="none" rtlCol="0">
            <a:spAutoFit/>
          </a:bodyPr>
          <a:lstStyle/>
          <a:p>
            <a:r>
              <a:rPr lang="en-US" dirty="0" err="1"/>
              <a:t>Jule</a:t>
            </a:r>
            <a:r>
              <a:rPr lang="en-US" dirty="0"/>
              <a:t> </a:t>
            </a:r>
            <a:r>
              <a:rPr lang="en-US" dirty="0" err="1"/>
              <a:t>Styne</a:t>
            </a:r>
            <a:endParaRPr lang="en-US" dirty="0"/>
          </a:p>
        </p:txBody>
      </p:sp>
      <p:sp>
        <p:nvSpPr>
          <p:cNvPr id="12" name="TextBox 11">
            <a:extLst>
              <a:ext uri="{FF2B5EF4-FFF2-40B4-BE49-F238E27FC236}">
                <a16:creationId xmlns:a16="http://schemas.microsoft.com/office/drawing/2014/main" id="{3B935785-7242-4383-BC58-A1FBB4F1190F}"/>
              </a:ext>
            </a:extLst>
          </p:cNvPr>
          <p:cNvSpPr txBox="1"/>
          <p:nvPr/>
        </p:nvSpPr>
        <p:spPr>
          <a:xfrm>
            <a:off x="9505073" y="4901140"/>
            <a:ext cx="1951175" cy="369332"/>
          </a:xfrm>
          <a:prstGeom prst="rect">
            <a:avLst/>
          </a:prstGeom>
          <a:noFill/>
        </p:spPr>
        <p:txBody>
          <a:bodyPr wrap="none" rtlCol="0">
            <a:spAutoFit/>
          </a:bodyPr>
          <a:lstStyle/>
          <a:p>
            <a:r>
              <a:rPr lang="en-US" dirty="0"/>
              <a:t>Meredith Wilson</a:t>
            </a:r>
          </a:p>
        </p:txBody>
      </p:sp>
      <p:sp>
        <p:nvSpPr>
          <p:cNvPr id="2" name="TextBox 1">
            <a:extLst>
              <a:ext uri="{FF2B5EF4-FFF2-40B4-BE49-F238E27FC236}">
                <a16:creationId xmlns:a16="http://schemas.microsoft.com/office/drawing/2014/main" id="{633B78F0-AC01-47AF-B8BE-294EAC372B95}"/>
              </a:ext>
            </a:extLst>
          </p:cNvPr>
          <p:cNvSpPr txBox="1"/>
          <p:nvPr/>
        </p:nvSpPr>
        <p:spPr>
          <a:xfrm>
            <a:off x="6034204" y="6627168"/>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27726700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BF761D-0DBB-4EC5-9A0A-79764941CD82}"/>
              </a:ext>
            </a:extLst>
          </p:cNvPr>
          <p:cNvPicPr>
            <a:picLocks noChangeAspect="1"/>
          </p:cNvPicPr>
          <p:nvPr/>
        </p:nvPicPr>
        <p:blipFill>
          <a:blip r:embed="rId2"/>
          <a:stretch>
            <a:fillRect/>
          </a:stretch>
        </p:blipFill>
        <p:spPr>
          <a:xfrm>
            <a:off x="2944942" y="1178719"/>
            <a:ext cx="6204501" cy="5174456"/>
          </a:xfrm>
          <a:prstGeom prst="rect">
            <a:avLst/>
          </a:prstGeom>
        </p:spPr>
      </p:pic>
      <p:sp>
        <p:nvSpPr>
          <p:cNvPr id="3" name="TextBox 2">
            <a:extLst>
              <a:ext uri="{FF2B5EF4-FFF2-40B4-BE49-F238E27FC236}">
                <a16:creationId xmlns:a16="http://schemas.microsoft.com/office/drawing/2014/main" id="{EA828BEB-EE6E-4F49-AB78-6D144AF7DA10}"/>
              </a:ext>
            </a:extLst>
          </p:cNvPr>
          <p:cNvSpPr txBox="1"/>
          <p:nvPr/>
        </p:nvSpPr>
        <p:spPr>
          <a:xfrm>
            <a:off x="5218071" y="758309"/>
            <a:ext cx="2824812" cy="369332"/>
          </a:xfrm>
          <a:prstGeom prst="rect">
            <a:avLst/>
          </a:prstGeom>
          <a:noFill/>
        </p:spPr>
        <p:txBody>
          <a:bodyPr wrap="none" rtlCol="0">
            <a:spAutoFit/>
          </a:bodyPr>
          <a:lstStyle/>
          <a:p>
            <a:r>
              <a:rPr lang="en-US" dirty="0"/>
              <a:t>Leonard Bernstein, 1955</a:t>
            </a:r>
          </a:p>
        </p:txBody>
      </p:sp>
      <p:sp>
        <p:nvSpPr>
          <p:cNvPr id="4" name="TextBox 3">
            <a:extLst>
              <a:ext uri="{FF2B5EF4-FFF2-40B4-BE49-F238E27FC236}">
                <a16:creationId xmlns:a16="http://schemas.microsoft.com/office/drawing/2014/main" id="{2BD206A2-6481-434E-869E-EE7983F9ED98}"/>
              </a:ext>
            </a:extLst>
          </p:cNvPr>
          <p:cNvSpPr txBox="1"/>
          <p:nvPr/>
        </p:nvSpPr>
        <p:spPr>
          <a:xfrm>
            <a:off x="2860712" y="6353175"/>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3007622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BD2-CE43-42E1-A78A-AF17777DCDCD}"/>
              </a:ext>
            </a:extLst>
          </p:cNvPr>
          <p:cNvSpPr>
            <a:spLocks noGrp="1"/>
          </p:cNvSpPr>
          <p:nvPr>
            <p:ph type="title"/>
          </p:nvPr>
        </p:nvSpPr>
        <p:spPr/>
        <p:txBody>
          <a:bodyPr/>
          <a:lstStyle/>
          <a:p>
            <a:r>
              <a:rPr lang="en-US" dirty="0"/>
              <a:t>Expansions of and Alternatives to the Book musical in the 1960’s-1980’s</a:t>
            </a:r>
          </a:p>
        </p:txBody>
      </p:sp>
      <p:sp>
        <p:nvSpPr>
          <p:cNvPr id="3" name="Content Placeholder 2">
            <a:extLst>
              <a:ext uri="{FF2B5EF4-FFF2-40B4-BE49-F238E27FC236}">
                <a16:creationId xmlns:a16="http://schemas.microsoft.com/office/drawing/2014/main" id="{ADFFBC2E-4BDD-4FCE-8E19-3306EC6C45D2}"/>
              </a:ext>
            </a:extLst>
          </p:cNvPr>
          <p:cNvSpPr>
            <a:spLocks noGrp="1"/>
          </p:cNvSpPr>
          <p:nvPr>
            <p:ph idx="1"/>
          </p:nvPr>
        </p:nvSpPr>
        <p:spPr/>
        <p:txBody>
          <a:bodyPr/>
          <a:lstStyle/>
          <a:p>
            <a:r>
              <a:rPr lang="en-US" dirty="0"/>
              <a:t>Starting in the 1960’s, creators of the musical began to experiment with new ways of telling stories, exploring new narrative structures that did not rely as greatly on the book musical’s plot- oriented approach. </a:t>
            </a:r>
          </a:p>
          <a:p>
            <a:r>
              <a:rPr lang="en-US" dirty="0"/>
              <a:t>Perhaps the most significant change to occur in the book musical's development around this time is the continued broadening of the types of subject matter that came to be considered acceptable for presentation on the musical stage. </a:t>
            </a:r>
          </a:p>
          <a:p>
            <a:r>
              <a:rPr lang="en-US" dirty="0"/>
              <a:t>Jerry Bock and Sheldon </a:t>
            </a:r>
            <a:r>
              <a:rPr lang="en-US" dirty="0" err="1"/>
              <a:t>Harnick’s</a:t>
            </a:r>
            <a:r>
              <a:rPr lang="en-US" dirty="0"/>
              <a:t> </a:t>
            </a:r>
            <a:r>
              <a:rPr lang="en-US" i="1" dirty="0"/>
              <a:t>Fiddler on the Roof </a:t>
            </a:r>
            <a:r>
              <a:rPr lang="en-US" dirty="0"/>
              <a:t>(1964)</a:t>
            </a:r>
          </a:p>
          <a:p>
            <a:r>
              <a:rPr lang="en-US" dirty="0"/>
              <a:t>John </a:t>
            </a:r>
            <a:r>
              <a:rPr lang="en-US" dirty="0" err="1"/>
              <a:t>Kander</a:t>
            </a:r>
            <a:r>
              <a:rPr lang="en-US" dirty="0"/>
              <a:t> and Fred Ebb, </a:t>
            </a:r>
            <a:r>
              <a:rPr lang="en-US" i="1" dirty="0"/>
              <a:t>Cabaret </a:t>
            </a:r>
            <a:r>
              <a:rPr lang="en-US" dirty="0"/>
              <a:t>(1966) and </a:t>
            </a:r>
            <a:r>
              <a:rPr lang="en-US" i="1" dirty="0"/>
              <a:t>Chicago</a:t>
            </a:r>
            <a:r>
              <a:rPr lang="en-US" dirty="0"/>
              <a:t> (1985)</a:t>
            </a:r>
          </a:p>
          <a:p>
            <a:pPr marL="0" indent="0">
              <a:buNone/>
            </a:pPr>
            <a:endParaRPr lang="en-US" dirty="0"/>
          </a:p>
        </p:txBody>
      </p:sp>
    </p:spTree>
    <p:extLst>
      <p:ext uri="{BB962C8B-B14F-4D97-AF65-F5344CB8AC3E}">
        <p14:creationId xmlns:p14="http://schemas.microsoft.com/office/powerpoint/2010/main" val="29750072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D1F9B-4D3A-4913-BE70-0336E67A6398}"/>
              </a:ext>
            </a:extLst>
          </p:cNvPr>
          <p:cNvSpPr>
            <a:spLocks noGrp="1"/>
          </p:cNvSpPr>
          <p:nvPr>
            <p:ph type="title"/>
          </p:nvPr>
        </p:nvSpPr>
        <p:spPr/>
        <p:txBody>
          <a:bodyPr/>
          <a:lstStyle/>
          <a:p>
            <a:r>
              <a:rPr lang="en-US" dirty="0"/>
              <a:t>Expansions of and Alternatives to the Book musical in the 1960’s-1980’s</a:t>
            </a:r>
          </a:p>
        </p:txBody>
      </p:sp>
      <p:sp>
        <p:nvSpPr>
          <p:cNvPr id="3" name="Content Placeholder 2">
            <a:extLst>
              <a:ext uri="{FF2B5EF4-FFF2-40B4-BE49-F238E27FC236}">
                <a16:creationId xmlns:a16="http://schemas.microsoft.com/office/drawing/2014/main" id="{5F97C0C1-7B22-45AF-A68C-A6C24948F1AE}"/>
              </a:ext>
            </a:extLst>
          </p:cNvPr>
          <p:cNvSpPr>
            <a:spLocks noGrp="1"/>
          </p:cNvSpPr>
          <p:nvPr>
            <p:ph idx="1"/>
          </p:nvPr>
        </p:nvSpPr>
        <p:spPr/>
        <p:txBody>
          <a:bodyPr/>
          <a:lstStyle/>
          <a:p>
            <a:r>
              <a:rPr lang="en-US" dirty="0"/>
              <a:t>The most important alternative to the book musical to emerge in the 1970’s was the </a:t>
            </a:r>
            <a:r>
              <a:rPr lang="en-US" b="1" dirty="0"/>
              <a:t>concept musical.</a:t>
            </a:r>
          </a:p>
          <a:p>
            <a:r>
              <a:rPr lang="en-US" dirty="0"/>
              <a:t>Shows in this genre are more nonlinear meditations on various themes than unified stories. </a:t>
            </a:r>
          </a:p>
          <a:p>
            <a:r>
              <a:rPr lang="en-US" i="1" dirty="0"/>
              <a:t>A Chorus Line </a:t>
            </a:r>
            <a:r>
              <a:rPr lang="en-US" dirty="0"/>
              <a:t>(1975)by Marvin Hamlisch(composer) Edward </a:t>
            </a:r>
            <a:r>
              <a:rPr lang="en-US" dirty="0" err="1"/>
              <a:t>Kleban</a:t>
            </a:r>
            <a:r>
              <a:rPr lang="en-US" dirty="0"/>
              <a:t> (lyricist)and Bob Fosse (choreographer) is perhaps the first concept musical to gain critical acclaim. It’s also called a “fully integrated” musical, a reference to the prominence of dance in the action. </a:t>
            </a:r>
          </a:p>
        </p:txBody>
      </p:sp>
    </p:spTree>
    <p:extLst>
      <p:ext uri="{BB962C8B-B14F-4D97-AF65-F5344CB8AC3E}">
        <p14:creationId xmlns:p14="http://schemas.microsoft.com/office/powerpoint/2010/main" val="35961504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A1F8-46C8-4C64-A8AE-733E8C76571B}"/>
              </a:ext>
            </a:extLst>
          </p:cNvPr>
          <p:cNvSpPr>
            <a:spLocks noGrp="1"/>
          </p:cNvSpPr>
          <p:nvPr>
            <p:ph type="title"/>
          </p:nvPr>
        </p:nvSpPr>
        <p:spPr/>
        <p:txBody>
          <a:bodyPr/>
          <a:lstStyle/>
          <a:p>
            <a:r>
              <a:rPr lang="en-US" dirty="0"/>
              <a:t>Expansions of and Alternatives to the Book musical in the 1960’s-1980’s</a:t>
            </a:r>
          </a:p>
        </p:txBody>
      </p:sp>
      <p:sp>
        <p:nvSpPr>
          <p:cNvPr id="3" name="Content Placeholder 2">
            <a:extLst>
              <a:ext uri="{FF2B5EF4-FFF2-40B4-BE49-F238E27FC236}">
                <a16:creationId xmlns:a16="http://schemas.microsoft.com/office/drawing/2014/main" id="{DD7BB235-1209-4F27-9D53-69AF2D839DB2}"/>
              </a:ext>
            </a:extLst>
          </p:cNvPr>
          <p:cNvSpPr>
            <a:spLocks noGrp="1"/>
          </p:cNvSpPr>
          <p:nvPr>
            <p:ph idx="1"/>
          </p:nvPr>
        </p:nvSpPr>
        <p:spPr/>
        <p:txBody>
          <a:bodyPr/>
          <a:lstStyle/>
          <a:p>
            <a:r>
              <a:rPr lang="en-US" dirty="0"/>
              <a:t>Stephen Sondheim:</a:t>
            </a:r>
          </a:p>
          <a:p>
            <a:pPr lvl="1"/>
            <a:r>
              <a:rPr lang="en-US" dirty="0"/>
              <a:t>Arguably the most significant composer in the history of American musical theatre. He is in a class by himself. </a:t>
            </a:r>
          </a:p>
          <a:p>
            <a:pPr lvl="1"/>
            <a:r>
              <a:rPr lang="en-US" dirty="0"/>
              <a:t>He collaborated in West Side Story and Gypsy.</a:t>
            </a:r>
          </a:p>
          <a:p>
            <a:pPr lvl="1"/>
            <a:r>
              <a:rPr lang="en-US" dirty="0"/>
              <a:t>His first show that he composed all the music was </a:t>
            </a:r>
            <a:r>
              <a:rPr lang="en-US" i="1" dirty="0"/>
              <a:t>A Funny Thing Happened on the Way to the Forum</a:t>
            </a:r>
            <a:r>
              <a:rPr lang="en-US" dirty="0"/>
              <a:t> (1962)</a:t>
            </a:r>
          </a:p>
          <a:p>
            <a:pPr lvl="1"/>
            <a:r>
              <a:rPr lang="en-US" i="1" dirty="0"/>
              <a:t>Company</a:t>
            </a:r>
            <a:r>
              <a:rPr lang="en-US" dirty="0"/>
              <a:t>, Follies, </a:t>
            </a:r>
            <a:r>
              <a:rPr lang="en-US" i="1" dirty="0"/>
              <a:t>A Little Night Music, Pacific Overtures, and Sweeney Todd. </a:t>
            </a:r>
          </a:p>
          <a:p>
            <a:pPr lvl="1"/>
            <a:r>
              <a:rPr lang="en-US" i="1" dirty="0"/>
              <a:t>Sunday in the Park with George </a:t>
            </a:r>
            <a:r>
              <a:rPr lang="en-US" dirty="0"/>
              <a:t>(1984) winner of the Pulitzer Prize for Drama, and </a:t>
            </a:r>
            <a:r>
              <a:rPr lang="en-US" i="1" dirty="0"/>
              <a:t>Into the Woods (1987) </a:t>
            </a:r>
            <a:r>
              <a:rPr lang="en-US" dirty="0"/>
              <a:t>ushered in the era of his partnership with James </a:t>
            </a:r>
            <a:r>
              <a:rPr lang="en-US" dirty="0" err="1"/>
              <a:t>Lapine</a:t>
            </a:r>
            <a:r>
              <a:rPr lang="en-US" dirty="0"/>
              <a:t>. </a:t>
            </a:r>
          </a:p>
        </p:txBody>
      </p:sp>
    </p:spTree>
    <p:extLst>
      <p:ext uri="{BB962C8B-B14F-4D97-AF65-F5344CB8AC3E}">
        <p14:creationId xmlns:p14="http://schemas.microsoft.com/office/powerpoint/2010/main" val="9518079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85F151-E19E-4761-9937-EE14A19923EF}"/>
              </a:ext>
            </a:extLst>
          </p:cNvPr>
          <p:cNvPicPr>
            <a:picLocks noChangeAspect="1"/>
          </p:cNvPicPr>
          <p:nvPr/>
        </p:nvPicPr>
        <p:blipFill>
          <a:blip r:embed="rId2"/>
          <a:stretch>
            <a:fillRect/>
          </a:stretch>
        </p:blipFill>
        <p:spPr>
          <a:xfrm>
            <a:off x="3597120" y="730059"/>
            <a:ext cx="4656956" cy="5841269"/>
          </a:xfrm>
          <a:prstGeom prst="rect">
            <a:avLst/>
          </a:prstGeom>
        </p:spPr>
      </p:pic>
      <p:sp>
        <p:nvSpPr>
          <p:cNvPr id="4" name="TextBox 3">
            <a:extLst>
              <a:ext uri="{FF2B5EF4-FFF2-40B4-BE49-F238E27FC236}">
                <a16:creationId xmlns:a16="http://schemas.microsoft.com/office/drawing/2014/main" id="{AC131605-2C17-4F2B-9489-5F9E56DEE5DB}"/>
              </a:ext>
            </a:extLst>
          </p:cNvPr>
          <p:cNvSpPr txBox="1"/>
          <p:nvPr/>
        </p:nvSpPr>
        <p:spPr>
          <a:xfrm>
            <a:off x="4429387" y="360727"/>
            <a:ext cx="3579826" cy="369332"/>
          </a:xfrm>
          <a:prstGeom prst="rect">
            <a:avLst/>
          </a:prstGeom>
          <a:noFill/>
        </p:spPr>
        <p:txBody>
          <a:bodyPr wrap="none" rtlCol="0">
            <a:spAutoFit/>
          </a:bodyPr>
          <a:lstStyle/>
          <a:p>
            <a:r>
              <a:rPr lang="en-US" dirty="0"/>
              <a:t>Stephen Sondheim, circa 1970</a:t>
            </a:r>
          </a:p>
        </p:txBody>
      </p:sp>
      <p:sp>
        <p:nvSpPr>
          <p:cNvPr id="5" name="TextBox 4">
            <a:extLst>
              <a:ext uri="{FF2B5EF4-FFF2-40B4-BE49-F238E27FC236}">
                <a16:creationId xmlns:a16="http://schemas.microsoft.com/office/drawing/2014/main" id="{3D58DBF2-1097-4CE5-9474-5E7D8C2A3BD2}"/>
              </a:ext>
            </a:extLst>
          </p:cNvPr>
          <p:cNvSpPr txBox="1"/>
          <p:nvPr/>
        </p:nvSpPr>
        <p:spPr>
          <a:xfrm>
            <a:off x="3483862" y="6571328"/>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12123834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0D03D8-93E4-473A-8B75-14E70BE2CE04}"/>
              </a:ext>
            </a:extLst>
          </p:cNvPr>
          <p:cNvPicPr>
            <a:picLocks noChangeAspect="1"/>
          </p:cNvPicPr>
          <p:nvPr/>
        </p:nvPicPr>
        <p:blipFill>
          <a:blip r:embed="rId2"/>
          <a:stretch>
            <a:fillRect/>
          </a:stretch>
        </p:blipFill>
        <p:spPr>
          <a:xfrm>
            <a:off x="1770434" y="1653539"/>
            <a:ext cx="5945066" cy="3858497"/>
          </a:xfrm>
          <a:prstGeom prst="rect">
            <a:avLst/>
          </a:prstGeom>
        </p:spPr>
      </p:pic>
      <p:pic>
        <p:nvPicPr>
          <p:cNvPr id="5" name="Picture 4">
            <a:extLst>
              <a:ext uri="{FF2B5EF4-FFF2-40B4-BE49-F238E27FC236}">
                <a16:creationId xmlns:a16="http://schemas.microsoft.com/office/drawing/2014/main" id="{8403BCC5-7E9B-4716-AB19-6361B9BC57B6}"/>
              </a:ext>
            </a:extLst>
          </p:cNvPr>
          <p:cNvPicPr>
            <a:picLocks noChangeAspect="1"/>
          </p:cNvPicPr>
          <p:nvPr/>
        </p:nvPicPr>
        <p:blipFill>
          <a:blip r:embed="rId3"/>
          <a:stretch>
            <a:fillRect/>
          </a:stretch>
        </p:blipFill>
        <p:spPr>
          <a:xfrm>
            <a:off x="8011486" y="434103"/>
            <a:ext cx="3272154" cy="5551422"/>
          </a:xfrm>
          <a:prstGeom prst="rect">
            <a:avLst/>
          </a:prstGeom>
        </p:spPr>
      </p:pic>
      <p:sp>
        <p:nvSpPr>
          <p:cNvPr id="6" name="TextBox 5">
            <a:extLst>
              <a:ext uri="{FF2B5EF4-FFF2-40B4-BE49-F238E27FC236}">
                <a16:creationId xmlns:a16="http://schemas.microsoft.com/office/drawing/2014/main" id="{D46B2F3D-2DAC-41A7-B889-C6A0A25CE547}"/>
              </a:ext>
            </a:extLst>
          </p:cNvPr>
          <p:cNvSpPr txBox="1"/>
          <p:nvPr/>
        </p:nvSpPr>
        <p:spPr>
          <a:xfrm>
            <a:off x="1635195" y="1007208"/>
            <a:ext cx="5445722" cy="646331"/>
          </a:xfrm>
          <a:prstGeom prst="rect">
            <a:avLst/>
          </a:prstGeom>
          <a:noFill/>
        </p:spPr>
        <p:txBody>
          <a:bodyPr wrap="none" rtlCol="0">
            <a:spAutoFit/>
          </a:bodyPr>
          <a:lstStyle/>
          <a:p>
            <a:r>
              <a:rPr lang="en-US" i="1" dirty="0"/>
              <a:t>Sunday in the Park with George</a:t>
            </a:r>
          </a:p>
          <a:p>
            <a:r>
              <a:rPr lang="en-US" dirty="0"/>
              <a:t>Town and Gown Theater, Birmingham, AL, 1992</a:t>
            </a:r>
          </a:p>
        </p:txBody>
      </p:sp>
      <p:sp>
        <p:nvSpPr>
          <p:cNvPr id="7" name="TextBox 6">
            <a:extLst>
              <a:ext uri="{FF2B5EF4-FFF2-40B4-BE49-F238E27FC236}">
                <a16:creationId xmlns:a16="http://schemas.microsoft.com/office/drawing/2014/main" id="{23542624-9973-42C9-8D18-28C0E40485A3}"/>
              </a:ext>
            </a:extLst>
          </p:cNvPr>
          <p:cNvSpPr txBox="1"/>
          <p:nvPr/>
        </p:nvSpPr>
        <p:spPr>
          <a:xfrm>
            <a:off x="8011486" y="5985525"/>
            <a:ext cx="3171061" cy="507831"/>
          </a:xfrm>
          <a:prstGeom prst="rect">
            <a:avLst/>
          </a:prstGeom>
          <a:noFill/>
        </p:spPr>
        <p:txBody>
          <a:bodyPr wrap="none" rtlCol="0">
            <a:spAutoFit/>
          </a:bodyPr>
          <a:lstStyle/>
          <a:p>
            <a:r>
              <a:rPr lang="en-US" sz="900" dirty="0"/>
              <a:t>Kim Correll as “Dot</a:t>
            </a:r>
            <a:r>
              <a:rPr lang="en-US" sz="900" i="1" dirty="0"/>
              <a:t>”,  Sunday in the Park with George</a:t>
            </a:r>
            <a:r>
              <a:rPr lang="en-US" sz="900" dirty="0"/>
              <a:t>,</a:t>
            </a:r>
          </a:p>
          <a:p>
            <a:r>
              <a:rPr lang="en-US" sz="900" dirty="0"/>
              <a:t>Town and Gown Theater, Birmingham, AL 1992</a:t>
            </a:r>
          </a:p>
          <a:p>
            <a:r>
              <a:rPr lang="en-US" sz="900" dirty="0"/>
              <a:t>Photo from Kim </a:t>
            </a:r>
            <a:r>
              <a:rPr lang="en-US" sz="900" dirty="0" err="1"/>
              <a:t>Correll’s</a:t>
            </a:r>
            <a:r>
              <a:rPr lang="en-US" sz="900" dirty="0"/>
              <a:t> personal collection</a:t>
            </a:r>
          </a:p>
        </p:txBody>
      </p:sp>
      <p:sp>
        <p:nvSpPr>
          <p:cNvPr id="8" name="TextBox 7">
            <a:extLst>
              <a:ext uri="{FF2B5EF4-FFF2-40B4-BE49-F238E27FC236}">
                <a16:creationId xmlns:a16="http://schemas.microsoft.com/office/drawing/2014/main" id="{0F29DFFF-DF36-4B5B-B835-41B7ABDCD0AF}"/>
              </a:ext>
            </a:extLst>
          </p:cNvPr>
          <p:cNvSpPr txBox="1"/>
          <p:nvPr/>
        </p:nvSpPr>
        <p:spPr>
          <a:xfrm>
            <a:off x="1748046" y="5512036"/>
            <a:ext cx="2610010" cy="230832"/>
          </a:xfrm>
          <a:prstGeom prst="rect">
            <a:avLst/>
          </a:prstGeom>
          <a:noFill/>
        </p:spPr>
        <p:txBody>
          <a:bodyPr wrap="none" rtlCol="0">
            <a:spAutoFit/>
          </a:bodyPr>
          <a:lstStyle/>
          <a:p>
            <a:r>
              <a:rPr lang="en-US" sz="900" dirty="0"/>
              <a:t>Photo from Kim </a:t>
            </a:r>
            <a:r>
              <a:rPr lang="en-US" sz="900" dirty="0" err="1"/>
              <a:t>Correll’s</a:t>
            </a:r>
            <a:r>
              <a:rPr lang="en-US" sz="900" dirty="0"/>
              <a:t> personal collection</a:t>
            </a:r>
          </a:p>
        </p:txBody>
      </p:sp>
    </p:spTree>
    <p:extLst>
      <p:ext uri="{BB962C8B-B14F-4D97-AF65-F5344CB8AC3E}">
        <p14:creationId xmlns:p14="http://schemas.microsoft.com/office/powerpoint/2010/main" val="1833507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88D54-E3C5-40F9-BD60-DBA7A952FCFB}"/>
              </a:ext>
            </a:extLst>
          </p:cNvPr>
          <p:cNvPicPr>
            <a:picLocks noChangeAspect="1"/>
          </p:cNvPicPr>
          <p:nvPr/>
        </p:nvPicPr>
        <p:blipFill>
          <a:blip r:embed="rId2"/>
          <a:stretch>
            <a:fillRect/>
          </a:stretch>
        </p:blipFill>
        <p:spPr>
          <a:xfrm>
            <a:off x="2877424" y="651365"/>
            <a:ext cx="7433250" cy="4955500"/>
          </a:xfrm>
          <a:prstGeom prst="rect">
            <a:avLst/>
          </a:prstGeom>
        </p:spPr>
      </p:pic>
      <p:sp>
        <p:nvSpPr>
          <p:cNvPr id="4" name="TextBox 3">
            <a:extLst>
              <a:ext uri="{FF2B5EF4-FFF2-40B4-BE49-F238E27FC236}">
                <a16:creationId xmlns:a16="http://schemas.microsoft.com/office/drawing/2014/main" id="{8E1A0692-8668-4F60-A6C6-73B68A79EF9D}"/>
              </a:ext>
            </a:extLst>
          </p:cNvPr>
          <p:cNvSpPr txBox="1"/>
          <p:nvPr/>
        </p:nvSpPr>
        <p:spPr>
          <a:xfrm>
            <a:off x="2792828" y="5606865"/>
            <a:ext cx="4403770" cy="553998"/>
          </a:xfrm>
          <a:prstGeom prst="rect">
            <a:avLst/>
          </a:prstGeom>
          <a:noFill/>
        </p:spPr>
        <p:txBody>
          <a:bodyPr wrap="none" rtlCol="0">
            <a:spAutoFit/>
          </a:bodyPr>
          <a:lstStyle/>
          <a:p>
            <a:r>
              <a:rPr lang="en-US" sz="1000" dirty="0"/>
              <a:t>Justin </a:t>
            </a:r>
            <a:r>
              <a:rPr lang="en-US" sz="1000" dirty="0" err="1"/>
              <a:t>Gaudoin</a:t>
            </a:r>
            <a:r>
              <a:rPr lang="en-US" sz="1000" dirty="0"/>
              <a:t> and Phyllis Davis as Sweeney Todd and Mrs. Lovett in</a:t>
            </a:r>
          </a:p>
          <a:p>
            <a:r>
              <a:rPr lang="en-US" sz="1000" dirty="0"/>
              <a:t> </a:t>
            </a:r>
            <a:r>
              <a:rPr lang="en-US" sz="1000" i="1" dirty="0"/>
              <a:t>Sweeney Todd: The Demon Barber of Fleet Street </a:t>
            </a:r>
            <a:r>
              <a:rPr lang="en-US" sz="1000" dirty="0"/>
              <a:t>(2018)</a:t>
            </a:r>
          </a:p>
          <a:p>
            <a:r>
              <a:rPr lang="en-US" sz="1000" dirty="0"/>
              <a:t>Photo from Wikimedia Commons</a:t>
            </a:r>
          </a:p>
        </p:txBody>
      </p:sp>
      <p:sp>
        <p:nvSpPr>
          <p:cNvPr id="5" name="TextBox 4">
            <a:extLst>
              <a:ext uri="{FF2B5EF4-FFF2-40B4-BE49-F238E27FC236}">
                <a16:creationId xmlns:a16="http://schemas.microsoft.com/office/drawing/2014/main" id="{73BC5D64-DC1F-4672-86CE-C1FDED37BAFF}"/>
              </a:ext>
            </a:extLst>
          </p:cNvPr>
          <p:cNvSpPr txBox="1"/>
          <p:nvPr/>
        </p:nvSpPr>
        <p:spPr>
          <a:xfrm>
            <a:off x="5357633" y="282033"/>
            <a:ext cx="1838965" cy="369332"/>
          </a:xfrm>
          <a:prstGeom prst="rect">
            <a:avLst/>
          </a:prstGeom>
          <a:noFill/>
        </p:spPr>
        <p:txBody>
          <a:bodyPr wrap="none" rtlCol="0">
            <a:spAutoFit/>
          </a:bodyPr>
          <a:lstStyle/>
          <a:p>
            <a:r>
              <a:rPr lang="en-US" i="1" dirty="0"/>
              <a:t>Sweeney Todd</a:t>
            </a:r>
          </a:p>
        </p:txBody>
      </p:sp>
    </p:spTree>
    <p:extLst>
      <p:ext uri="{BB962C8B-B14F-4D97-AF65-F5344CB8AC3E}">
        <p14:creationId xmlns:p14="http://schemas.microsoft.com/office/powerpoint/2010/main" val="4202991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A5A89-590A-49A7-B67C-083E5C7CC7E5}"/>
              </a:ext>
            </a:extLst>
          </p:cNvPr>
          <p:cNvSpPr>
            <a:spLocks noGrp="1"/>
          </p:cNvSpPr>
          <p:nvPr>
            <p:ph type="title"/>
          </p:nvPr>
        </p:nvSpPr>
        <p:spPr/>
        <p:txBody>
          <a:bodyPr/>
          <a:lstStyle/>
          <a:p>
            <a:r>
              <a:rPr lang="en-US" dirty="0"/>
              <a:t>Minstrel Shows</a:t>
            </a:r>
          </a:p>
        </p:txBody>
      </p:sp>
      <p:sp>
        <p:nvSpPr>
          <p:cNvPr id="3" name="Content Placeholder 2">
            <a:extLst>
              <a:ext uri="{FF2B5EF4-FFF2-40B4-BE49-F238E27FC236}">
                <a16:creationId xmlns:a16="http://schemas.microsoft.com/office/drawing/2014/main" id="{AEC73D7B-C3BF-46BB-9D12-FE95393A2B2E}"/>
              </a:ext>
            </a:extLst>
          </p:cNvPr>
          <p:cNvSpPr>
            <a:spLocks noGrp="1"/>
          </p:cNvSpPr>
          <p:nvPr>
            <p:ph idx="1"/>
          </p:nvPr>
        </p:nvSpPr>
        <p:spPr/>
        <p:txBody>
          <a:bodyPr/>
          <a:lstStyle/>
          <a:p>
            <a:r>
              <a:rPr lang="en-US" dirty="0"/>
              <a:t>Blackface minstrelsy started becoming popular around 1842. </a:t>
            </a:r>
          </a:p>
          <a:p>
            <a:r>
              <a:rPr lang="en-US" dirty="0"/>
              <a:t>Black Americans started performing in troupes regularly after the abolition of slavery; eventually the troupes grew larger and were transformed – some were all female; some were all black. </a:t>
            </a:r>
          </a:p>
          <a:p>
            <a:r>
              <a:rPr lang="en-US" i="1" dirty="0"/>
              <a:t>In </a:t>
            </a:r>
            <a:r>
              <a:rPr lang="en-US" i="1" dirty="0" err="1"/>
              <a:t>Dahomey</a:t>
            </a:r>
            <a:r>
              <a:rPr lang="en-US" i="1" dirty="0"/>
              <a:t> </a:t>
            </a:r>
            <a:r>
              <a:rPr lang="en-US" dirty="0"/>
              <a:t>(1903) by Will Marion Cook and Paul Dunbar.</a:t>
            </a:r>
          </a:p>
          <a:p>
            <a:pPr lvl="1"/>
            <a:r>
              <a:rPr lang="en-US" dirty="0"/>
              <a:t>Bert Williams and the Ziegfeld Follies. </a:t>
            </a:r>
          </a:p>
          <a:p>
            <a:endParaRPr lang="en-US" dirty="0"/>
          </a:p>
        </p:txBody>
      </p:sp>
    </p:spTree>
    <p:extLst>
      <p:ext uri="{BB962C8B-B14F-4D97-AF65-F5344CB8AC3E}">
        <p14:creationId xmlns:p14="http://schemas.microsoft.com/office/powerpoint/2010/main" val="2825726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BD642-360B-4249-95C0-A64A29498ED6}"/>
              </a:ext>
            </a:extLst>
          </p:cNvPr>
          <p:cNvSpPr>
            <a:spLocks noGrp="1"/>
          </p:cNvSpPr>
          <p:nvPr>
            <p:ph type="title"/>
          </p:nvPr>
        </p:nvSpPr>
        <p:spPr/>
        <p:txBody>
          <a:bodyPr/>
          <a:lstStyle/>
          <a:p>
            <a:r>
              <a:rPr lang="en-US" dirty="0"/>
              <a:t>New Developments from the 1980’s and Beyond: Diversity Continues</a:t>
            </a:r>
          </a:p>
        </p:txBody>
      </p:sp>
      <p:sp>
        <p:nvSpPr>
          <p:cNvPr id="3" name="Content Placeholder 2">
            <a:extLst>
              <a:ext uri="{FF2B5EF4-FFF2-40B4-BE49-F238E27FC236}">
                <a16:creationId xmlns:a16="http://schemas.microsoft.com/office/drawing/2014/main" id="{4D0DCE7E-D4C2-4B8D-BF6C-AE7C7FBFE1DF}"/>
              </a:ext>
            </a:extLst>
          </p:cNvPr>
          <p:cNvSpPr>
            <a:spLocks noGrp="1"/>
          </p:cNvSpPr>
          <p:nvPr>
            <p:ph idx="1"/>
          </p:nvPr>
        </p:nvSpPr>
        <p:spPr/>
        <p:txBody>
          <a:bodyPr/>
          <a:lstStyle/>
          <a:p>
            <a:r>
              <a:rPr lang="en-US" dirty="0"/>
              <a:t>Mega musicals are those in which the visual spectacle is the main emphasis and is larger than life. </a:t>
            </a:r>
          </a:p>
          <a:p>
            <a:r>
              <a:rPr lang="en-US" i="1" dirty="0"/>
              <a:t>Phantom of the Opera(1986), and Cats (1982) by </a:t>
            </a:r>
            <a:r>
              <a:rPr lang="en-US" dirty="0"/>
              <a:t>Andrew Lloyd Webber, and </a:t>
            </a:r>
            <a:r>
              <a:rPr lang="en-US" i="1" dirty="0"/>
              <a:t>Les </a:t>
            </a:r>
            <a:r>
              <a:rPr lang="en-US" i="1" dirty="0" err="1"/>
              <a:t>Misèrables</a:t>
            </a:r>
            <a:r>
              <a:rPr lang="en-US" i="1" dirty="0"/>
              <a:t> (1987) </a:t>
            </a:r>
            <a:r>
              <a:rPr lang="en-US" dirty="0"/>
              <a:t>by Claude-Michel </a:t>
            </a:r>
            <a:r>
              <a:rPr lang="en-US" dirty="0" err="1"/>
              <a:t>Schönberg</a:t>
            </a:r>
            <a:r>
              <a:rPr lang="en-US" dirty="0"/>
              <a:t> and Alain </a:t>
            </a:r>
            <a:r>
              <a:rPr lang="en-US" dirty="0" err="1"/>
              <a:t>Bouoblil</a:t>
            </a:r>
            <a:r>
              <a:rPr lang="en-US" dirty="0"/>
              <a:t> are classic examples. </a:t>
            </a:r>
          </a:p>
        </p:txBody>
      </p:sp>
    </p:spTree>
    <p:extLst>
      <p:ext uri="{BB962C8B-B14F-4D97-AF65-F5344CB8AC3E}">
        <p14:creationId xmlns:p14="http://schemas.microsoft.com/office/powerpoint/2010/main" val="4022034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DB089C-80DA-45F9-AB38-341B50E56543}"/>
              </a:ext>
            </a:extLst>
          </p:cNvPr>
          <p:cNvPicPr>
            <a:picLocks noChangeAspect="1"/>
          </p:cNvPicPr>
          <p:nvPr/>
        </p:nvPicPr>
        <p:blipFill>
          <a:blip r:embed="rId2"/>
          <a:stretch>
            <a:fillRect/>
          </a:stretch>
        </p:blipFill>
        <p:spPr>
          <a:xfrm>
            <a:off x="4937201" y="1403059"/>
            <a:ext cx="3007174" cy="4510761"/>
          </a:xfrm>
          <a:prstGeom prst="rect">
            <a:avLst/>
          </a:prstGeom>
        </p:spPr>
      </p:pic>
      <p:sp>
        <p:nvSpPr>
          <p:cNvPr id="5" name="TextBox 4">
            <a:extLst>
              <a:ext uri="{FF2B5EF4-FFF2-40B4-BE49-F238E27FC236}">
                <a16:creationId xmlns:a16="http://schemas.microsoft.com/office/drawing/2014/main" id="{0789F950-D8B2-455D-B005-C9A461B96773}"/>
              </a:ext>
            </a:extLst>
          </p:cNvPr>
          <p:cNvSpPr txBox="1"/>
          <p:nvPr/>
        </p:nvSpPr>
        <p:spPr>
          <a:xfrm>
            <a:off x="4775909" y="1033727"/>
            <a:ext cx="3329758" cy="369332"/>
          </a:xfrm>
          <a:prstGeom prst="rect">
            <a:avLst/>
          </a:prstGeom>
          <a:noFill/>
        </p:spPr>
        <p:txBody>
          <a:bodyPr wrap="none" rtlCol="0">
            <a:spAutoFit/>
          </a:bodyPr>
          <a:lstStyle/>
          <a:p>
            <a:r>
              <a:rPr lang="en-US" dirty="0"/>
              <a:t>Andrew Lloyd Webber, 2006</a:t>
            </a:r>
          </a:p>
        </p:txBody>
      </p:sp>
      <p:sp>
        <p:nvSpPr>
          <p:cNvPr id="6" name="TextBox 5">
            <a:extLst>
              <a:ext uri="{FF2B5EF4-FFF2-40B4-BE49-F238E27FC236}">
                <a16:creationId xmlns:a16="http://schemas.microsoft.com/office/drawing/2014/main" id="{25DCF860-50C2-4A5A-8A59-0A88C10684FB}"/>
              </a:ext>
            </a:extLst>
          </p:cNvPr>
          <p:cNvSpPr txBox="1"/>
          <p:nvPr/>
        </p:nvSpPr>
        <p:spPr>
          <a:xfrm>
            <a:off x="4937201" y="5913820"/>
            <a:ext cx="2021707" cy="230832"/>
          </a:xfrm>
          <a:prstGeom prst="rect">
            <a:avLst/>
          </a:prstGeom>
          <a:noFill/>
        </p:spPr>
        <p:txBody>
          <a:bodyPr wrap="none" rtlCol="0">
            <a:spAutoFit/>
          </a:bodyPr>
          <a:lstStyle/>
          <a:p>
            <a:r>
              <a:rPr lang="en-US" sz="900" dirty="0"/>
              <a:t>Photo from Wikimedia Commons</a:t>
            </a:r>
          </a:p>
        </p:txBody>
      </p:sp>
    </p:spTree>
    <p:extLst>
      <p:ext uri="{BB962C8B-B14F-4D97-AF65-F5344CB8AC3E}">
        <p14:creationId xmlns:p14="http://schemas.microsoft.com/office/powerpoint/2010/main" val="20425862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6F20C-62A0-4332-A7D2-F43071ECDCD6}"/>
              </a:ext>
            </a:extLst>
          </p:cNvPr>
          <p:cNvSpPr>
            <a:spLocks noGrp="1"/>
          </p:cNvSpPr>
          <p:nvPr>
            <p:ph type="title"/>
          </p:nvPr>
        </p:nvSpPr>
        <p:spPr/>
        <p:txBody>
          <a:bodyPr/>
          <a:lstStyle/>
          <a:p>
            <a:r>
              <a:rPr lang="en-US" dirty="0"/>
              <a:t>New Developments from the 1980’s and Beyond: Diversity Continues</a:t>
            </a:r>
          </a:p>
        </p:txBody>
      </p:sp>
      <p:sp>
        <p:nvSpPr>
          <p:cNvPr id="3" name="Content Placeholder 2">
            <a:extLst>
              <a:ext uri="{FF2B5EF4-FFF2-40B4-BE49-F238E27FC236}">
                <a16:creationId xmlns:a16="http://schemas.microsoft.com/office/drawing/2014/main" id="{0E5496B8-6042-4F3D-8FBD-4EDBBC322F85}"/>
              </a:ext>
            </a:extLst>
          </p:cNvPr>
          <p:cNvSpPr>
            <a:spLocks noGrp="1"/>
          </p:cNvSpPr>
          <p:nvPr>
            <p:ph idx="1"/>
          </p:nvPr>
        </p:nvSpPr>
        <p:spPr/>
        <p:txBody>
          <a:bodyPr/>
          <a:lstStyle/>
          <a:p>
            <a:r>
              <a:rPr lang="en-US" dirty="0"/>
              <a:t>The rock musical is one of the most difficult genres to define, </a:t>
            </a:r>
            <a:r>
              <a:rPr lang="en-US" dirty="0" err="1"/>
              <a:t>primalrily</a:t>
            </a:r>
            <a:r>
              <a:rPr lang="en-US" dirty="0"/>
              <a:t> because rock-influenced music has been part of the musical since at least the 1950’s. </a:t>
            </a:r>
          </a:p>
          <a:p>
            <a:r>
              <a:rPr lang="en-US" i="1" dirty="0"/>
              <a:t>Hair</a:t>
            </a:r>
            <a:r>
              <a:rPr lang="en-US" dirty="0"/>
              <a:t>(1967), </a:t>
            </a:r>
            <a:r>
              <a:rPr lang="en-US" i="1" dirty="0"/>
              <a:t>Jesus Christ Superstar </a:t>
            </a:r>
            <a:r>
              <a:rPr lang="en-US" dirty="0"/>
              <a:t>(1970), </a:t>
            </a:r>
            <a:r>
              <a:rPr lang="en-US" i="1" dirty="0" err="1"/>
              <a:t>Godspell</a:t>
            </a:r>
            <a:r>
              <a:rPr lang="en-US" dirty="0"/>
              <a:t> (1971), </a:t>
            </a:r>
            <a:r>
              <a:rPr lang="en-US" i="1" dirty="0"/>
              <a:t>The Wiz </a:t>
            </a:r>
            <a:r>
              <a:rPr lang="en-US" dirty="0"/>
              <a:t>(1975), and </a:t>
            </a:r>
            <a:r>
              <a:rPr lang="en-US" i="1" dirty="0"/>
              <a:t>Rent</a:t>
            </a:r>
            <a:r>
              <a:rPr lang="en-US" dirty="0"/>
              <a:t> (1996) are generally considered to be rock musicals. </a:t>
            </a:r>
          </a:p>
          <a:p>
            <a:r>
              <a:rPr lang="en-US" dirty="0"/>
              <a:t>The jukebox musical is a related genre. They are also sometimes called “complication shows” that consist of existing pop songs: </a:t>
            </a:r>
            <a:r>
              <a:rPr lang="en-US" i="1" dirty="0"/>
              <a:t>Mamma Mia! </a:t>
            </a:r>
            <a:r>
              <a:rPr lang="en-US" dirty="0"/>
              <a:t>(2001), </a:t>
            </a:r>
            <a:r>
              <a:rPr lang="en-US" i="1" dirty="0" err="1"/>
              <a:t>Movin</a:t>
            </a:r>
            <a:r>
              <a:rPr lang="en-US" i="1" dirty="0"/>
              <a:t>’ Out </a:t>
            </a:r>
            <a:r>
              <a:rPr lang="en-US" dirty="0"/>
              <a:t>(2002), </a:t>
            </a:r>
            <a:r>
              <a:rPr lang="en-US" i="1" dirty="0"/>
              <a:t>Jersey Boys </a:t>
            </a:r>
            <a:r>
              <a:rPr lang="en-US" dirty="0"/>
              <a:t>(2005) and </a:t>
            </a:r>
            <a:r>
              <a:rPr lang="en-US" i="1" dirty="0"/>
              <a:t>Priscilla, Queen of the Desert</a:t>
            </a:r>
            <a:r>
              <a:rPr lang="en-US" dirty="0"/>
              <a:t> (2011). </a:t>
            </a:r>
          </a:p>
        </p:txBody>
      </p:sp>
    </p:spTree>
    <p:extLst>
      <p:ext uri="{BB962C8B-B14F-4D97-AF65-F5344CB8AC3E}">
        <p14:creationId xmlns:p14="http://schemas.microsoft.com/office/powerpoint/2010/main" val="1878317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D88FE9-1F2B-42FB-AD48-799141B47940}"/>
              </a:ext>
            </a:extLst>
          </p:cNvPr>
          <p:cNvPicPr>
            <a:picLocks noChangeAspect="1"/>
          </p:cNvPicPr>
          <p:nvPr/>
        </p:nvPicPr>
        <p:blipFill>
          <a:blip r:embed="rId2"/>
          <a:stretch>
            <a:fillRect/>
          </a:stretch>
        </p:blipFill>
        <p:spPr>
          <a:xfrm>
            <a:off x="1500771" y="112220"/>
            <a:ext cx="3838020" cy="3264657"/>
          </a:xfrm>
          <a:prstGeom prst="rect">
            <a:avLst/>
          </a:prstGeom>
        </p:spPr>
      </p:pic>
      <p:pic>
        <p:nvPicPr>
          <p:cNvPr id="5" name="Picture 4">
            <a:extLst>
              <a:ext uri="{FF2B5EF4-FFF2-40B4-BE49-F238E27FC236}">
                <a16:creationId xmlns:a16="http://schemas.microsoft.com/office/drawing/2014/main" id="{234CE1FD-C80A-46D5-BF31-0D0DFB9E2384}"/>
              </a:ext>
            </a:extLst>
          </p:cNvPr>
          <p:cNvPicPr>
            <a:picLocks noChangeAspect="1"/>
          </p:cNvPicPr>
          <p:nvPr/>
        </p:nvPicPr>
        <p:blipFill>
          <a:blip r:embed="rId3"/>
          <a:stretch>
            <a:fillRect/>
          </a:stretch>
        </p:blipFill>
        <p:spPr>
          <a:xfrm>
            <a:off x="6642352" y="112220"/>
            <a:ext cx="4708088" cy="3136764"/>
          </a:xfrm>
          <a:prstGeom prst="rect">
            <a:avLst/>
          </a:prstGeom>
        </p:spPr>
      </p:pic>
      <p:sp>
        <p:nvSpPr>
          <p:cNvPr id="6" name="TextBox 5">
            <a:extLst>
              <a:ext uri="{FF2B5EF4-FFF2-40B4-BE49-F238E27FC236}">
                <a16:creationId xmlns:a16="http://schemas.microsoft.com/office/drawing/2014/main" id="{5640A392-F4F3-4A97-91B5-73F914FA3258}"/>
              </a:ext>
            </a:extLst>
          </p:cNvPr>
          <p:cNvSpPr txBox="1"/>
          <p:nvPr/>
        </p:nvSpPr>
        <p:spPr>
          <a:xfrm>
            <a:off x="6527182" y="3208829"/>
            <a:ext cx="2678938" cy="369332"/>
          </a:xfrm>
          <a:prstGeom prst="rect">
            <a:avLst/>
          </a:prstGeom>
          <a:noFill/>
        </p:spPr>
        <p:txBody>
          <a:bodyPr wrap="none" rtlCol="0">
            <a:spAutoFit/>
          </a:bodyPr>
          <a:lstStyle/>
          <a:p>
            <a:r>
              <a:rPr lang="en-US" sz="900" dirty="0"/>
              <a:t> HAIR the musical by APPLAUS, Moss, Norway</a:t>
            </a:r>
          </a:p>
          <a:p>
            <a:r>
              <a:rPr lang="en-US" sz="900" dirty="0"/>
              <a:t> Photo from Wikimedia Commons</a:t>
            </a:r>
          </a:p>
        </p:txBody>
      </p:sp>
      <p:sp>
        <p:nvSpPr>
          <p:cNvPr id="7" name="TextBox 6">
            <a:extLst>
              <a:ext uri="{FF2B5EF4-FFF2-40B4-BE49-F238E27FC236}">
                <a16:creationId xmlns:a16="http://schemas.microsoft.com/office/drawing/2014/main" id="{A0E747D0-4A96-42EE-9EED-A4D7BA9C35D2}"/>
              </a:ext>
            </a:extLst>
          </p:cNvPr>
          <p:cNvSpPr txBox="1"/>
          <p:nvPr/>
        </p:nvSpPr>
        <p:spPr>
          <a:xfrm>
            <a:off x="1374936" y="3363136"/>
            <a:ext cx="2180405" cy="369332"/>
          </a:xfrm>
          <a:prstGeom prst="rect">
            <a:avLst/>
          </a:prstGeom>
          <a:noFill/>
        </p:spPr>
        <p:txBody>
          <a:bodyPr wrap="none" rtlCol="0">
            <a:spAutoFit/>
          </a:bodyPr>
          <a:lstStyle/>
          <a:p>
            <a:r>
              <a:rPr lang="en-US" sz="900" dirty="0"/>
              <a:t>Mamma Mia! Japanese production</a:t>
            </a:r>
          </a:p>
          <a:p>
            <a:r>
              <a:rPr lang="en-US" sz="900" dirty="0"/>
              <a:t>Photo from Wikimedia Commons</a:t>
            </a:r>
          </a:p>
        </p:txBody>
      </p:sp>
      <p:pic>
        <p:nvPicPr>
          <p:cNvPr id="9" name="Picture 8">
            <a:extLst>
              <a:ext uri="{FF2B5EF4-FFF2-40B4-BE49-F238E27FC236}">
                <a16:creationId xmlns:a16="http://schemas.microsoft.com/office/drawing/2014/main" id="{EBC8C7B7-8999-4809-8221-5981FDA1DC52}"/>
              </a:ext>
            </a:extLst>
          </p:cNvPr>
          <p:cNvPicPr>
            <a:picLocks noChangeAspect="1"/>
          </p:cNvPicPr>
          <p:nvPr/>
        </p:nvPicPr>
        <p:blipFill>
          <a:blip r:embed="rId4"/>
          <a:stretch>
            <a:fillRect/>
          </a:stretch>
        </p:blipFill>
        <p:spPr>
          <a:xfrm>
            <a:off x="3622573" y="3565750"/>
            <a:ext cx="4444993" cy="2962171"/>
          </a:xfrm>
          <a:prstGeom prst="rect">
            <a:avLst/>
          </a:prstGeom>
        </p:spPr>
      </p:pic>
      <p:sp>
        <p:nvSpPr>
          <p:cNvPr id="10" name="TextBox 9">
            <a:extLst>
              <a:ext uri="{FF2B5EF4-FFF2-40B4-BE49-F238E27FC236}">
                <a16:creationId xmlns:a16="http://schemas.microsoft.com/office/drawing/2014/main" id="{C3D6D986-AF64-441B-BC60-086CC9E2DE39}"/>
              </a:ext>
            </a:extLst>
          </p:cNvPr>
          <p:cNvSpPr txBox="1"/>
          <p:nvPr/>
        </p:nvSpPr>
        <p:spPr>
          <a:xfrm>
            <a:off x="3555341" y="6488668"/>
            <a:ext cx="2021707" cy="369332"/>
          </a:xfrm>
          <a:prstGeom prst="rect">
            <a:avLst/>
          </a:prstGeom>
          <a:noFill/>
        </p:spPr>
        <p:txBody>
          <a:bodyPr wrap="none" rtlCol="0">
            <a:spAutoFit/>
          </a:bodyPr>
          <a:lstStyle/>
          <a:p>
            <a:r>
              <a:rPr lang="en-US" sz="900" i="1" dirty="0"/>
              <a:t>Jesus Christ Superstar</a:t>
            </a:r>
          </a:p>
          <a:p>
            <a:r>
              <a:rPr lang="en-US" sz="900" dirty="0"/>
              <a:t>Photo from Wikimedia Commons</a:t>
            </a:r>
          </a:p>
        </p:txBody>
      </p:sp>
    </p:spTree>
    <p:extLst>
      <p:ext uri="{BB962C8B-B14F-4D97-AF65-F5344CB8AC3E}">
        <p14:creationId xmlns:p14="http://schemas.microsoft.com/office/powerpoint/2010/main" val="36611072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C94837-EA3A-4630-A56B-7C350CA43456}"/>
              </a:ext>
            </a:extLst>
          </p:cNvPr>
          <p:cNvPicPr>
            <a:picLocks noChangeAspect="1"/>
          </p:cNvPicPr>
          <p:nvPr/>
        </p:nvPicPr>
        <p:blipFill>
          <a:blip r:embed="rId2"/>
          <a:stretch>
            <a:fillRect/>
          </a:stretch>
        </p:blipFill>
        <p:spPr>
          <a:xfrm>
            <a:off x="3779677" y="152633"/>
            <a:ext cx="4632645" cy="6176860"/>
          </a:xfrm>
          <a:prstGeom prst="rect">
            <a:avLst/>
          </a:prstGeom>
        </p:spPr>
      </p:pic>
      <p:sp>
        <p:nvSpPr>
          <p:cNvPr id="5" name="TextBox 4">
            <a:extLst>
              <a:ext uri="{FF2B5EF4-FFF2-40B4-BE49-F238E27FC236}">
                <a16:creationId xmlns:a16="http://schemas.microsoft.com/office/drawing/2014/main" id="{DE4C6F1F-FC83-40A3-A5A2-F97EEC8AE322}"/>
              </a:ext>
            </a:extLst>
          </p:cNvPr>
          <p:cNvSpPr txBox="1"/>
          <p:nvPr/>
        </p:nvSpPr>
        <p:spPr>
          <a:xfrm>
            <a:off x="3779677" y="6336035"/>
            <a:ext cx="2763736" cy="369332"/>
          </a:xfrm>
          <a:prstGeom prst="rect">
            <a:avLst/>
          </a:prstGeom>
          <a:noFill/>
        </p:spPr>
        <p:txBody>
          <a:bodyPr wrap="square" rtlCol="0">
            <a:spAutoFit/>
          </a:bodyPr>
          <a:lstStyle/>
          <a:p>
            <a:r>
              <a:rPr lang="en-US" sz="900" i="1" dirty="0" err="1"/>
              <a:t>Godspell</a:t>
            </a:r>
            <a:r>
              <a:rPr lang="en-US" sz="900" i="1" dirty="0"/>
              <a:t>, Dalton State College, 2018</a:t>
            </a:r>
          </a:p>
          <a:p>
            <a:r>
              <a:rPr lang="en-US" sz="900" dirty="0"/>
              <a:t>Photo from personal collection, Kim Correll</a:t>
            </a:r>
          </a:p>
        </p:txBody>
      </p:sp>
    </p:spTree>
    <p:extLst>
      <p:ext uri="{BB962C8B-B14F-4D97-AF65-F5344CB8AC3E}">
        <p14:creationId xmlns:p14="http://schemas.microsoft.com/office/powerpoint/2010/main" val="1365999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72247-17B7-443E-AE07-A2C896B0310B}"/>
              </a:ext>
            </a:extLst>
          </p:cNvPr>
          <p:cNvSpPr>
            <a:spLocks noGrp="1"/>
          </p:cNvSpPr>
          <p:nvPr>
            <p:ph type="title"/>
          </p:nvPr>
        </p:nvSpPr>
        <p:spPr/>
        <p:txBody>
          <a:bodyPr/>
          <a:lstStyle/>
          <a:p>
            <a:r>
              <a:rPr lang="en-US" dirty="0"/>
              <a:t>New Developments from the 1980’s and Beyond: Diversity Continues</a:t>
            </a:r>
          </a:p>
        </p:txBody>
      </p:sp>
      <p:sp>
        <p:nvSpPr>
          <p:cNvPr id="3" name="Content Placeholder 2">
            <a:extLst>
              <a:ext uri="{FF2B5EF4-FFF2-40B4-BE49-F238E27FC236}">
                <a16:creationId xmlns:a16="http://schemas.microsoft.com/office/drawing/2014/main" id="{9BF114D1-7110-46A0-8D97-E3B2D5FA8E89}"/>
              </a:ext>
            </a:extLst>
          </p:cNvPr>
          <p:cNvSpPr>
            <a:spLocks noGrp="1"/>
          </p:cNvSpPr>
          <p:nvPr>
            <p:ph idx="1"/>
          </p:nvPr>
        </p:nvSpPr>
        <p:spPr/>
        <p:txBody>
          <a:bodyPr/>
          <a:lstStyle/>
          <a:p>
            <a:r>
              <a:rPr lang="en-US" b="1" dirty="0"/>
              <a:t>Intersections with Film:</a:t>
            </a:r>
          </a:p>
          <a:p>
            <a:r>
              <a:rPr lang="en-US" dirty="0"/>
              <a:t>The musical’s relationship with film has been a significant part of its history since the 1930’s.</a:t>
            </a:r>
          </a:p>
          <a:p>
            <a:r>
              <a:rPr lang="en-US" dirty="0"/>
              <a:t>Some won Oscars for Best Picture: </a:t>
            </a:r>
            <a:r>
              <a:rPr lang="en-US" i="1" dirty="0"/>
              <a:t>West Side Story, My Fair Lady, </a:t>
            </a:r>
            <a:r>
              <a:rPr lang="en-US" dirty="0"/>
              <a:t>and</a:t>
            </a:r>
            <a:r>
              <a:rPr lang="en-US" i="1" dirty="0"/>
              <a:t> The Sound of Music.</a:t>
            </a:r>
          </a:p>
          <a:p>
            <a:r>
              <a:rPr lang="en-US" dirty="0"/>
              <a:t>Some musicals that began life as films were produced on the stage: </a:t>
            </a:r>
            <a:r>
              <a:rPr lang="en-US" i="1" dirty="0"/>
              <a:t>State Fair, Gigi, Singin’ in the Rain, The Lion King, Beauty and the Beast, and Frozen.</a:t>
            </a:r>
          </a:p>
          <a:p>
            <a:r>
              <a:rPr lang="en-US" i="1" dirty="0"/>
              <a:t>Little Shop of Horrors: </a:t>
            </a:r>
            <a:r>
              <a:rPr lang="en-US" dirty="0"/>
              <a:t>the popular stage show of 1980, based on a bizarre science fiction movie from 1960.</a:t>
            </a:r>
          </a:p>
        </p:txBody>
      </p:sp>
    </p:spTree>
    <p:extLst>
      <p:ext uri="{BB962C8B-B14F-4D97-AF65-F5344CB8AC3E}">
        <p14:creationId xmlns:p14="http://schemas.microsoft.com/office/powerpoint/2010/main" val="31550473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63226E-4BFD-4C49-B58B-BE25353C7474}"/>
              </a:ext>
            </a:extLst>
          </p:cNvPr>
          <p:cNvPicPr>
            <a:picLocks noChangeAspect="1"/>
          </p:cNvPicPr>
          <p:nvPr/>
        </p:nvPicPr>
        <p:blipFill>
          <a:blip r:embed="rId2"/>
          <a:stretch>
            <a:fillRect/>
          </a:stretch>
        </p:blipFill>
        <p:spPr>
          <a:xfrm>
            <a:off x="6329121" y="2067641"/>
            <a:ext cx="5575883" cy="3694022"/>
          </a:xfrm>
          <a:prstGeom prst="rect">
            <a:avLst/>
          </a:prstGeom>
        </p:spPr>
      </p:pic>
      <p:sp>
        <p:nvSpPr>
          <p:cNvPr id="4" name="TextBox 3">
            <a:extLst>
              <a:ext uri="{FF2B5EF4-FFF2-40B4-BE49-F238E27FC236}">
                <a16:creationId xmlns:a16="http://schemas.microsoft.com/office/drawing/2014/main" id="{2DDE3362-BCA3-4BCB-ADAC-D48174372375}"/>
              </a:ext>
            </a:extLst>
          </p:cNvPr>
          <p:cNvSpPr txBox="1"/>
          <p:nvPr/>
        </p:nvSpPr>
        <p:spPr>
          <a:xfrm>
            <a:off x="6329121" y="5761663"/>
            <a:ext cx="2124299" cy="507831"/>
          </a:xfrm>
          <a:prstGeom prst="rect">
            <a:avLst/>
          </a:prstGeom>
          <a:noFill/>
        </p:spPr>
        <p:txBody>
          <a:bodyPr wrap="none" rtlCol="0">
            <a:spAutoFit/>
          </a:bodyPr>
          <a:lstStyle/>
          <a:p>
            <a:r>
              <a:rPr lang="en-US" sz="900" i="1" dirty="0"/>
              <a:t>The Lion King</a:t>
            </a:r>
          </a:p>
          <a:p>
            <a:r>
              <a:rPr lang="en-US" sz="900" dirty="0"/>
              <a:t>Alphonso R. Jones as Young Simba</a:t>
            </a:r>
          </a:p>
          <a:p>
            <a:r>
              <a:rPr lang="en-US" sz="900" dirty="0"/>
              <a:t>Photo from Wikipedia</a:t>
            </a:r>
          </a:p>
        </p:txBody>
      </p:sp>
      <p:pic>
        <p:nvPicPr>
          <p:cNvPr id="6" name="Picture 5">
            <a:extLst>
              <a:ext uri="{FF2B5EF4-FFF2-40B4-BE49-F238E27FC236}">
                <a16:creationId xmlns:a16="http://schemas.microsoft.com/office/drawing/2014/main" id="{AE965715-0E6D-4A52-9381-42729FA3A1CA}"/>
              </a:ext>
            </a:extLst>
          </p:cNvPr>
          <p:cNvPicPr>
            <a:picLocks noChangeAspect="1"/>
          </p:cNvPicPr>
          <p:nvPr/>
        </p:nvPicPr>
        <p:blipFill>
          <a:blip r:embed="rId3"/>
          <a:stretch>
            <a:fillRect/>
          </a:stretch>
        </p:blipFill>
        <p:spPr>
          <a:xfrm>
            <a:off x="1403758" y="792515"/>
            <a:ext cx="4925363" cy="3694022"/>
          </a:xfrm>
          <a:prstGeom prst="rect">
            <a:avLst/>
          </a:prstGeom>
        </p:spPr>
      </p:pic>
      <p:sp>
        <p:nvSpPr>
          <p:cNvPr id="7" name="TextBox 6">
            <a:extLst>
              <a:ext uri="{FF2B5EF4-FFF2-40B4-BE49-F238E27FC236}">
                <a16:creationId xmlns:a16="http://schemas.microsoft.com/office/drawing/2014/main" id="{31D145F4-9FAF-4829-BA44-E895B8692BB1}"/>
              </a:ext>
            </a:extLst>
          </p:cNvPr>
          <p:cNvSpPr txBox="1"/>
          <p:nvPr/>
        </p:nvSpPr>
        <p:spPr>
          <a:xfrm>
            <a:off x="1403758" y="4486537"/>
            <a:ext cx="3714478" cy="507831"/>
          </a:xfrm>
          <a:prstGeom prst="rect">
            <a:avLst/>
          </a:prstGeom>
          <a:noFill/>
        </p:spPr>
        <p:txBody>
          <a:bodyPr wrap="none" rtlCol="0">
            <a:spAutoFit/>
          </a:bodyPr>
          <a:lstStyle/>
          <a:p>
            <a:r>
              <a:rPr lang="en-US" sz="900" dirty="0"/>
              <a:t>"Be Our Guest" segment of </a:t>
            </a:r>
            <a:r>
              <a:rPr lang="en-US" sz="900" i="1" dirty="0">
                <a:hlinkClick r:id="rId4" tooltip="en:Beauty and the Beast Live on Stage">
                  <a:extLst>
                    <a:ext uri="{A12FA001-AC4F-418D-AE19-62706E023703}">
                      <ahyp:hlinkClr xmlns:ahyp="http://schemas.microsoft.com/office/drawing/2018/hyperlinkcolor" val="tx"/>
                    </a:ext>
                  </a:extLst>
                </a:hlinkClick>
              </a:rPr>
              <a:t>Beauty and the Beast Live on Stage</a:t>
            </a:r>
            <a:r>
              <a:rPr lang="en-US" sz="900" dirty="0"/>
              <a:t> </a:t>
            </a:r>
          </a:p>
          <a:p>
            <a:r>
              <a:rPr lang="en-US" sz="900" dirty="0"/>
              <a:t>at Disney's Hollywood Studios in Orlando, Florida.</a:t>
            </a:r>
          </a:p>
          <a:p>
            <a:r>
              <a:rPr lang="en-US" sz="900" dirty="0"/>
              <a:t>Photo from </a:t>
            </a:r>
            <a:r>
              <a:rPr lang="en-US" sz="900" dirty="0" err="1"/>
              <a:t>WIkipedia</a:t>
            </a:r>
            <a:endParaRPr lang="en-US" sz="900" dirty="0"/>
          </a:p>
        </p:txBody>
      </p:sp>
    </p:spTree>
    <p:extLst>
      <p:ext uri="{BB962C8B-B14F-4D97-AF65-F5344CB8AC3E}">
        <p14:creationId xmlns:p14="http://schemas.microsoft.com/office/powerpoint/2010/main" val="781232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6B5287-A9C0-4495-AE1E-4413C2830D9B}"/>
              </a:ext>
            </a:extLst>
          </p:cNvPr>
          <p:cNvPicPr>
            <a:picLocks noChangeAspect="1"/>
          </p:cNvPicPr>
          <p:nvPr/>
        </p:nvPicPr>
        <p:blipFill>
          <a:blip r:embed="rId2"/>
          <a:stretch>
            <a:fillRect/>
          </a:stretch>
        </p:blipFill>
        <p:spPr>
          <a:xfrm>
            <a:off x="2663855" y="753843"/>
            <a:ext cx="8401225" cy="5600817"/>
          </a:xfrm>
          <a:prstGeom prst="rect">
            <a:avLst/>
          </a:prstGeom>
        </p:spPr>
      </p:pic>
      <p:sp>
        <p:nvSpPr>
          <p:cNvPr id="5" name="Rectangle 4">
            <a:extLst>
              <a:ext uri="{FF2B5EF4-FFF2-40B4-BE49-F238E27FC236}">
                <a16:creationId xmlns:a16="http://schemas.microsoft.com/office/drawing/2014/main" id="{CD35DB2D-6419-43A8-9A1E-59CFB68B407A}"/>
              </a:ext>
            </a:extLst>
          </p:cNvPr>
          <p:cNvSpPr/>
          <p:nvPr/>
        </p:nvSpPr>
        <p:spPr>
          <a:xfrm>
            <a:off x="6049981" y="180174"/>
            <a:ext cx="1628972" cy="646331"/>
          </a:xfrm>
          <a:prstGeom prst="rect">
            <a:avLst/>
          </a:prstGeom>
        </p:spPr>
        <p:txBody>
          <a:bodyPr wrap="none">
            <a:spAutoFit/>
          </a:bodyPr>
          <a:lstStyle/>
          <a:p>
            <a:r>
              <a:rPr lang="en-US" sz="3600" i="1" dirty="0"/>
              <a:t>Frozen</a:t>
            </a:r>
          </a:p>
        </p:txBody>
      </p:sp>
    </p:spTree>
    <p:extLst>
      <p:ext uri="{BB962C8B-B14F-4D97-AF65-F5344CB8AC3E}">
        <p14:creationId xmlns:p14="http://schemas.microsoft.com/office/powerpoint/2010/main" val="34412317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CF2BA3-2E39-4175-A2F5-4A04231A5DCD}"/>
              </a:ext>
            </a:extLst>
          </p:cNvPr>
          <p:cNvPicPr>
            <a:picLocks noChangeAspect="1"/>
          </p:cNvPicPr>
          <p:nvPr/>
        </p:nvPicPr>
        <p:blipFill>
          <a:blip r:embed="rId2"/>
          <a:stretch>
            <a:fillRect/>
          </a:stretch>
        </p:blipFill>
        <p:spPr>
          <a:xfrm>
            <a:off x="3270180" y="687580"/>
            <a:ext cx="7555529" cy="5482839"/>
          </a:xfrm>
          <a:prstGeom prst="rect">
            <a:avLst/>
          </a:prstGeom>
        </p:spPr>
      </p:pic>
      <p:sp>
        <p:nvSpPr>
          <p:cNvPr id="4" name="TextBox 3">
            <a:extLst>
              <a:ext uri="{FF2B5EF4-FFF2-40B4-BE49-F238E27FC236}">
                <a16:creationId xmlns:a16="http://schemas.microsoft.com/office/drawing/2014/main" id="{CC9F509E-51ED-48F3-B983-2344E709F534}"/>
              </a:ext>
            </a:extLst>
          </p:cNvPr>
          <p:cNvSpPr txBox="1"/>
          <p:nvPr/>
        </p:nvSpPr>
        <p:spPr>
          <a:xfrm>
            <a:off x="3270180" y="6183212"/>
            <a:ext cx="3538148" cy="369332"/>
          </a:xfrm>
          <a:prstGeom prst="rect">
            <a:avLst/>
          </a:prstGeom>
          <a:noFill/>
        </p:spPr>
        <p:txBody>
          <a:bodyPr wrap="none" rtlCol="0">
            <a:spAutoFit/>
          </a:bodyPr>
          <a:lstStyle/>
          <a:p>
            <a:r>
              <a:rPr lang="en-US" sz="900" i="1" dirty="0"/>
              <a:t>Little Shop of Horrors, </a:t>
            </a:r>
            <a:r>
              <a:rPr lang="en-US" sz="900" dirty="0"/>
              <a:t>Parkway Playhouse, Burnsville, NC 1987</a:t>
            </a:r>
          </a:p>
          <a:p>
            <a:r>
              <a:rPr lang="en-US" sz="900" dirty="0"/>
              <a:t>Photo from Kim Correll, personal collection</a:t>
            </a:r>
          </a:p>
        </p:txBody>
      </p:sp>
      <p:sp>
        <p:nvSpPr>
          <p:cNvPr id="2" name="TextBox 1">
            <a:extLst>
              <a:ext uri="{FF2B5EF4-FFF2-40B4-BE49-F238E27FC236}">
                <a16:creationId xmlns:a16="http://schemas.microsoft.com/office/drawing/2014/main" id="{FEBA28E2-27CE-401A-96A4-BC8076E93FFC}"/>
              </a:ext>
            </a:extLst>
          </p:cNvPr>
          <p:cNvSpPr txBox="1"/>
          <p:nvPr/>
        </p:nvSpPr>
        <p:spPr>
          <a:xfrm>
            <a:off x="5594694" y="305455"/>
            <a:ext cx="2427268" cy="369332"/>
          </a:xfrm>
          <a:prstGeom prst="rect">
            <a:avLst/>
          </a:prstGeom>
          <a:noFill/>
        </p:spPr>
        <p:txBody>
          <a:bodyPr wrap="none" rtlCol="0">
            <a:spAutoFit/>
          </a:bodyPr>
          <a:lstStyle/>
          <a:p>
            <a:r>
              <a:rPr lang="en-US" i="1" dirty="0"/>
              <a:t>Little Shop of Horrors</a:t>
            </a:r>
          </a:p>
        </p:txBody>
      </p:sp>
    </p:spTree>
    <p:extLst>
      <p:ext uri="{BB962C8B-B14F-4D97-AF65-F5344CB8AC3E}">
        <p14:creationId xmlns:p14="http://schemas.microsoft.com/office/powerpoint/2010/main" val="20914576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0ABE3-22A7-4BF1-BE53-3E102B52586E}"/>
              </a:ext>
            </a:extLst>
          </p:cNvPr>
          <p:cNvSpPr>
            <a:spLocks noGrp="1"/>
          </p:cNvSpPr>
          <p:nvPr>
            <p:ph type="title"/>
          </p:nvPr>
        </p:nvSpPr>
        <p:spPr/>
        <p:txBody>
          <a:bodyPr/>
          <a:lstStyle/>
          <a:p>
            <a:r>
              <a:rPr lang="en-US" dirty="0"/>
              <a:t>New Developments from the 1980’s and Beyond: Diversity Continues</a:t>
            </a:r>
          </a:p>
        </p:txBody>
      </p:sp>
      <p:sp>
        <p:nvSpPr>
          <p:cNvPr id="3" name="Content Placeholder 2">
            <a:extLst>
              <a:ext uri="{FF2B5EF4-FFF2-40B4-BE49-F238E27FC236}">
                <a16:creationId xmlns:a16="http://schemas.microsoft.com/office/drawing/2014/main" id="{A906225B-59BB-4B77-AFDD-1D9FE899C890}"/>
              </a:ext>
            </a:extLst>
          </p:cNvPr>
          <p:cNvSpPr>
            <a:spLocks noGrp="1"/>
          </p:cNvSpPr>
          <p:nvPr>
            <p:ph idx="1"/>
          </p:nvPr>
        </p:nvSpPr>
        <p:spPr/>
        <p:txBody>
          <a:bodyPr/>
          <a:lstStyle/>
          <a:p>
            <a:r>
              <a:rPr lang="en-US" b="1" dirty="0"/>
              <a:t>Revivals, Reworkings, and New Shows:</a:t>
            </a:r>
          </a:p>
          <a:p>
            <a:r>
              <a:rPr lang="en-US" dirty="0"/>
              <a:t>Many of the bels-loved shows from the past have enjoyed successful recent Broadway revivals: </a:t>
            </a:r>
            <a:r>
              <a:rPr lang="en-US" i="1" dirty="0"/>
              <a:t>Oklahoma, Anything Goes, and Annie Get Your Gun.</a:t>
            </a:r>
          </a:p>
          <a:p>
            <a:r>
              <a:rPr lang="en-US" dirty="0"/>
              <a:t>Some revivals represent reworkings such as </a:t>
            </a:r>
            <a:r>
              <a:rPr lang="en-US" i="1" dirty="0"/>
              <a:t>West Side Story </a:t>
            </a:r>
            <a:r>
              <a:rPr lang="en-US" dirty="0"/>
              <a:t>in which some of the dialogue was sung in Spanish. </a:t>
            </a:r>
          </a:p>
          <a:p>
            <a:r>
              <a:rPr lang="en-US" dirty="0"/>
              <a:t>Some of the most original and exciting new works draw upon tried-and-true elements of the familiar structure of the traditional narrative:</a:t>
            </a:r>
          </a:p>
          <a:p>
            <a:pPr lvl="1"/>
            <a:r>
              <a:rPr lang="en-US" i="1" dirty="0"/>
              <a:t>Wicked </a:t>
            </a:r>
            <a:r>
              <a:rPr lang="en-US" dirty="0"/>
              <a:t>(2003), </a:t>
            </a:r>
            <a:r>
              <a:rPr lang="en-US" i="1" dirty="0"/>
              <a:t>In the Heights</a:t>
            </a:r>
            <a:r>
              <a:rPr lang="en-US" dirty="0"/>
              <a:t>(2008</a:t>
            </a:r>
            <a:r>
              <a:rPr lang="en-US" i="1" dirty="0"/>
              <a:t>), Next to Normal </a:t>
            </a:r>
            <a:r>
              <a:rPr lang="en-US" dirty="0"/>
              <a:t>(2009)and </a:t>
            </a:r>
            <a:r>
              <a:rPr lang="en-US" i="1" dirty="0"/>
              <a:t>Dear Evan Hansen(2016)</a:t>
            </a:r>
          </a:p>
        </p:txBody>
      </p:sp>
    </p:spTree>
    <p:extLst>
      <p:ext uri="{BB962C8B-B14F-4D97-AF65-F5344CB8AC3E}">
        <p14:creationId xmlns:p14="http://schemas.microsoft.com/office/powerpoint/2010/main" val="3512876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A26285-8AD3-4ABC-B484-90C9C6542DCF}"/>
              </a:ext>
            </a:extLst>
          </p:cNvPr>
          <p:cNvPicPr>
            <a:picLocks noChangeAspect="1"/>
          </p:cNvPicPr>
          <p:nvPr/>
        </p:nvPicPr>
        <p:blipFill>
          <a:blip r:embed="rId2"/>
          <a:stretch>
            <a:fillRect/>
          </a:stretch>
        </p:blipFill>
        <p:spPr>
          <a:xfrm>
            <a:off x="1374066" y="1770076"/>
            <a:ext cx="5064082" cy="4420998"/>
          </a:xfrm>
          <a:prstGeom prst="rect">
            <a:avLst/>
          </a:prstGeom>
        </p:spPr>
      </p:pic>
      <p:pic>
        <p:nvPicPr>
          <p:cNvPr id="5" name="Picture 4">
            <a:extLst>
              <a:ext uri="{FF2B5EF4-FFF2-40B4-BE49-F238E27FC236}">
                <a16:creationId xmlns:a16="http://schemas.microsoft.com/office/drawing/2014/main" id="{2320FCF9-BDBC-4E5C-B3B1-0946009CA40C}"/>
              </a:ext>
            </a:extLst>
          </p:cNvPr>
          <p:cNvPicPr>
            <a:picLocks noChangeAspect="1"/>
          </p:cNvPicPr>
          <p:nvPr/>
        </p:nvPicPr>
        <p:blipFill>
          <a:blip r:embed="rId3"/>
          <a:stretch>
            <a:fillRect/>
          </a:stretch>
        </p:blipFill>
        <p:spPr>
          <a:xfrm>
            <a:off x="6476302" y="134224"/>
            <a:ext cx="5617138" cy="4420998"/>
          </a:xfrm>
          <a:prstGeom prst="rect">
            <a:avLst/>
          </a:prstGeom>
        </p:spPr>
      </p:pic>
      <p:sp>
        <p:nvSpPr>
          <p:cNvPr id="6" name="TextBox 5">
            <a:extLst>
              <a:ext uri="{FF2B5EF4-FFF2-40B4-BE49-F238E27FC236}">
                <a16:creationId xmlns:a16="http://schemas.microsoft.com/office/drawing/2014/main" id="{1DB2C558-137B-488D-8C6B-72733665C08F}"/>
              </a:ext>
            </a:extLst>
          </p:cNvPr>
          <p:cNvSpPr txBox="1"/>
          <p:nvPr/>
        </p:nvSpPr>
        <p:spPr>
          <a:xfrm>
            <a:off x="6758217" y="4555222"/>
            <a:ext cx="2526654" cy="507831"/>
          </a:xfrm>
          <a:prstGeom prst="rect">
            <a:avLst/>
          </a:prstGeom>
          <a:noFill/>
        </p:spPr>
        <p:txBody>
          <a:bodyPr wrap="none" rtlCol="0">
            <a:spAutoFit/>
          </a:bodyPr>
          <a:lstStyle/>
          <a:p>
            <a:r>
              <a:rPr lang="en-US" sz="900" dirty="0"/>
              <a:t>Photo from </a:t>
            </a:r>
            <a:r>
              <a:rPr lang="en-US" sz="900" i="1" dirty="0"/>
              <a:t>In </a:t>
            </a:r>
            <a:r>
              <a:rPr lang="en-US" sz="900" i="1" dirty="0" err="1"/>
              <a:t>Dahomey</a:t>
            </a:r>
            <a:endParaRPr lang="en-US" sz="900" i="1" dirty="0"/>
          </a:p>
          <a:p>
            <a:r>
              <a:rPr lang="en-US" sz="900" dirty="0"/>
              <a:t>Grand Opera House, Seattle, Jan. 8, 1905.</a:t>
            </a:r>
          </a:p>
          <a:p>
            <a:r>
              <a:rPr lang="en-US" sz="900" dirty="0"/>
              <a:t>Photo from Wikimedia Commons </a:t>
            </a:r>
          </a:p>
        </p:txBody>
      </p:sp>
      <p:sp>
        <p:nvSpPr>
          <p:cNvPr id="7" name="TextBox 6">
            <a:extLst>
              <a:ext uri="{FF2B5EF4-FFF2-40B4-BE49-F238E27FC236}">
                <a16:creationId xmlns:a16="http://schemas.microsoft.com/office/drawing/2014/main" id="{1EF3E878-E9D5-437D-BB6A-5F279E026F7D}"/>
              </a:ext>
            </a:extLst>
          </p:cNvPr>
          <p:cNvSpPr txBox="1"/>
          <p:nvPr/>
        </p:nvSpPr>
        <p:spPr>
          <a:xfrm>
            <a:off x="1335912" y="6191074"/>
            <a:ext cx="4390946" cy="369332"/>
          </a:xfrm>
          <a:prstGeom prst="rect">
            <a:avLst/>
          </a:prstGeom>
          <a:noFill/>
        </p:spPr>
        <p:txBody>
          <a:bodyPr wrap="none" rtlCol="0">
            <a:spAutoFit/>
          </a:bodyPr>
          <a:lstStyle/>
          <a:p>
            <a:r>
              <a:rPr lang="en-US" sz="900" dirty="0"/>
              <a:t>George Walker, Adah Overton Walker, and Bert Williams, </a:t>
            </a:r>
            <a:r>
              <a:rPr lang="en-US" sz="900" i="1" dirty="0"/>
              <a:t>In </a:t>
            </a:r>
            <a:r>
              <a:rPr lang="en-US" sz="900" i="1" dirty="0" err="1"/>
              <a:t>Dahomey</a:t>
            </a:r>
            <a:r>
              <a:rPr lang="en-US" sz="900" dirty="0"/>
              <a:t>, 1903</a:t>
            </a:r>
          </a:p>
          <a:p>
            <a:r>
              <a:rPr lang="en-US" sz="900" dirty="0"/>
              <a:t>Photo from Wikimedia Commons</a:t>
            </a:r>
          </a:p>
        </p:txBody>
      </p:sp>
      <p:sp>
        <p:nvSpPr>
          <p:cNvPr id="8" name="TextBox 7">
            <a:extLst>
              <a:ext uri="{FF2B5EF4-FFF2-40B4-BE49-F238E27FC236}">
                <a16:creationId xmlns:a16="http://schemas.microsoft.com/office/drawing/2014/main" id="{65E9A9F2-0ED8-4436-84EA-A93E6F452BAD}"/>
              </a:ext>
            </a:extLst>
          </p:cNvPr>
          <p:cNvSpPr txBox="1"/>
          <p:nvPr/>
        </p:nvSpPr>
        <p:spPr>
          <a:xfrm>
            <a:off x="2112441" y="520117"/>
            <a:ext cx="3776631" cy="646331"/>
          </a:xfrm>
          <a:prstGeom prst="rect">
            <a:avLst/>
          </a:prstGeom>
          <a:noFill/>
        </p:spPr>
        <p:txBody>
          <a:bodyPr wrap="square" rtlCol="0">
            <a:spAutoFit/>
          </a:bodyPr>
          <a:lstStyle/>
          <a:p>
            <a:pPr algn="ctr"/>
            <a:r>
              <a:rPr lang="en-US" dirty="0"/>
              <a:t>Photos from the musical comedy, </a:t>
            </a:r>
            <a:r>
              <a:rPr lang="en-US" i="1" dirty="0"/>
              <a:t>In </a:t>
            </a:r>
            <a:r>
              <a:rPr lang="en-US" i="1" dirty="0" err="1"/>
              <a:t>Dahomey</a:t>
            </a:r>
            <a:r>
              <a:rPr lang="en-US" i="1" dirty="0"/>
              <a:t>.</a:t>
            </a:r>
          </a:p>
        </p:txBody>
      </p:sp>
    </p:spTree>
    <p:extLst>
      <p:ext uri="{BB962C8B-B14F-4D97-AF65-F5344CB8AC3E}">
        <p14:creationId xmlns:p14="http://schemas.microsoft.com/office/powerpoint/2010/main" val="12919729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94CED-D784-470A-AC04-9B7E399591CB}"/>
              </a:ext>
            </a:extLst>
          </p:cNvPr>
          <p:cNvSpPr>
            <a:spLocks noGrp="1"/>
          </p:cNvSpPr>
          <p:nvPr>
            <p:ph type="title"/>
          </p:nvPr>
        </p:nvSpPr>
        <p:spPr/>
        <p:txBody>
          <a:bodyPr/>
          <a:lstStyle/>
          <a:p>
            <a:r>
              <a:rPr lang="en-US" dirty="0"/>
              <a:t>New Developments from the 1980’s and Beyond: Diversity Continues</a:t>
            </a:r>
          </a:p>
        </p:txBody>
      </p:sp>
      <p:sp>
        <p:nvSpPr>
          <p:cNvPr id="3" name="Content Placeholder 2">
            <a:extLst>
              <a:ext uri="{FF2B5EF4-FFF2-40B4-BE49-F238E27FC236}">
                <a16:creationId xmlns:a16="http://schemas.microsoft.com/office/drawing/2014/main" id="{9A4C90DD-B4BF-46F0-B4C0-37679DA8D6DA}"/>
              </a:ext>
            </a:extLst>
          </p:cNvPr>
          <p:cNvSpPr>
            <a:spLocks noGrp="1"/>
          </p:cNvSpPr>
          <p:nvPr>
            <p:ph idx="1"/>
          </p:nvPr>
        </p:nvSpPr>
        <p:spPr/>
        <p:txBody>
          <a:bodyPr/>
          <a:lstStyle/>
          <a:p>
            <a:r>
              <a:rPr lang="en-US" dirty="0"/>
              <a:t>One of the most recent and influential musicals is </a:t>
            </a:r>
            <a:r>
              <a:rPr lang="en-US" i="1" dirty="0"/>
              <a:t>Hamilton (2015) </a:t>
            </a:r>
            <a:r>
              <a:rPr lang="en-US" dirty="0"/>
              <a:t>by Lin-Manuel Miranda</a:t>
            </a:r>
            <a:r>
              <a:rPr lang="en-US" i="1" dirty="0"/>
              <a:t>. It is a </a:t>
            </a:r>
            <a:r>
              <a:rPr lang="en-US" dirty="0"/>
              <a:t> musical about the life of American founding father Alexander Hamilton. </a:t>
            </a:r>
          </a:p>
          <a:p>
            <a:r>
              <a:rPr lang="en-US" dirty="0"/>
              <a:t>It was inspired by the 2004 biography A</a:t>
            </a:r>
            <a:r>
              <a:rPr lang="en-US" dirty="0">
                <a:hlinkClick r:id="rId2" tooltip="Alexander Hamilton (book)"/>
              </a:rPr>
              <a:t>l</a:t>
            </a:r>
            <a:r>
              <a:rPr lang="en-US" dirty="0"/>
              <a:t>exander Hamilton by historian Ron Chernow.</a:t>
            </a:r>
          </a:p>
          <a:p>
            <a:r>
              <a:rPr lang="en-US" dirty="0"/>
              <a:t>It incorporating hip hop, R&amp;B, pop, soul, traditional-style show tunes, and color-conscious casting of non-white actors as the Founding Fathers and other historical figures. </a:t>
            </a:r>
          </a:p>
          <a:p>
            <a:r>
              <a:rPr lang="en-US" dirty="0"/>
              <a:t>The musical achieved both critical acclaim and box office success winning 11 Tony awards and the 2016 Pulitzer Prize for Drama. </a:t>
            </a:r>
          </a:p>
        </p:txBody>
      </p:sp>
    </p:spTree>
    <p:extLst>
      <p:ext uri="{BB962C8B-B14F-4D97-AF65-F5344CB8AC3E}">
        <p14:creationId xmlns:p14="http://schemas.microsoft.com/office/powerpoint/2010/main" val="6831951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9D9AD-C0BE-4D4B-8506-D25F68D0CA6E}"/>
              </a:ext>
            </a:extLst>
          </p:cNvPr>
          <p:cNvPicPr>
            <a:picLocks noChangeAspect="1"/>
          </p:cNvPicPr>
          <p:nvPr/>
        </p:nvPicPr>
        <p:blipFill>
          <a:blip r:embed="rId2"/>
          <a:stretch>
            <a:fillRect/>
          </a:stretch>
        </p:blipFill>
        <p:spPr>
          <a:xfrm>
            <a:off x="7164449" y="786429"/>
            <a:ext cx="4034853" cy="3139620"/>
          </a:xfrm>
          <a:prstGeom prst="rect">
            <a:avLst/>
          </a:prstGeom>
        </p:spPr>
      </p:pic>
      <p:sp>
        <p:nvSpPr>
          <p:cNvPr id="4" name="TextBox 3">
            <a:extLst>
              <a:ext uri="{FF2B5EF4-FFF2-40B4-BE49-F238E27FC236}">
                <a16:creationId xmlns:a16="http://schemas.microsoft.com/office/drawing/2014/main" id="{AC1BD4AA-FA7C-4AFA-9837-01DF05499A34}"/>
              </a:ext>
            </a:extLst>
          </p:cNvPr>
          <p:cNvSpPr txBox="1"/>
          <p:nvPr/>
        </p:nvSpPr>
        <p:spPr>
          <a:xfrm>
            <a:off x="7716570" y="478652"/>
            <a:ext cx="2930610" cy="307777"/>
          </a:xfrm>
          <a:prstGeom prst="rect">
            <a:avLst/>
          </a:prstGeom>
          <a:noFill/>
        </p:spPr>
        <p:txBody>
          <a:bodyPr wrap="none" rtlCol="0">
            <a:spAutoFit/>
          </a:bodyPr>
          <a:lstStyle/>
          <a:p>
            <a:r>
              <a:rPr lang="en-US" sz="1400" dirty="0"/>
              <a:t>Lin-Manuel Miranda in </a:t>
            </a:r>
            <a:r>
              <a:rPr lang="en-US" sz="1400" i="1" dirty="0"/>
              <a:t>Hamilton</a:t>
            </a:r>
          </a:p>
        </p:txBody>
      </p:sp>
      <p:sp>
        <p:nvSpPr>
          <p:cNvPr id="5" name="TextBox 4">
            <a:extLst>
              <a:ext uri="{FF2B5EF4-FFF2-40B4-BE49-F238E27FC236}">
                <a16:creationId xmlns:a16="http://schemas.microsoft.com/office/drawing/2014/main" id="{87D31B7F-8939-4CB9-A51F-A1D9A80CB17F}"/>
              </a:ext>
            </a:extLst>
          </p:cNvPr>
          <p:cNvSpPr txBox="1"/>
          <p:nvPr/>
        </p:nvSpPr>
        <p:spPr>
          <a:xfrm>
            <a:off x="7160168" y="3994466"/>
            <a:ext cx="2021707" cy="230832"/>
          </a:xfrm>
          <a:prstGeom prst="rect">
            <a:avLst/>
          </a:prstGeom>
          <a:noFill/>
        </p:spPr>
        <p:txBody>
          <a:bodyPr wrap="none" rtlCol="0">
            <a:spAutoFit/>
          </a:bodyPr>
          <a:lstStyle/>
          <a:p>
            <a:r>
              <a:rPr lang="en-US" sz="900" dirty="0"/>
              <a:t>Photo from Wikimedia Commons</a:t>
            </a:r>
          </a:p>
        </p:txBody>
      </p:sp>
      <p:pic>
        <p:nvPicPr>
          <p:cNvPr id="6" name="Picture 5">
            <a:extLst>
              <a:ext uri="{FF2B5EF4-FFF2-40B4-BE49-F238E27FC236}">
                <a16:creationId xmlns:a16="http://schemas.microsoft.com/office/drawing/2014/main" id="{3E66BF47-AB53-4F63-89AB-5BF47CA335DB}"/>
              </a:ext>
            </a:extLst>
          </p:cNvPr>
          <p:cNvPicPr>
            <a:picLocks noChangeAspect="1"/>
          </p:cNvPicPr>
          <p:nvPr/>
        </p:nvPicPr>
        <p:blipFill>
          <a:blip r:embed="rId3"/>
          <a:stretch>
            <a:fillRect/>
          </a:stretch>
        </p:blipFill>
        <p:spPr>
          <a:xfrm>
            <a:off x="1804443" y="2207878"/>
            <a:ext cx="5232289" cy="3436341"/>
          </a:xfrm>
          <a:prstGeom prst="rect">
            <a:avLst/>
          </a:prstGeom>
        </p:spPr>
      </p:pic>
      <p:sp>
        <p:nvSpPr>
          <p:cNvPr id="7" name="TextBox 6">
            <a:extLst>
              <a:ext uri="{FF2B5EF4-FFF2-40B4-BE49-F238E27FC236}">
                <a16:creationId xmlns:a16="http://schemas.microsoft.com/office/drawing/2014/main" id="{8ABA7084-1BBE-4984-B373-D086702E13E8}"/>
              </a:ext>
            </a:extLst>
          </p:cNvPr>
          <p:cNvSpPr txBox="1"/>
          <p:nvPr/>
        </p:nvSpPr>
        <p:spPr>
          <a:xfrm>
            <a:off x="3556932" y="1115736"/>
            <a:ext cx="1952779" cy="584775"/>
          </a:xfrm>
          <a:prstGeom prst="rect">
            <a:avLst/>
          </a:prstGeom>
          <a:noFill/>
        </p:spPr>
        <p:txBody>
          <a:bodyPr wrap="none" rtlCol="0">
            <a:spAutoFit/>
          </a:bodyPr>
          <a:lstStyle/>
          <a:p>
            <a:r>
              <a:rPr lang="en-US" sz="3200" i="1" dirty="0"/>
              <a:t>Hamilton</a:t>
            </a:r>
          </a:p>
        </p:txBody>
      </p:sp>
    </p:spTree>
    <p:extLst>
      <p:ext uri="{BB962C8B-B14F-4D97-AF65-F5344CB8AC3E}">
        <p14:creationId xmlns:p14="http://schemas.microsoft.com/office/powerpoint/2010/main" val="5270975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8CF7FB-31E9-44CB-B0A7-6C3EF3CADE5F}"/>
              </a:ext>
            </a:extLst>
          </p:cNvPr>
          <p:cNvPicPr>
            <a:picLocks noChangeAspect="1"/>
          </p:cNvPicPr>
          <p:nvPr/>
        </p:nvPicPr>
        <p:blipFill>
          <a:blip r:embed="rId2"/>
          <a:stretch>
            <a:fillRect/>
          </a:stretch>
        </p:blipFill>
        <p:spPr>
          <a:xfrm>
            <a:off x="6037277" y="447762"/>
            <a:ext cx="4876800" cy="2743200"/>
          </a:xfrm>
          <a:prstGeom prst="rect">
            <a:avLst/>
          </a:prstGeom>
        </p:spPr>
      </p:pic>
      <p:pic>
        <p:nvPicPr>
          <p:cNvPr id="5" name="Picture 4">
            <a:extLst>
              <a:ext uri="{FF2B5EF4-FFF2-40B4-BE49-F238E27FC236}">
                <a16:creationId xmlns:a16="http://schemas.microsoft.com/office/drawing/2014/main" id="{6C5923F1-231A-4845-B587-69064BBF4D13}"/>
              </a:ext>
            </a:extLst>
          </p:cNvPr>
          <p:cNvPicPr>
            <a:picLocks noChangeAspect="1"/>
          </p:cNvPicPr>
          <p:nvPr/>
        </p:nvPicPr>
        <p:blipFill>
          <a:blip r:embed="rId3"/>
          <a:stretch>
            <a:fillRect/>
          </a:stretch>
        </p:blipFill>
        <p:spPr>
          <a:xfrm>
            <a:off x="1778465" y="3781338"/>
            <a:ext cx="4876800" cy="2743200"/>
          </a:xfrm>
          <a:prstGeom prst="rect">
            <a:avLst/>
          </a:prstGeom>
        </p:spPr>
      </p:pic>
      <p:sp>
        <p:nvSpPr>
          <p:cNvPr id="6" name="TextBox 5">
            <a:extLst>
              <a:ext uri="{FF2B5EF4-FFF2-40B4-BE49-F238E27FC236}">
                <a16:creationId xmlns:a16="http://schemas.microsoft.com/office/drawing/2014/main" id="{4C95581A-5F4C-4CC4-9565-020324E29815}"/>
              </a:ext>
            </a:extLst>
          </p:cNvPr>
          <p:cNvSpPr txBox="1"/>
          <p:nvPr/>
        </p:nvSpPr>
        <p:spPr>
          <a:xfrm>
            <a:off x="3607266" y="1384183"/>
            <a:ext cx="1866217" cy="646331"/>
          </a:xfrm>
          <a:prstGeom prst="rect">
            <a:avLst/>
          </a:prstGeom>
          <a:noFill/>
        </p:spPr>
        <p:txBody>
          <a:bodyPr wrap="none" rtlCol="0">
            <a:spAutoFit/>
          </a:bodyPr>
          <a:lstStyle/>
          <a:p>
            <a:r>
              <a:rPr lang="en-US" sz="3600" i="1" dirty="0"/>
              <a:t>Wicked</a:t>
            </a:r>
          </a:p>
        </p:txBody>
      </p:sp>
      <p:sp>
        <p:nvSpPr>
          <p:cNvPr id="7" name="TextBox 6">
            <a:extLst>
              <a:ext uri="{FF2B5EF4-FFF2-40B4-BE49-F238E27FC236}">
                <a16:creationId xmlns:a16="http://schemas.microsoft.com/office/drawing/2014/main" id="{022FAF2A-C3DC-41AE-BBEC-8C47047A9C3B}"/>
              </a:ext>
            </a:extLst>
          </p:cNvPr>
          <p:cNvSpPr txBox="1"/>
          <p:nvPr/>
        </p:nvSpPr>
        <p:spPr>
          <a:xfrm>
            <a:off x="6655265" y="4941786"/>
            <a:ext cx="3397084" cy="523220"/>
          </a:xfrm>
          <a:prstGeom prst="rect">
            <a:avLst/>
          </a:prstGeom>
          <a:noFill/>
        </p:spPr>
        <p:txBody>
          <a:bodyPr wrap="none" rtlCol="0">
            <a:spAutoFit/>
          </a:bodyPr>
          <a:lstStyle/>
          <a:p>
            <a:r>
              <a:rPr lang="en-US" sz="2800" i="1" dirty="0"/>
              <a:t>Dear Evan Hansen</a:t>
            </a:r>
          </a:p>
        </p:txBody>
      </p:sp>
    </p:spTree>
    <p:extLst>
      <p:ext uri="{BB962C8B-B14F-4D97-AF65-F5344CB8AC3E}">
        <p14:creationId xmlns:p14="http://schemas.microsoft.com/office/powerpoint/2010/main" val="2504297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11F40B-8DFA-4FD8-B18C-5A910A692621}"/>
              </a:ext>
            </a:extLst>
          </p:cNvPr>
          <p:cNvPicPr>
            <a:picLocks noChangeAspect="1"/>
          </p:cNvPicPr>
          <p:nvPr/>
        </p:nvPicPr>
        <p:blipFill>
          <a:blip r:embed="rId2"/>
          <a:stretch>
            <a:fillRect/>
          </a:stretch>
        </p:blipFill>
        <p:spPr>
          <a:xfrm>
            <a:off x="3023745" y="864065"/>
            <a:ext cx="3854355" cy="4764947"/>
          </a:xfrm>
          <a:prstGeom prst="rect">
            <a:avLst/>
          </a:prstGeom>
        </p:spPr>
      </p:pic>
      <p:pic>
        <p:nvPicPr>
          <p:cNvPr id="5" name="Picture 4">
            <a:extLst>
              <a:ext uri="{FF2B5EF4-FFF2-40B4-BE49-F238E27FC236}">
                <a16:creationId xmlns:a16="http://schemas.microsoft.com/office/drawing/2014/main" id="{E5DB49EA-6798-4705-BFD1-053381425D3A}"/>
              </a:ext>
            </a:extLst>
          </p:cNvPr>
          <p:cNvPicPr>
            <a:picLocks noChangeAspect="1"/>
          </p:cNvPicPr>
          <p:nvPr/>
        </p:nvPicPr>
        <p:blipFill>
          <a:blip r:embed="rId3"/>
          <a:stretch>
            <a:fillRect/>
          </a:stretch>
        </p:blipFill>
        <p:spPr>
          <a:xfrm>
            <a:off x="7275883" y="1258349"/>
            <a:ext cx="4481570" cy="3368180"/>
          </a:xfrm>
          <a:prstGeom prst="rect">
            <a:avLst/>
          </a:prstGeom>
        </p:spPr>
      </p:pic>
      <p:sp>
        <p:nvSpPr>
          <p:cNvPr id="6" name="TextBox 5">
            <a:extLst>
              <a:ext uri="{FF2B5EF4-FFF2-40B4-BE49-F238E27FC236}">
                <a16:creationId xmlns:a16="http://schemas.microsoft.com/office/drawing/2014/main" id="{ACF1ADE0-690F-425B-A49A-3FC1CA828EB1}"/>
              </a:ext>
            </a:extLst>
          </p:cNvPr>
          <p:cNvSpPr txBox="1"/>
          <p:nvPr/>
        </p:nvSpPr>
        <p:spPr>
          <a:xfrm>
            <a:off x="3023745" y="5670769"/>
            <a:ext cx="2021707" cy="646331"/>
          </a:xfrm>
          <a:prstGeom prst="rect">
            <a:avLst/>
          </a:prstGeom>
          <a:noFill/>
        </p:spPr>
        <p:txBody>
          <a:bodyPr wrap="none" rtlCol="0">
            <a:spAutoFit/>
          </a:bodyPr>
          <a:lstStyle/>
          <a:p>
            <a:r>
              <a:rPr lang="en-US" sz="900" dirty="0"/>
              <a:t>Bert Williams</a:t>
            </a:r>
          </a:p>
          <a:p>
            <a:r>
              <a:rPr lang="en-US" sz="900" dirty="0"/>
              <a:t>Photo from Wikimedia Commons</a:t>
            </a:r>
          </a:p>
          <a:p>
            <a:endParaRPr lang="en-US" dirty="0"/>
          </a:p>
        </p:txBody>
      </p:sp>
      <p:sp>
        <p:nvSpPr>
          <p:cNvPr id="7" name="TextBox 6">
            <a:extLst>
              <a:ext uri="{FF2B5EF4-FFF2-40B4-BE49-F238E27FC236}">
                <a16:creationId xmlns:a16="http://schemas.microsoft.com/office/drawing/2014/main" id="{7A4CF76E-CE4A-4032-A9B0-6A326BA4768E}"/>
              </a:ext>
            </a:extLst>
          </p:cNvPr>
          <p:cNvSpPr txBox="1"/>
          <p:nvPr/>
        </p:nvSpPr>
        <p:spPr>
          <a:xfrm>
            <a:off x="7275883" y="4626529"/>
            <a:ext cx="2021707" cy="369332"/>
          </a:xfrm>
          <a:prstGeom prst="rect">
            <a:avLst/>
          </a:prstGeom>
          <a:noFill/>
        </p:spPr>
        <p:txBody>
          <a:bodyPr wrap="none" rtlCol="0">
            <a:spAutoFit/>
          </a:bodyPr>
          <a:lstStyle/>
          <a:p>
            <a:r>
              <a:rPr lang="en-US" sz="900" dirty="0"/>
              <a:t>Bert Williams</a:t>
            </a:r>
          </a:p>
          <a:p>
            <a:r>
              <a:rPr lang="en-US" sz="900" dirty="0"/>
              <a:t>Photo from Wikimedia Commons</a:t>
            </a:r>
          </a:p>
        </p:txBody>
      </p:sp>
    </p:spTree>
    <p:extLst>
      <p:ext uri="{BB962C8B-B14F-4D97-AF65-F5344CB8AC3E}">
        <p14:creationId xmlns:p14="http://schemas.microsoft.com/office/powerpoint/2010/main" val="1152045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B7BDD-BCD9-4CC5-B113-1DE0AA51FFA4}"/>
              </a:ext>
            </a:extLst>
          </p:cNvPr>
          <p:cNvSpPr>
            <a:spLocks noGrp="1"/>
          </p:cNvSpPr>
          <p:nvPr>
            <p:ph type="title"/>
          </p:nvPr>
        </p:nvSpPr>
        <p:spPr/>
        <p:txBody>
          <a:bodyPr/>
          <a:lstStyle/>
          <a:p>
            <a:r>
              <a:rPr lang="en-US" dirty="0"/>
              <a:t>Pantomime, Ballet, Spectacles, and Extravaganzas</a:t>
            </a:r>
          </a:p>
        </p:txBody>
      </p:sp>
      <p:sp>
        <p:nvSpPr>
          <p:cNvPr id="3" name="Content Placeholder 2">
            <a:extLst>
              <a:ext uri="{FF2B5EF4-FFF2-40B4-BE49-F238E27FC236}">
                <a16:creationId xmlns:a16="http://schemas.microsoft.com/office/drawing/2014/main" id="{958EBAE0-764D-4CB3-AD7A-FEB17036D0D0}"/>
              </a:ext>
            </a:extLst>
          </p:cNvPr>
          <p:cNvSpPr>
            <a:spLocks noGrp="1"/>
          </p:cNvSpPr>
          <p:nvPr>
            <p:ph idx="1"/>
          </p:nvPr>
        </p:nvSpPr>
        <p:spPr/>
        <p:txBody>
          <a:bodyPr/>
          <a:lstStyle/>
          <a:p>
            <a:r>
              <a:rPr lang="en-US" b="1" dirty="0"/>
              <a:t>Pantomime</a:t>
            </a:r>
            <a:r>
              <a:rPr lang="en-US" dirty="0"/>
              <a:t> refers to theatrical presentations that used gestures done in silence. </a:t>
            </a:r>
          </a:p>
          <a:p>
            <a:r>
              <a:rPr lang="en-US" b="1" dirty="0"/>
              <a:t>Ballet</a:t>
            </a:r>
            <a:r>
              <a:rPr lang="en-US" dirty="0"/>
              <a:t>, in the early history of the musical, simply refers to classical dance with a story line.</a:t>
            </a:r>
          </a:p>
          <a:p>
            <a:r>
              <a:rPr lang="en-US" b="1" dirty="0"/>
              <a:t>Spectacles</a:t>
            </a:r>
            <a:r>
              <a:rPr lang="en-US" dirty="0"/>
              <a:t> featured dance, elaborate scenery, and costumes, sets, and sophisticated stage machinery.</a:t>
            </a:r>
          </a:p>
          <a:p>
            <a:r>
              <a:rPr lang="en-US" b="1" dirty="0"/>
              <a:t>Extravaganzas</a:t>
            </a:r>
            <a:r>
              <a:rPr lang="en-US" dirty="0"/>
              <a:t> had all of those components in addition to elements of melodrama and fantasy.</a:t>
            </a:r>
          </a:p>
          <a:p>
            <a:pPr lvl="1"/>
            <a:r>
              <a:rPr lang="en-US" i="1" dirty="0"/>
              <a:t>The Black Crook (1866) </a:t>
            </a:r>
            <a:r>
              <a:rPr lang="en-US" dirty="0"/>
              <a:t>has frequently been cited as the first real precursor to the twentieth- century musical. </a:t>
            </a:r>
          </a:p>
          <a:p>
            <a:endParaRPr lang="en-US" dirty="0"/>
          </a:p>
        </p:txBody>
      </p:sp>
    </p:spTree>
    <p:extLst>
      <p:ext uri="{BB962C8B-B14F-4D97-AF65-F5344CB8AC3E}">
        <p14:creationId xmlns:p14="http://schemas.microsoft.com/office/powerpoint/2010/main" val="2653864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80A0DD-B3DA-45D9-A4FA-95C2E7FA7C18}"/>
              </a:ext>
            </a:extLst>
          </p:cNvPr>
          <p:cNvPicPr>
            <a:picLocks noChangeAspect="1"/>
          </p:cNvPicPr>
          <p:nvPr/>
        </p:nvPicPr>
        <p:blipFill>
          <a:blip r:embed="rId2"/>
          <a:stretch>
            <a:fillRect/>
          </a:stretch>
        </p:blipFill>
        <p:spPr>
          <a:xfrm>
            <a:off x="2743200" y="1149292"/>
            <a:ext cx="2577291" cy="4864638"/>
          </a:xfrm>
          <a:prstGeom prst="rect">
            <a:avLst/>
          </a:prstGeom>
        </p:spPr>
      </p:pic>
      <p:pic>
        <p:nvPicPr>
          <p:cNvPr id="5" name="Picture 4">
            <a:extLst>
              <a:ext uri="{FF2B5EF4-FFF2-40B4-BE49-F238E27FC236}">
                <a16:creationId xmlns:a16="http://schemas.microsoft.com/office/drawing/2014/main" id="{55213C1A-DD50-4AF7-9BF1-4E2E01D5147E}"/>
              </a:ext>
            </a:extLst>
          </p:cNvPr>
          <p:cNvPicPr>
            <a:picLocks noChangeAspect="1"/>
          </p:cNvPicPr>
          <p:nvPr/>
        </p:nvPicPr>
        <p:blipFill>
          <a:blip r:embed="rId3"/>
          <a:stretch>
            <a:fillRect/>
          </a:stretch>
        </p:blipFill>
        <p:spPr>
          <a:xfrm>
            <a:off x="5625220" y="1182094"/>
            <a:ext cx="6351780" cy="4716419"/>
          </a:xfrm>
          <a:prstGeom prst="rect">
            <a:avLst/>
          </a:prstGeom>
        </p:spPr>
      </p:pic>
      <p:sp>
        <p:nvSpPr>
          <p:cNvPr id="6" name="TextBox 5">
            <a:extLst>
              <a:ext uri="{FF2B5EF4-FFF2-40B4-BE49-F238E27FC236}">
                <a16:creationId xmlns:a16="http://schemas.microsoft.com/office/drawing/2014/main" id="{472A6755-B650-4EFC-BE9C-0F96A077D56C}"/>
              </a:ext>
            </a:extLst>
          </p:cNvPr>
          <p:cNvSpPr txBox="1"/>
          <p:nvPr/>
        </p:nvSpPr>
        <p:spPr>
          <a:xfrm>
            <a:off x="2979551" y="5985950"/>
            <a:ext cx="2021707" cy="369332"/>
          </a:xfrm>
          <a:prstGeom prst="rect">
            <a:avLst/>
          </a:prstGeom>
          <a:noFill/>
        </p:spPr>
        <p:txBody>
          <a:bodyPr wrap="none" rtlCol="0">
            <a:spAutoFit/>
          </a:bodyPr>
          <a:lstStyle/>
          <a:p>
            <a:r>
              <a:rPr lang="en-US" sz="900" dirty="0"/>
              <a:t>Belle Howitt, </a:t>
            </a:r>
            <a:r>
              <a:rPr lang="en-US" sz="900" i="1" dirty="0"/>
              <a:t>The Black Crook</a:t>
            </a:r>
          </a:p>
          <a:p>
            <a:r>
              <a:rPr lang="en-US" sz="900" dirty="0"/>
              <a:t>Photo from Wikimedia Commons</a:t>
            </a:r>
          </a:p>
        </p:txBody>
      </p:sp>
      <p:sp>
        <p:nvSpPr>
          <p:cNvPr id="7" name="TextBox 6">
            <a:extLst>
              <a:ext uri="{FF2B5EF4-FFF2-40B4-BE49-F238E27FC236}">
                <a16:creationId xmlns:a16="http://schemas.microsoft.com/office/drawing/2014/main" id="{1FCB77F5-636C-4BF0-9102-AB0D5C165F5C}"/>
              </a:ext>
            </a:extLst>
          </p:cNvPr>
          <p:cNvSpPr txBox="1"/>
          <p:nvPr/>
        </p:nvSpPr>
        <p:spPr>
          <a:xfrm>
            <a:off x="5625220" y="5985950"/>
            <a:ext cx="2021707" cy="230832"/>
          </a:xfrm>
          <a:prstGeom prst="rect">
            <a:avLst/>
          </a:prstGeom>
          <a:noFill/>
        </p:spPr>
        <p:txBody>
          <a:bodyPr wrap="none" rtlCol="0">
            <a:spAutoFit/>
          </a:bodyPr>
          <a:lstStyle/>
          <a:p>
            <a:r>
              <a:rPr lang="en-US" sz="900" dirty="0"/>
              <a:t>Photo from Wikimedia Commons</a:t>
            </a:r>
          </a:p>
        </p:txBody>
      </p:sp>
      <p:sp>
        <p:nvSpPr>
          <p:cNvPr id="8" name="TextBox 7">
            <a:extLst>
              <a:ext uri="{FF2B5EF4-FFF2-40B4-BE49-F238E27FC236}">
                <a16:creationId xmlns:a16="http://schemas.microsoft.com/office/drawing/2014/main" id="{438E0894-6E75-4BAE-BD60-26E95055D138}"/>
              </a:ext>
            </a:extLst>
          </p:cNvPr>
          <p:cNvSpPr txBox="1"/>
          <p:nvPr/>
        </p:nvSpPr>
        <p:spPr>
          <a:xfrm>
            <a:off x="4815281" y="481746"/>
            <a:ext cx="3651962" cy="461665"/>
          </a:xfrm>
          <a:prstGeom prst="rect">
            <a:avLst/>
          </a:prstGeom>
          <a:noFill/>
        </p:spPr>
        <p:txBody>
          <a:bodyPr wrap="none" rtlCol="0">
            <a:spAutoFit/>
          </a:bodyPr>
          <a:lstStyle/>
          <a:p>
            <a:r>
              <a:rPr lang="en-US" sz="2400" dirty="0"/>
              <a:t>The Black Crook, (1866)</a:t>
            </a:r>
          </a:p>
        </p:txBody>
      </p:sp>
    </p:spTree>
    <p:extLst>
      <p:ext uri="{BB962C8B-B14F-4D97-AF65-F5344CB8AC3E}">
        <p14:creationId xmlns:p14="http://schemas.microsoft.com/office/powerpoint/2010/main" val="820001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7618B-275B-4310-8F90-4C6401C7D577}"/>
              </a:ext>
            </a:extLst>
          </p:cNvPr>
          <p:cNvSpPr>
            <a:spLocks noGrp="1"/>
          </p:cNvSpPr>
          <p:nvPr>
            <p:ph type="title"/>
          </p:nvPr>
        </p:nvSpPr>
        <p:spPr/>
        <p:txBody>
          <a:bodyPr/>
          <a:lstStyle/>
          <a:p>
            <a:r>
              <a:rPr lang="en-US" dirty="0"/>
              <a:t>Burlesque and Melodrama</a:t>
            </a:r>
          </a:p>
        </p:txBody>
      </p:sp>
      <p:sp>
        <p:nvSpPr>
          <p:cNvPr id="3" name="Content Placeholder 2">
            <a:extLst>
              <a:ext uri="{FF2B5EF4-FFF2-40B4-BE49-F238E27FC236}">
                <a16:creationId xmlns:a16="http://schemas.microsoft.com/office/drawing/2014/main" id="{DE1D4EC9-1027-482F-B96B-7E1982928CC2}"/>
              </a:ext>
            </a:extLst>
          </p:cNvPr>
          <p:cNvSpPr>
            <a:spLocks noGrp="1"/>
          </p:cNvSpPr>
          <p:nvPr>
            <p:ph idx="1"/>
          </p:nvPr>
        </p:nvSpPr>
        <p:spPr/>
        <p:txBody>
          <a:bodyPr>
            <a:normAutofit/>
          </a:bodyPr>
          <a:lstStyle/>
          <a:p>
            <a:r>
              <a:rPr lang="en-US" dirty="0"/>
              <a:t>Burlesque emphasized broad comedy and sexual content.</a:t>
            </a:r>
          </a:p>
          <a:p>
            <a:pPr lvl="1"/>
            <a:r>
              <a:rPr lang="en-US" i="1" dirty="0"/>
              <a:t>Evangeline(1874) was </a:t>
            </a:r>
            <a:r>
              <a:rPr lang="en-US" dirty="0"/>
              <a:t>the first burlesque for which the music was newly written. </a:t>
            </a:r>
          </a:p>
          <a:p>
            <a:pPr lvl="1"/>
            <a:r>
              <a:rPr lang="en-US" dirty="0"/>
              <a:t>This show is one of the first among several to be called a “musical comedy.”</a:t>
            </a:r>
          </a:p>
          <a:p>
            <a:r>
              <a:rPr lang="en-US" dirty="0"/>
              <a:t>Melodrama, popular by the last third of  the nineteenth century, represent the use of short musical passages to heighten affect in drama, either in alternation with or underlying spoken dialogue.</a:t>
            </a:r>
          </a:p>
        </p:txBody>
      </p:sp>
    </p:spTree>
    <p:extLst>
      <p:ext uri="{BB962C8B-B14F-4D97-AF65-F5344CB8AC3E}">
        <p14:creationId xmlns:p14="http://schemas.microsoft.com/office/powerpoint/2010/main" val="303810004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5276</TotalTime>
  <Words>2632</Words>
  <Application>Microsoft Office PowerPoint</Application>
  <PresentationFormat>Widescreen</PresentationFormat>
  <Paragraphs>210</Paragraphs>
  <Slides>52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52</vt:i4>
      </vt:variant>
    </vt:vector>
  </HeadingPairs>
  <TitlesOfParts>
    <vt:vector size="56" baseType="lpstr">
      <vt:lpstr>Arial</vt:lpstr>
      <vt:lpstr>Century Gothic</vt:lpstr>
      <vt:lpstr>Wingdings 3</vt:lpstr>
      <vt:lpstr>Wisp</vt:lpstr>
      <vt:lpstr>THEATRICAL WORLDS</vt:lpstr>
      <vt:lpstr>Chapter Nine– “The American Musical”</vt:lpstr>
      <vt:lpstr>Early Musical Theatre: Entertainments and Genres</vt:lpstr>
      <vt:lpstr>Minstrel Shows</vt:lpstr>
      <vt:lpstr>PowerPoint Presentation</vt:lpstr>
      <vt:lpstr>PowerPoint Presentation</vt:lpstr>
      <vt:lpstr>Pantomime, Ballet, Spectacles, and Extravaganzas</vt:lpstr>
      <vt:lpstr>PowerPoint Presentation</vt:lpstr>
      <vt:lpstr>Burlesque and Melodrama</vt:lpstr>
      <vt:lpstr>PowerPoint Presentation</vt:lpstr>
      <vt:lpstr>The Revue</vt:lpstr>
      <vt:lpstr>PowerPoint Presentation</vt:lpstr>
      <vt:lpstr>PowerPoint Presentation</vt:lpstr>
      <vt:lpstr>PowerPoint Presentation</vt:lpstr>
      <vt:lpstr>Variety and Vaudeville</vt:lpstr>
      <vt:lpstr>PowerPoint Presentation</vt:lpstr>
      <vt:lpstr>PowerPoint Presentation</vt:lpstr>
      <vt:lpstr>Tin Pan Alley</vt:lpstr>
      <vt:lpstr>PowerPoint Presentation</vt:lpstr>
      <vt:lpstr>Operetta</vt:lpstr>
      <vt:lpstr>PowerPoint Presentation</vt:lpstr>
      <vt:lpstr>PowerPoint Presentation</vt:lpstr>
      <vt:lpstr>PowerPoint Presentation</vt:lpstr>
      <vt:lpstr>Musical Comedies of the 1920’s and 1930’s</vt:lpstr>
      <vt:lpstr>Musical Comedies of the 1920’s and 1930’s</vt:lpstr>
      <vt:lpstr>Musical Comedies of the 1920’s and 1930’s</vt:lpstr>
      <vt:lpstr>PowerPoint Presentation</vt:lpstr>
      <vt:lpstr>The Rise and Dominance of the Book Musical in the 1940’s</vt:lpstr>
      <vt:lpstr>PowerPoint Presentation</vt:lpstr>
      <vt:lpstr>The Rise and Dominance of the Book Musical in the 1940’s</vt:lpstr>
      <vt:lpstr>The Rise and Dominance of the Book Musical in the 1940’s</vt:lpstr>
      <vt:lpstr>PowerPoint Presentation</vt:lpstr>
      <vt:lpstr>PowerPoint Presentation</vt:lpstr>
      <vt:lpstr>Expansions of and Alternatives to the Book musical in the 1960’s-1980’s</vt:lpstr>
      <vt:lpstr>Expansions of and Alternatives to the Book musical in the 1960’s-1980’s</vt:lpstr>
      <vt:lpstr>Expansions of and Alternatives to the Book musical in the 1960’s-1980’s</vt:lpstr>
      <vt:lpstr>PowerPoint Presentation</vt:lpstr>
      <vt:lpstr>PowerPoint Presentation</vt:lpstr>
      <vt:lpstr>PowerPoint Presentation</vt:lpstr>
      <vt:lpstr>New Developments from the 1980’s and Beyond: Diversity Continues</vt:lpstr>
      <vt:lpstr>PowerPoint Presentation</vt:lpstr>
      <vt:lpstr>New Developments from the 1980’s and Beyond: Diversity Continues</vt:lpstr>
      <vt:lpstr>PowerPoint Presentation</vt:lpstr>
      <vt:lpstr>PowerPoint Presentation</vt:lpstr>
      <vt:lpstr>New Developments from the 1980’s and Beyond: Diversity Continues</vt:lpstr>
      <vt:lpstr>PowerPoint Presentation</vt:lpstr>
      <vt:lpstr>PowerPoint Presentation</vt:lpstr>
      <vt:lpstr>PowerPoint Presentation</vt:lpstr>
      <vt:lpstr>New Developments from the 1980’s and Beyond: Diversity Continues</vt:lpstr>
      <vt:lpstr>New Developments from the 1980’s and Beyond: Diversity Continues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THEATRICAL WORLDS</dc:title>
  <dc:creator>Kim</dc:creator>
  <cp:lastModifiedBy>Chad Daniel</cp:lastModifiedBy>
  <cp:revision>57</cp:revision>
  <dcterms:created xsi:type="dcterms:W3CDTF">2019-07-21T20:10:22Z</dcterms:created>
  <dcterms:modified xsi:type="dcterms:W3CDTF">2020-04-23T21:47:37Z</dcterms:modified>
</cp:coreProperties>
</file>