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5" r:id="rId5"/>
    <p:sldId id="278" r:id="rId6"/>
    <p:sldId id="266" r:id="rId7"/>
    <p:sldId id="280" r:id="rId8"/>
    <p:sldId id="259" r:id="rId9"/>
    <p:sldId id="281" r:id="rId10"/>
    <p:sldId id="267" r:id="rId11"/>
    <p:sldId id="268" r:id="rId12"/>
    <p:sldId id="283" r:id="rId13"/>
    <p:sldId id="260" r:id="rId14"/>
    <p:sldId id="269" r:id="rId15"/>
    <p:sldId id="284" r:id="rId16"/>
    <p:sldId id="261" r:id="rId17"/>
    <p:sldId id="270" r:id="rId18"/>
    <p:sldId id="271" r:id="rId19"/>
    <p:sldId id="290" r:id="rId20"/>
    <p:sldId id="272" r:id="rId21"/>
    <p:sldId id="291" r:id="rId22"/>
    <p:sldId id="273" r:id="rId23"/>
    <p:sldId id="292" r:id="rId24"/>
    <p:sldId id="262" r:id="rId25"/>
    <p:sldId id="293" r:id="rId26"/>
    <p:sldId id="274" r:id="rId27"/>
    <p:sldId id="263" r:id="rId28"/>
    <p:sldId id="285" r:id="rId29"/>
    <p:sldId id="264" r:id="rId30"/>
    <p:sldId id="275" r:id="rId31"/>
    <p:sldId id="286" r:id="rId32"/>
    <p:sldId id="276" r:id="rId33"/>
    <p:sldId id="287" r:id="rId34"/>
    <p:sldId id="277" r:id="rId35"/>
    <p:sldId id="289"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mberly Correll" initials="KC" lastIdx="2" clrIdx="0">
    <p:extLst>
      <p:ext uri="{19B8F6BF-5375-455C-9EA6-DF929625EA0E}">
        <p15:presenceInfo xmlns:p15="http://schemas.microsoft.com/office/powerpoint/2012/main" userId="S::kcorrell@daltonstate.edu::526035e1-4a9e-4fa4-8bdc-f3e8c45504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374" autoAdjust="0"/>
  </p:normalViewPr>
  <p:slideViewPr>
    <p:cSldViewPr snapToGrid="0">
      <p:cViewPr varScale="1">
        <p:scale>
          <a:sx n="67" d="100"/>
          <a:sy n="67" d="100"/>
        </p:scale>
        <p:origin x="60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6/9/2020</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hyperlink" Target="https://www.flickr.com/people/9036889@N06"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en.wikipedia.org/wiki/Karag%C3%B6z_and_Hacivat" TargetMode="External"/><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en.wikipedia.org/wiki/District_Six" TargetMode="External"/><Relationship Id="rId2" Type="http://schemas.openxmlformats.org/officeDocument/2006/relationships/image" Target="../media/image16.JPG"/><Relationship Id="rId1" Type="http://schemas.openxmlformats.org/officeDocument/2006/relationships/slideLayout" Target="../slideLayouts/slideLayout7.xml"/><Relationship Id="rId4" Type="http://schemas.openxmlformats.org/officeDocument/2006/relationships/image" Target="../media/image17.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es.wikipedia.org/wiki/Juan_de_Miranda" TargetMode="External"/><Relationship Id="rId2" Type="http://schemas.openxmlformats.org/officeDocument/2006/relationships/image" Target="../media/image18.jpg"/><Relationship Id="rId1" Type="http://schemas.openxmlformats.org/officeDocument/2006/relationships/slideLayout" Target="../slideLayouts/slideLayout7.xml"/><Relationship Id="rId5" Type="http://schemas.openxmlformats.org/officeDocument/2006/relationships/image" Target="../media/image19.jpg"/><Relationship Id="rId4" Type="http://schemas.openxmlformats.org/officeDocument/2006/relationships/hyperlink" Target="https://es.wikipedia.org/wiki/Convento_de_Santa_Paula_(Sevilla)"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Kathakali" TargetMode="External"/><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1F8C6-8026-436B-AF40-9B37C283DFFC}"/>
              </a:ext>
            </a:extLst>
          </p:cNvPr>
          <p:cNvSpPr>
            <a:spLocks noGrp="1"/>
          </p:cNvSpPr>
          <p:nvPr>
            <p:ph type="ctrTitle"/>
          </p:nvPr>
        </p:nvSpPr>
        <p:spPr/>
        <p:txBody>
          <a:bodyPr/>
          <a:lstStyle/>
          <a:p>
            <a:r>
              <a:rPr lang="en-US" dirty="0"/>
              <a:t>THEATRICAL WORLDS</a:t>
            </a:r>
          </a:p>
        </p:txBody>
      </p:sp>
      <p:sp>
        <p:nvSpPr>
          <p:cNvPr id="3" name="Subtitle 2">
            <a:extLst>
              <a:ext uri="{FF2B5EF4-FFF2-40B4-BE49-F238E27FC236}">
                <a16:creationId xmlns:a16="http://schemas.microsoft.com/office/drawing/2014/main" id="{9B1F8E34-175B-4894-8E49-56EE104D9F6F}"/>
              </a:ext>
            </a:extLst>
          </p:cNvPr>
          <p:cNvSpPr>
            <a:spLocks noGrp="1"/>
          </p:cNvSpPr>
          <p:nvPr>
            <p:ph type="subTitle" idx="1"/>
          </p:nvPr>
        </p:nvSpPr>
        <p:spPr/>
        <p:txBody>
          <a:bodyPr/>
          <a:lstStyle/>
          <a:p>
            <a:r>
              <a:rPr lang="en-US" dirty="0"/>
              <a:t>	Edited by Charlie Mitchell</a:t>
            </a:r>
          </a:p>
          <a:p>
            <a:endParaRPr lang="en-US" dirty="0"/>
          </a:p>
        </p:txBody>
      </p:sp>
    </p:spTree>
    <p:extLst>
      <p:ext uri="{BB962C8B-B14F-4D97-AF65-F5344CB8AC3E}">
        <p14:creationId xmlns:p14="http://schemas.microsoft.com/office/powerpoint/2010/main" val="1740044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08DC1-A0F9-4C70-ACF1-1A46628D514D}"/>
              </a:ext>
            </a:extLst>
          </p:cNvPr>
          <p:cNvSpPr>
            <a:spLocks noGrp="1"/>
          </p:cNvSpPr>
          <p:nvPr>
            <p:ph type="title"/>
          </p:nvPr>
        </p:nvSpPr>
        <p:spPr/>
        <p:txBody>
          <a:bodyPr/>
          <a:lstStyle/>
          <a:p>
            <a:r>
              <a:rPr lang="en-US" dirty="0"/>
              <a:t>Japan</a:t>
            </a:r>
          </a:p>
        </p:txBody>
      </p:sp>
      <p:sp>
        <p:nvSpPr>
          <p:cNvPr id="3" name="Content Placeholder 2">
            <a:extLst>
              <a:ext uri="{FF2B5EF4-FFF2-40B4-BE49-F238E27FC236}">
                <a16:creationId xmlns:a16="http://schemas.microsoft.com/office/drawing/2014/main" id="{042D19A6-CAD9-448E-9E7F-D5D3B5BD9908}"/>
              </a:ext>
            </a:extLst>
          </p:cNvPr>
          <p:cNvSpPr>
            <a:spLocks noGrp="1"/>
          </p:cNvSpPr>
          <p:nvPr>
            <p:ph idx="1"/>
          </p:nvPr>
        </p:nvSpPr>
        <p:spPr/>
        <p:txBody>
          <a:bodyPr>
            <a:normAutofit/>
          </a:bodyPr>
          <a:lstStyle/>
          <a:p>
            <a:r>
              <a:rPr lang="en-US" dirty="0"/>
              <a:t>Bunraku:</a:t>
            </a:r>
          </a:p>
          <a:p>
            <a:pPr lvl="1"/>
            <a:r>
              <a:rPr lang="en-US" dirty="0"/>
              <a:t>Japan’s puppet theatre. </a:t>
            </a:r>
          </a:p>
          <a:p>
            <a:pPr lvl="1"/>
            <a:r>
              <a:rPr lang="en-US" dirty="0"/>
              <a:t>All puppets are operated by at least three puppeteers. </a:t>
            </a:r>
          </a:p>
          <a:p>
            <a:pPr lvl="1"/>
            <a:r>
              <a:rPr lang="en-US" dirty="0"/>
              <a:t>Double suicide love stories are common in </a:t>
            </a:r>
            <a:r>
              <a:rPr lang="en-US" i="1" dirty="0"/>
              <a:t>bunraku.</a:t>
            </a:r>
          </a:p>
          <a:p>
            <a:pPr lvl="1"/>
            <a:r>
              <a:rPr lang="en-US" dirty="0"/>
              <a:t>Traditional bunraku is carried on today by two mail dominated institutions in Japan, employing the rare woman as a builder rather than a performer. </a:t>
            </a:r>
          </a:p>
          <a:p>
            <a:r>
              <a:rPr lang="en-US" dirty="0"/>
              <a:t>Kabuki:</a:t>
            </a:r>
          </a:p>
          <a:p>
            <a:pPr lvl="1"/>
            <a:r>
              <a:rPr lang="en-US" dirty="0"/>
              <a:t>It continues to be the most popular of Japan’s traditional theatre forms. </a:t>
            </a:r>
          </a:p>
          <a:p>
            <a:pPr lvl="1"/>
            <a:r>
              <a:rPr lang="en-US" dirty="0"/>
              <a:t>Notable Kabuki conventions include codified makeup, </a:t>
            </a:r>
            <a:r>
              <a:rPr lang="en-US" i="1" dirty="0" err="1"/>
              <a:t>mie</a:t>
            </a:r>
            <a:r>
              <a:rPr lang="en-US" i="1" dirty="0"/>
              <a:t>, </a:t>
            </a:r>
            <a:r>
              <a:rPr lang="en-US" dirty="0"/>
              <a:t>and the stage “tricks” that allow for quick reveals. </a:t>
            </a:r>
          </a:p>
          <a:p>
            <a:pPr marL="457200" lvl="1" indent="0">
              <a:buNone/>
            </a:pPr>
            <a:endParaRPr lang="en-US" dirty="0"/>
          </a:p>
          <a:p>
            <a:pPr lvl="1"/>
            <a:endParaRPr lang="en-US" dirty="0"/>
          </a:p>
        </p:txBody>
      </p:sp>
    </p:spTree>
    <p:extLst>
      <p:ext uri="{BB962C8B-B14F-4D97-AF65-F5344CB8AC3E}">
        <p14:creationId xmlns:p14="http://schemas.microsoft.com/office/powerpoint/2010/main" val="344573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3E875-5E96-45B1-9FCC-47E58F96ACE9}"/>
              </a:ext>
            </a:extLst>
          </p:cNvPr>
          <p:cNvSpPr>
            <a:spLocks noGrp="1"/>
          </p:cNvSpPr>
          <p:nvPr>
            <p:ph type="title"/>
          </p:nvPr>
        </p:nvSpPr>
        <p:spPr/>
        <p:txBody>
          <a:bodyPr/>
          <a:lstStyle/>
          <a:p>
            <a:r>
              <a:rPr lang="en-US" dirty="0"/>
              <a:t>Japan</a:t>
            </a:r>
          </a:p>
        </p:txBody>
      </p:sp>
      <p:sp>
        <p:nvSpPr>
          <p:cNvPr id="3" name="Content Placeholder 2">
            <a:extLst>
              <a:ext uri="{FF2B5EF4-FFF2-40B4-BE49-F238E27FC236}">
                <a16:creationId xmlns:a16="http://schemas.microsoft.com/office/drawing/2014/main" id="{F6E1D48A-55D8-4A2F-BC64-0CB47D01C821}"/>
              </a:ext>
            </a:extLst>
          </p:cNvPr>
          <p:cNvSpPr>
            <a:spLocks noGrp="1"/>
          </p:cNvSpPr>
          <p:nvPr>
            <p:ph idx="1"/>
          </p:nvPr>
        </p:nvSpPr>
        <p:spPr/>
        <p:txBody>
          <a:bodyPr/>
          <a:lstStyle/>
          <a:p>
            <a:r>
              <a:rPr lang="en-US" dirty="0"/>
              <a:t>Western Influences:</a:t>
            </a:r>
          </a:p>
          <a:p>
            <a:pPr lvl="1"/>
            <a:r>
              <a:rPr lang="en-US" dirty="0"/>
              <a:t>Kabuki, or </a:t>
            </a:r>
            <a:r>
              <a:rPr lang="en-US" i="1" dirty="0" err="1"/>
              <a:t>shimpa</a:t>
            </a:r>
            <a:r>
              <a:rPr lang="en-US" dirty="0"/>
              <a:t> theatre, introduced Western style drama and conventions to Japan in the 1880’s including the use of female performers. </a:t>
            </a:r>
          </a:p>
          <a:p>
            <a:pPr lvl="1"/>
            <a:r>
              <a:rPr lang="en-US" dirty="0"/>
              <a:t>This was followed by </a:t>
            </a:r>
            <a:r>
              <a:rPr lang="en-US" dirty="0" err="1"/>
              <a:t>shingeki</a:t>
            </a:r>
            <a:r>
              <a:rPr lang="en-US" dirty="0"/>
              <a:t> or “New Theatre” which performed Western drama with the conventions of realism. </a:t>
            </a:r>
          </a:p>
          <a:p>
            <a:pPr lvl="1"/>
            <a:r>
              <a:rPr lang="en-US" dirty="0"/>
              <a:t>After World War II, </a:t>
            </a:r>
            <a:r>
              <a:rPr lang="en-US" i="1" dirty="0"/>
              <a:t>Noh </a:t>
            </a:r>
            <a:r>
              <a:rPr lang="en-US" dirty="0"/>
              <a:t>was recognized as a national treasure and the National Noh Theater opened in Tokyo in 1983. </a:t>
            </a:r>
          </a:p>
        </p:txBody>
      </p:sp>
    </p:spTree>
    <p:extLst>
      <p:ext uri="{BB962C8B-B14F-4D97-AF65-F5344CB8AC3E}">
        <p14:creationId xmlns:p14="http://schemas.microsoft.com/office/powerpoint/2010/main" val="851560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32336D-CBB5-4EEF-97E2-D6FCF0A15B75}"/>
              </a:ext>
            </a:extLst>
          </p:cNvPr>
          <p:cNvPicPr>
            <a:picLocks noChangeAspect="1"/>
          </p:cNvPicPr>
          <p:nvPr/>
        </p:nvPicPr>
        <p:blipFill>
          <a:blip r:embed="rId2"/>
          <a:stretch>
            <a:fillRect/>
          </a:stretch>
        </p:blipFill>
        <p:spPr>
          <a:xfrm>
            <a:off x="1987161" y="276836"/>
            <a:ext cx="2920399" cy="5259898"/>
          </a:xfrm>
          <a:prstGeom prst="rect">
            <a:avLst/>
          </a:prstGeom>
        </p:spPr>
      </p:pic>
      <p:sp>
        <p:nvSpPr>
          <p:cNvPr id="4" name="TextBox 3">
            <a:extLst>
              <a:ext uri="{FF2B5EF4-FFF2-40B4-BE49-F238E27FC236}">
                <a16:creationId xmlns:a16="http://schemas.microsoft.com/office/drawing/2014/main" id="{193FCFAA-1DC7-4511-A3EB-6BA97433B3B6}"/>
              </a:ext>
            </a:extLst>
          </p:cNvPr>
          <p:cNvSpPr txBox="1"/>
          <p:nvPr/>
        </p:nvSpPr>
        <p:spPr>
          <a:xfrm>
            <a:off x="1895912" y="5536734"/>
            <a:ext cx="3540154" cy="553998"/>
          </a:xfrm>
          <a:prstGeom prst="rect">
            <a:avLst/>
          </a:prstGeom>
          <a:noFill/>
        </p:spPr>
        <p:txBody>
          <a:bodyPr wrap="square" rtlCol="0">
            <a:spAutoFit/>
          </a:bodyPr>
          <a:lstStyle/>
          <a:p>
            <a:r>
              <a:rPr lang="en-US" sz="1000" dirty="0" err="1"/>
              <a:t>Yaoya</a:t>
            </a:r>
            <a:r>
              <a:rPr lang="en-US" sz="1000" dirty="0"/>
              <a:t> </a:t>
            </a:r>
            <a:r>
              <a:rPr lang="en-US" sz="1000" dirty="0" err="1"/>
              <a:t>Oshichi</a:t>
            </a:r>
            <a:r>
              <a:rPr lang="en-US" sz="1000" dirty="0"/>
              <a:t> female </a:t>
            </a:r>
            <a:r>
              <a:rPr lang="en-US" sz="1000" i="1" dirty="0"/>
              <a:t>Bunraku</a:t>
            </a:r>
            <a:r>
              <a:rPr lang="en-US" sz="1000" dirty="0"/>
              <a:t> puppet from Japan, early 20th century, private collection </a:t>
            </a:r>
          </a:p>
          <a:p>
            <a:r>
              <a:rPr lang="en-US" sz="1000" dirty="0"/>
              <a:t>Photo courtesy of </a:t>
            </a:r>
            <a:r>
              <a:rPr lang="en-US" sz="1000" dirty="0" err="1"/>
              <a:t>Wikki</a:t>
            </a:r>
            <a:r>
              <a:rPr lang="en-US" sz="1000" dirty="0"/>
              <a:t> Commons</a:t>
            </a:r>
          </a:p>
        </p:txBody>
      </p:sp>
      <p:pic>
        <p:nvPicPr>
          <p:cNvPr id="10" name="Picture 9">
            <a:extLst>
              <a:ext uri="{FF2B5EF4-FFF2-40B4-BE49-F238E27FC236}">
                <a16:creationId xmlns:a16="http://schemas.microsoft.com/office/drawing/2014/main" id="{66655EA1-98EB-45EC-A70C-2425580E118A}"/>
              </a:ext>
            </a:extLst>
          </p:cNvPr>
          <p:cNvPicPr>
            <a:picLocks noChangeAspect="1"/>
          </p:cNvPicPr>
          <p:nvPr/>
        </p:nvPicPr>
        <p:blipFill>
          <a:blip r:embed="rId3"/>
          <a:stretch>
            <a:fillRect/>
          </a:stretch>
        </p:blipFill>
        <p:spPr>
          <a:xfrm>
            <a:off x="5285064" y="226503"/>
            <a:ext cx="4555222" cy="3370277"/>
          </a:xfrm>
          <a:prstGeom prst="rect">
            <a:avLst/>
          </a:prstGeom>
        </p:spPr>
      </p:pic>
      <p:pic>
        <p:nvPicPr>
          <p:cNvPr id="12" name="Picture 11">
            <a:extLst>
              <a:ext uri="{FF2B5EF4-FFF2-40B4-BE49-F238E27FC236}">
                <a16:creationId xmlns:a16="http://schemas.microsoft.com/office/drawing/2014/main" id="{932AB016-8CC0-4471-BDA5-7A077F35F233}"/>
              </a:ext>
            </a:extLst>
          </p:cNvPr>
          <p:cNvPicPr>
            <a:picLocks noChangeAspect="1"/>
          </p:cNvPicPr>
          <p:nvPr/>
        </p:nvPicPr>
        <p:blipFill>
          <a:blip r:embed="rId4"/>
          <a:stretch>
            <a:fillRect/>
          </a:stretch>
        </p:blipFill>
        <p:spPr>
          <a:xfrm>
            <a:off x="5285064" y="3596780"/>
            <a:ext cx="4555222" cy="2837576"/>
          </a:xfrm>
          <a:prstGeom prst="rect">
            <a:avLst/>
          </a:prstGeom>
        </p:spPr>
      </p:pic>
      <p:sp>
        <p:nvSpPr>
          <p:cNvPr id="13" name="TextBox 12">
            <a:extLst>
              <a:ext uri="{FF2B5EF4-FFF2-40B4-BE49-F238E27FC236}">
                <a16:creationId xmlns:a16="http://schemas.microsoft.com/office/drawing/2014/main" id="{574F7110-170F-44EE-A9E2-FB639D435CE0}"/>
              </a:ext>
            </a:extLst>
          </p:cNvPr>
          <p:cNvSpPr txBox="1"/>
          <p:nvPr/>
        </p:nvSpPr>
        <p:spPr>
          <a:xfrm>
            <a:off x="9840286" y="4496499"/>
            <a:ext cx="2088857" cy="784830"/>
          </a:xfrm>
          <a:prstGeom prst="rect">
            <a:avLst/>
          </a:prstGeom>
          <a:noFill/>
        </p:spPr>
        <p:txBody>
          <a:bodyPr wrap="square" rtlCol="0">
            <a:spAutoFit/>
          </a:bodyPr>
          <a:lstStyle/>
          <a:p>
            <a:r>
              <a:rPr lang="en-US" sz="900" dirty="0"/>
              <a:t>Photograph of a performance at the Kabuki-za theater, Tokyo. March 1952</a:t>
            </a:r>
            <a:r>
              <a:rPr lang="en-US" dirty="0"/>
              <a:t>. </a:t>
            </a:r>
            <a:r>
              <a:rPr lang="en-US" sz="900" dirty="0"/>
              <a:t>Photo courtesy of </a:t>
            </a:r>
            <a:r>
              <a:rPr lang="en-US" sz="900" dirty="0" err="1"/>
              <a:t>Wikki</a:t>
            </a:r>
            <a:r>
              <a:rPr lang="en-US" sz="900" dirty="0"/>
              <a:t> Commons.</a:t>
            </a:r>
            <a:endParaRPr lang="en-US" dirty="0"/>
          </a:p>
        </p:txBody>
      </p:sp>
      <p:sp>
        <p:nvSpPr>
          <p:cNvPr id="14" name="TextBox 13">
            <a:extLst>
              <a:ext uri="{FF2B5EF4-FFF2-40B4-BE49-F238E27FC236}">
                <a16:creationId xmlns:a16="http://schemas.microsoft.com/office/drawing/2014/main" id="{D6BD039F-8D4C-4987-89D3-C32F0424DF12}"/>
              </a:ext>
            </a:extLst>
          </p:cNvPr>
          <p:cNvSpPr txBox="1"/>
          <p:nvPr/>
        </p:nvSpPr>
        <p:spPr>
          <a:xfrm>
            <a:off x="9840286" y="423644"/>
            <a:ext cx="2189527" cy="646331"/>
          </a:xfrm>
          <a:prstGeom prst="rect">
            <a:avLst/>
          </a:prstGeom>
          <a:noFill/>
        </p:spPr>
        <p:txBody>
          <a:bodyPr wrap="square" rtlCol="0">
            <a:spAutoFit/>
          </a:bodyPr>
          <a:lstStyle/>
          <a:p>
            <a:r>
              <a:rPr lang="en-US" sz="900" dirty="0"/>
              <a:t>Kabuki Acrobats, Sadler's Wells Theatre, London - 11 June 2010, Location: London Photo courtesy of </a:t>
            </a:r>
            <a:r>
              <a:rPr lang="en-US" sz="900" dirty="0" err="1"/>
              <a:t>Wikki</a:t>
            </a:r>
            <a:r>
              <a:rPr lang="en-US" sz="900" dirty="0"/>
              <a:t> Commons. </a:t>
            </a:r>
          </a:p>
        </p:txBody>
      </p:sp>
    </p:spTree>
    <p:extLst>
      <p:ext uri="{BB962C8B-B14F-4D97-AF65-F5344CB8AC3E}">
        <p14:creationId xmlns:p14="http://schemas.microsoft.com/office/powerpoint/2010/main" val="1021256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44EE9-6D14-4BD9-ADE9-AE264F2CF1E4}"/>
              </a:ext>
            </a:extLst>
          </p:cNvPr>
          <p:cNvSpPr>
            <a:spLocks noGrp="1"/>
          </p:cNvSpPr>
          <p:nvPr>
            <p:ph type="title"/>
          </p:nvPr>
        </p:nvSpPr>
        <p:spPr/>
        <p:txBody>
          <a:bodyPr/>
          <a:lstStyle/>
          <a:p>
            <a:r>
              <a:rPr lang="en-US" dirty="0"/>
              <a:t>China</a:t>
            </a:r>
          </a:p>
        </p:txBody>
      </p:sp>
      <p:sp>
        <p:nvSpPr>
          <p:cNvPr id="3" name="Content Placeholder 2">
            <a:extLst>
              <a:ext uri="{FF2B5EF4-FFF2-40B4-BE49-F238E27FC236}">
                <a16:creationId xmlns:a16="http://schemas.microsoft.com/office/drawing/2014/main" id="{D6AC4D86-FE88-484E-AFBC-186E7E60AB60}"/>
              </a:ext>
            </a:extLst>
          </p:cNvPr>
          <p:cNvSpPr>
            <a:spLocks noGrp="1"/>
          </p:cNvSpPr>
          <p:nvPr>
            <p:ph idx="1"/>
          </p:nvPr>
        </p:nvSpPr>
        <p:spPr>
          <a:xfrm>
            <a:off x="2589212" y="2133600"/>
            <a:ext cx="8915400" cy="4359564"/>
          </a:xfrm>
        </p:spPr>
        <p:txBody>
          <a:bodyPr>
            <a:normAutofit lnSpcReduction="10000"/>
          </a:bodyPr>
          <a:lstStyle/>
          <a:p>
            <a:r>
              <a:rPr lang="en-US" dirty="0"/>
              <a:t>Performance has played an important role in Chinese cultural life through the millennia , with each dynasty innovation art forms and privileging some performances over others. </a:t>
            </a:r>
          </a:p>
          <a:p>
            <a:pPr lvl="1"/>
            <a:r>
              <a:rPr lang="en-US" dirty="0"/>
              <a:t>Shang Dynasty: 1767 BC – archival evidence of various court entertainments, including mime, dance and music. </a:t>
            </a:r>
          </a:p>
          <a:p>
            <a:pPr lvl="1"/>
            <a:r>
              <a:rPr lang="en-US" dirty="0"/>
              <a:t>Han Dynasty: 206 BC-220 CE, The ‘hundred plays’ entertainments at court, fairs, and marketplaces.</a:t>
            </a:r>
          </a:p>
          <a:p>
            <a:pPr lvl="1"/>
            <a:r>
              <a:rPr lang="en-US" dirty="0"/>
              <a:t>Tang Dynasty: 618-097 – created the Pear Garden school for entertainers in 714. </a:t>
            </a:r>
          </a:p>
          <a:p>
            <a:pPr lvl="1"/>
            <a:r>
              <a:rPr lang="en-US" dirty="0"/>
              <a:t>Song Dynasty: 960-1279 – popular novels were narrated by professional storytellers in tea houses and performed in puppet and shadow play theatres.</a:t>
            </a:r>
          </a:p>
          <a:p>
            <a:pPr lvl="1"/>
            <a:r>
              <a:rPr lang="en-US" dirty="0"/>
              <a:t>Yuan Dynasty: 1279-1368 – known for ushering in the golden age of Chinese drama.</a:t>
            </a:r>
          </a:p>
          <a:p>
            <a:pPr lvl="1"/>
            <a:r>
              <a:rPr lang="en-US" dirty="0"/>
              <a:t>Ming Dynasty: 1368-1644 – the “southern” or Hangzhou reginal theatre style was favored. The southern style was in practice for some 500 years and gave way to the predominance of Beijing opera. </a:t>
            </a:r>
          </a:p>
          <a:p>
            <a:pPr lvl="1"/>
            <a:endParaRPr lang="en-US" dirty="0"/>
          </a:p>
        </p:txBody>
      </p:sp>
    </p:spTree>
    <p:extLst>
      <p:ext uri="{BB962C8B-B14F-4D97-AF65-F5344CB8AC3E}">
        <p14:creationId xmlns:p14="http://schemas.microsoft.com/office/powerpoint/2010/main" val="8614771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84CB9-F843-4ED0-AF53-3EF19454FD5D}"/>
              </a:ext>
            </a:extLst>
          </p:cNvPr>
          <p:cNvSpPr>
            <a:spLocks noGrp="1"/>
          </p:cNvSpPr>
          <p:nvPr>
            <p:ph type="title"/>
          </p:nvPr>
        </p:nvSpPr>
        <p:spPr/>
        <p:txBody>
          <a:bodyPr/>
          <a:lstStyle/>
          <a:p>
            <a:r>
              <a:rPr lang="en-US" dirty="0"/>
              <a:t>China</a:t>
            </a:r>
          </a:p>
        </p:txBody>
      </p:sp>
      <p:sp>
        <p:nvSpPr>
          <p:cNvPr id="3" name="Content Placeholder 2">
            <a:extLst>
              <a:ext uri="{FF2B5EF4-FFF2-40B4-BE49-F238E27FC236}">
                <a16:creationId xmlns:a16="http://schemas.microsoft.com/office/drawing/2014/main" id="{A0AE3189-6D29-4614-BF4F-A99BE4C3F2B9}"/>
              </a:ext>
            </a:extLst>
          </p:cNvPr>
          <p:cNvSpPr>
            <a:spLocks noGrp="1"/>
          </p:cNvSpPr>
          <p:nvPr>
            <p:ph idx="1"/>
          </p:nvPr>
        </p:nvSpPr>
        <p:spPr/>
        <p:txBody>
          <a:bodyPr/>
          <a:lstStyle/>
          <a:p>
            <a:r>
              <a:rPr lang="en-US" b="1" dirty="0"/>
              <a:t>Beijing Opera:</a:t>
            </a:r>
            <a:endParaRPr lang="en-US" dirty="0"/>
          </a:p>
          <a:p>
            <a:pPr lvl="1"/>
            <a:r>
              <a:rPr lang="en-US" dirty="0"/>
              <a:t>Beijing opera reigned as China’s most prevalent theatre form. </a:t>
            </a:r>
          </a:p>
          <a:p>
            <a:pPr lvl="1"/>
            <a:r>
              <a:rPr lang="en-US" dirty="0"/>
              <a:t>Beijing opera shifted China’s performance focus from literary concerns to the formalizing of dance, song, and acting. </a:t>
            </a:r>
          </a:p>
          <a:p>
            <a:pPr lvl="1"/>
            <a:r>
              <a:rPr lang="en-US" dirty="0"/>
              <a:t>It usually consists of several different acts, interspersed with acrobatic performances.</a:t>
            </a:r>
          </a:p>
          <a:p>
            <a:pPr lvl="1"/>
            <a:r>
              <a:rPr lang="en-US" dirty="0"/>
              <a:t>Women were officially added to the cast in 1912. </a:t>
            </a:r>
          </a:p>
        </p:txBody>
      </p:sp>
    </p:spTree>
    <p:extLst>
      <p:ext uri="{BB962C8B-B14F-4D97-AF65-F5344CB8AC3E}">
        <p14:creationId xmlns:p14="http://schemas.microsoft.com/office/powerpoint/2010/main" val="877219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B85FD5-3109-495A-8567-407F6F749617}"/>
              </a:ext>
            </a:extLst>
          </p:cNvPr>
          <p:cNvPicPr>
            <a:picLocks noChangeAspect="1"/>
          </p:cNvPicPr>
          <p:nvPr/>
        </p:nvPicPr>
        <p:blipFill>
          <a:blip r:embed="rId2"/>
          <a:stretch>
            <a:fillRect/>
          </a:stretch>
        </p:blipFill>
        <p:spPr>
          <a:xfrm>
            <a:off x="425043" y="383796"/>
            <a:ext cx="5489194" cy="4116896"/>
          </a:xfrm>
          <a:prstGeom prst="rect">
            <a:avLst/>
          </a:prstGeom>
        </p:spPr>
      </p:pic>
      <p:pic>
        <p:nvPicPr>
          <p:cNvPr id="5" name="Picture 4">
            <a:extLst>
              <a:ext uri="{FF2B5EF4-FFF2-40B4-BE49-F238E27FC236}">
                <a16:creationId xmlns:a16="http://schemas.microsoft.com/office/drawing/2014/main" id="{31328B7D-1391-4DE8-8E6E-215CD6C8B3E9}"/>
              </a:ext>
            </a:extLst>
          </p:cNvPr>
          <p:cNvPicPr>
            <a:picLocks noChangeAspect="1"/>
          </p:cNvPicPr>
          <p:nvPr/>
        </p:nvPicPr>
        <p:blipFill>
          <a:blip r:embed="rId3"/>
          <a:stretch>
            <a:fillRect/>
          </a:stretch>
        </p:blipFill>
        <p:spPr>
          <a:xfrm>
            <a:off x="5914237" y="2536904"/>
            <a:ext cx="6180405" cy="4111757"/>
          </a:xfrm>
          <a:prstGeom prst="rect">
            <a:avLst/>
          </a:prstGeom>
        </p:spPr>
      </p:pic>
      <p:sp>
        <p:nvSpPr>
          <p:cNvPr id="8" name="TextBox 7">
            <a:extLst>
              <a:ext uri="{FF2B5EF4-FFF2-40B4-BE49-F238E27FC236}">
                <a16:creationId xmlns:a16="http://schemas.microsoft.com/office/drawing/2014/main" id="{BE934BDE-C8C0-425D-98B4-310EF6357DDE}"/>
              </a:ext>
            </a:extLst>
          </p:cNvPr>
          <p:cNvSpPr txBox="1"/>
          <p:nvPr/>
        </p:nvSpPr>
        <p:spPr>
          <a:xfrm>
            <a:off x="1249959" y="4500692"/>
            <a:ext cx="3201517" cy="369332"/>
          </a:xfrm>
          <a:prstGeom prst="rect">
            <a:avLst/>
          </a:prstGeom>
          <a:noFill/>
        </p:spPr>
        <p:txBody>
          <a:bodyPr wrap="none" rtlCol="0">
            <a:spAutoFit/>
          </a:bodyPr>
          <a:lstStyle/>
          <a:p>
            <a:r>
              <a:rPr lang="en-US" sz="900" dirty="0"/>
              <a:t>Beijing Opera, 12 September 2012,</a:t>
            </a:r>
            <a:r>
              <a:rPr lang="en-US" sz="900" dirty="0">
                <a:solidFill>
                  <a:srgbClr val="2DA0F1"/>
                </a:solidFill>
                <a:hlinkClick r:id="rId4">
                  <a:extLst>
                    <a:ext uri="{A12FA001-AC4F-418D-AE19-62706E023703}">
                      <ahyp:hlinkClr xmlns:ahyp="http://schemas.microsoft.com/office/drawing/2018/hyperlinkcolor" val="tx"/>
                    </a:ext>
                  </a:extLst>
                </a:hlinkClick>
              </a:rPr>
              <a:t> </a:t>
            </a:r>
          </a:p>
          <a:p>
            <a:r>
              <a:rPr lang="en-US" sz="900" u="sng" dirty="0">
                <a:hlinkClick r:id="rId4">
                  <a:extLst>
                    <a:ext uri="{A12FA001-AC4F-418D-AE19-62706E023703}">
                      <ahyp:hlinkClr xmlns:ahyp="http://schemas.microsoft.com/office/drawing/2018/hyperlinkcolor" val="tx"/>
                    </a:ext>
                  </a:extLst>
                </a:hlinkClick>
              </a:rPr>
              <a:t>Photo by Martin Lewison</a:t>
            </a:r>
            <a:r>
              <a:rPr lang="en-US" sz="900" u="sng" dirty="0"/>
              <a:t> .</a:t>
            </a:r>
            <a:r>
              <a:rPr lang="en-US" sz="900" dirty="0"/>
              <a:t> Located on </a:t>
            </a:r>
            <a:r>
              <a:rPr lang="en-US" sz="900" dirty="0" err="1"/>
              <a:t>Wikki</a:t>
            </a:r>
            <a:r>
              <a:rPr lang="en-US" sz="900" dirty="0"/>
              <a:t> Commons</a:t>
            </a:r>
            <a:endParaRPr lang="en-US" sz="900" u="sng" dirty="0"/>
          </a:p>
        </p:txBody>
      </p:sp>
      <p:sp>
        <p:nvSpPr>
          <p:cNvPr id="9" name="TextBox 8">
            <a:extLst>
              <a:ext uri="{FF2B5EF4-FFF2-40B4-BE49-F238E27FC236}">
                <a16:creationId xmlns:a16="http://schemas.microsoft.com/office/drawing/2014/main" id="{17FF7410-4601-4BAF-9E9F-E7F02A30D3E1}"/>
              </a:ext>
            </a:extLst>
          </p:cNvPr>
          <p:cNvSpPr txBox="1"/>
          <p:nvPr/>
        </p:nvSpPr>
        <p:spPr>
          <a:xfrm>
            <a:off x="7408353" y="1752074"/>
            <a:ext cx="5153168" cy="784830"/>
          </a:xfrm>
          <a:prstGeom prst="rect">
            <a:avLst/>
          </a:prstGeom>
          <a:noFill/>
        </p:spPr>
        <p:txBody>
          <a:bodyPr wrap="square" rtlCol="0">
            <a:spAutoFit/>
          </a:bodyPr>
          <a:lstStyle/>
          <a:p>
            <a:r>
              <a:rPr lang="en-US" sz="900" dirty="0"/>
              <a:t>Beijing Opera "</a:t>
            </a:r>
            <a:r>
              <a:rPr lang="en-US" sz="900" dirty="0" err="1"/>
              <a:t>Shiyuzhuo</a:t>
            </a:r>
            <a:r>
              <a:rPr lang="en-US" altLang="ja-JP" sz="900" dirty="0"/>
              <a:t>)</a:t>
            </a:r>
            <a:r>
              <a:rPr lang="en-US" sz="900" dirty="0"/>
              <a:t>or "Picking Up the Jade </a:t>
            </a:r>
            <a:r>
              <a:rPr lang="en-US" sz="900" dirty="0" err="1"/>
              <a:t>Bracelet",performed</a:t>
            </a:r>
            <a:r>
              <a:rPr lang="en-US" sz="900" dirty="0"/>
              <a:t> by actresses SAKATA Sumiko</a:t>
            </a:r>
            <a:r>
              <a:rPr lang="en-US" altLang="ja-JP" sz="900" dirty="0"/>
              <a:t> </a:t>
            </a:r>
            <a:r>
              <a:rPr lang="en-US" sz="900" dirty="0"/>
              <a:t>and TAKEGUCHI </a:t>
            </a:r>
            <a:r>
              <a:rPr lang="en-US" sz="900" dirty="0" err="1"/>
              <a:t>Misuzu</a:t>
            </a:r>
            <a:r>
              <a:rPr lang="en-US" altLang="ja-JP" sz="900" dirty="0" err="1"/>
              <a:t>,</a:t>
            </a:r>
            <a:r>
              <a:rPr lang="en-US" sz="900" dirty="0" err="1"/>
              <a:t>Japan</a:t>
            </a:r>
            <a:r>
              <a:rPr lang="en-US" sz="900" dirty="0"/>
              <a:t> </a:t>
            </a:r>
          </a:p>
          <a:p>
            <a:r>
              <a:rPr lang="en-US" sz="900" dirty="0"/>
              <a:t>Beijing Opera Study Society &amp; China National Peking Opera Company</a:t>
            </a:r>
            <a:r>
              <a:rPr lang="en-US" altLang="ja-JP" sz="900" dirty="0"/>
              <a:t>). </a:t>
            </a:r>
            <a:r>
              <a:rPr lang="en-US" sz="900" dirty="0" err="1"/>
              <a:t>Haiyuza</a:t>
            </a:r>
            <a:endParaRPr lang="en-US" sz="900" dirty="0"/>
          </a:p>
          <a:p>
            <a:r>
              <a:rPr lang="en-US" sz="900" dirty="0"/>
              <a:t> </a:t>
            </a:r>
            <a:r>
              <a:rPr lang="en-US" sz="900" dirty="0" err="1"/>
              <a:t>Theater,Roppongi,Tokyo,Japan</a:t>
            </a:r>
            <a:r>
              <a:rPr lang="en-US" dirty="0"/>
              <a:t>. </a:t>
            </a:r>
            <a:r>
              <a:rPr lang="en-US" sz="800" dirty="0"/>
              <a:t>Photo courtesy of </a:t>
            </a:r>
            <a:r>
              <a:rPr lang="en-US" sz="800" dirty="0" err="1"/>
              <a:t>Wikki</a:t>
            </a:r>
            <a:r>
              <a:rPr lang="en-US" sz="800" dirty="0"/>
              <a:t> Commons. </a:t>
            </a:r>
          </a:p>
        </p:txBody>
      </p:sp>
    </p:spTree>
    <p:extLst>
      <p:ext uri="{BB962C8B-B14F-4D97-AF65-F5344CB8AC3E}">
        <p14:creationId xmlns:p14="http://schemas.microsoft.com/office/powerpoint/2010/main" val="40699246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1C480-8D68-4BE6-98E3-25EA49A61E95}"/>
              </a:ext>
            </a:extLst>
          </p:cNvPr>
          <p:cNvSpPr>
            <a:spLocks noGrp="1"/>
          </p:cNvSpPr>
          <p:nvPr>
            <p:ph type="title"/>
          </p:nvPr>
        </p:nvSpPr>
        <p:spPr/>
        <p:txBody>
          <a:bodyPr/>
          <a:lstStyle/>
          <a:p>
            <a:r>
              <a:rPr lang="en-US" dirty="0"/>
              <a:t>The Middle East: Israel</a:t>
            </a:r>
          </a:p>
        </p:txBody>
      </p:sp>
      <p:sp>
        <p:nvSpPr>
          <p:cNvPr id="3" name="Content Placeholder 2">
            <a:extLst>
              <a:ext uri="{FF2B5EF4-FFF2-40B4-BE49-F238E27FC236}">
                <a16:creationId xmlns:a16="http://schemas.microsoft.com/office/drawing/2014/main" id="{E9044708-BC69-4757-A391-2BBBBB2FF295}"/>
              </a:ext>
            </a:extLst>
          </p:cNvPr>
          <p:cNvSpPr>
            <a:spLocks noGrp="1"/>
          </p:cNvSpPr>
          <p:nvPr>
            <p:ph idx="1"/>
          </p:nvPr>
        </p:nvSpPr>
        <p:spPr/>
        <p:txBody>
          <a:bodyPr>
            <a:normAutofit lnSpcReduction="10000"/>
          </a:bodyPr>
          <a:lstStyle/>
          <a:p>
            <a:r>
              <a:rPr lang="en-US" dirty="0"/>
              <a:t>Theatre has been a relevant and vibrant art forms in Israel since its independence in 1948. </a:t>
            </a:r>
          </a:p>
          <a:p>
            <a:r>
              <a:rPr lang="en-US" dirty="0"/>
              <a:t>Theatre education programs are popular, and the theatre is a reliable source of critical cultural analysis in Israel. </a:t>
            </a:r>
          </a:p>
          <a:p>
            <a:r>
              <a:rPr lang="en-US" dirty="0"/>
              <a:t>With a few notable exceptions, theatre as understood in a Western conventional framework was not performed in Islamic countries until the nineteenth century. </a:t>
            </a:r>
          </a:p>
          <a:p>
            <a:r>
              <a:rPr lang="en-US" dirty="0"/>
              <a:t>Certain forms of storytelling, mime, and shadow puppet performances have long been popular.</a:t>
            </a:r>
          </a:p>
          <a:p>
            <a:r>
              <a:rPr lang="en-US" dirty="0"/>
              <a:t>Theatre may not be a state-sponsored institution in the Islamic Middle East: however, the literature, architecture, and visual arts of the region have inspired many Western play adaptations. </a:t>
            </a:r>
          </a:p>
        </p:txBody>
      </p:sp>
    </p:spTree>
    <p:extLst>
      <p:ext uri="{BB962C8B-B14F-4D97-AF65-F5344CB8AC3E}">
        <p14:creationId xmlns:p14="http://schemas.microsoft.com/office/powerpoint/2010/main" val="384111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D6EFC-1961-47C6-8DFE-24B31E8DBF10}"/>
              </a:ext>
            </a:extLst>
          </p:cNvPr>
          <p:cNvSpPr>
            <a:spLocks noGrp="1"/>
          </p:cNvSpPr>
          <p:nvPr>
            <p:ph type="title"/>
          </p:nvPr>
        </p:nvSpPr>
        <p:spPr/>
        <p:txBody>
          <a:bodyPr/>
          <a:lstStyle/>
          <a:p>
            <a:r>
              <a:rPr lang="en-US" dirty="0"/>
              <a:t>The Middle East: Iran</a:t>
            </a:r>
          </a:p>
        </p:txBody>
      </p:sp>
      <p:sp>
        <p:nvSpPr>
          <p:cNvPr id="3" name="Content Placeholder 2">
            <a:extLst>
              <a:ext uri="{FF2B5EF4-FFF2-40B4-BE49-F238E27FC236}">
                <a16:creationId xmlns:a16="http://schemas.microsoft.com/office/drawing/2014/main" id="{EA15F6C2-1FA1-4C03-A84D-B3D1442300D5}"/>
              </a:ext>
            </a:extLst>
          </p:cNvPr>
          <p:cNvSpPr>
            <a:spLocks noGrp="1"/>
          </p:cNvSpPr>
          <p:nvPr>
            <p:ph idx="1"/>
          </p:nvPr>
        </p:nvSpPr>
        <p:spPr/>
        <p:txBody>
          <a:bodyPr/>
          <a:lstStyle/>
          <a:p>
            <a:r>
              <a:rPr lang="en-US" i="1" dirty="0" err="1"/>
              <a:t>Ta’ziyeh</a:t>
            </a:r>
            <a:r>
              <a:rPr lang="en-US" dirty="0"/>
              <a:t> is performed annually in Iran and sometimes in Lebanon and Iraq. </a:t>
            </a:r>
          </a:p>
          <a:p>
            <a:r>
              <a:rPr lang="en-US" i="1" dirty="0" err="1"/>
              <a:t>Ta’ziyeh</a:t>
            </a:r>
            <a:r>
              <a:rPr lang="en-US" i="1" dirty="0"/>
              <a:t> </a:t>
            </a:r>
            <a:r>
              <a:rPr lang="en-US" dirty="0"/>
              <a:t>is a commemorative passion play that dramatizes Imam Hussein’s martyrdom in the battle at Karbala. </a:t>
            </a:r>
          </a:p>
          <a:p>
            <a:r>
              <a:rPr lang="en-US" dirty="0"/>
              <a:t>The performance usually takes place in the round under a large tent and calls on the audience to participate. </a:t>
            </a:r>
          </a:p>
        </p:txBody>
      </p:sp>
    </p:spTree>
    <p:extLst>
      <p:ext uri="{BB962C8B-B14F-4D97-AF65-F5344CB8AC3E}">
        <p14:creationId xmlns:p14="http://schemas.microsoft.com/office/powerpoint/2010/main" val="22401028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6EE28-A93E-4210-9A14-2097BAA36D77}"/>
              </a:ext>
            </a:extLst>
          </p:cNvPr>
          <p:cNvSpPr>
            <a:spLocks noGrp="1"/>
          </p:cNvSpPr>
          <p:nvPr>
            <p:ph type="title"/>
          </p:nvPr>
        </p:nvSpPr>
        <p:spPr/>
        <p:txBody>
          <a:bodyPr/>
          <a:lstStyle/>
          <a:p>
            <a:r>
              <a:rPr lang="en-US" dirty="0"/>
              <a:t>The Middle East: Turkey</a:t>
            </a:r>
          </a:p>
        </p:txBody>
      </p:sp>
      <p:sp>
        <p:nvSpPr>
          <p:cNvPr id="3" name="Content Placeholder 2">
            <a:extLst>
              <a:ext uri="{FF2B5EF4-FFF2-40B4-BE49-F238E27FC236}">
                <a16:creationId xmlns:a16="http://schemas.microsoft.com/office/drawing/2014/main" id="{D7CB1259-A123-4F57-A5D3-8625333B666D}"/>
              </a:ext>
            </a:extLst>
          </p:cNvPr>
          <p:cNvSpPr>
            <a:spLocks noGrp="1"/>
          </p:cNvSpPr>
          <p:nvPr>
            <p:ph idx="1"/>
          </p:nvPr>
        </p:nvSpPr>
        <p:spPr/>
        <p:txBody>
          <a:bodyPr/>
          <a:lstStyle/>
          <a:p>
            <a:r>
              <a:rPr lang="en-US" dirty="0"/>
              <a:t>The Turkish sultans who ruled during the time of the Ottoman Empire (1299-1922) sponsored their personal troupes of actors as well as acting companies.</a:t>
            </a:r>
          </a:p>
          <a:p>
            <a:r>
              <a:rPr lang="en-US" dirty="0"/>
              <a:t>By the 16</a:t>
            </a:r>
            <a:r>
              <a:rPr lang="en-US" baseline="30000" dirty="0"/>
              <a:t>th</a:t>
            </a:r>
            <a:r>
              <a:rPr lang="en-US" dirty="0"/>
              <a:t> century, the Turkish shadow puppet play, called </a:t>
            </a:r>
            <a:r>
              <a:rPr lang="en-US" i="1" dirty="0" err="1"/>
              <a:t>Karagoz</a:t>
            </a:r>
            <a:r>
              <a:rPr lang="en-US" dirty="0"/>
              <a:t> was a highly popular theatre form.</a:t>
            </a:r>
          </a:p>
          <a:p>
            <a:r>
              <a:rPr lang="en-US" dirty="0"/>
              <a:t>When the Turkish Republic was founded in 1923, it tool a favorable stance toward the arts. </a:t>
            </a:r>
          </a:p>
        </p:txBody>
      </p:sp>
    </p:spTree>
    <p:extLst>
      <p:ext uri="{BB962C8B-B14F-4D97-AF65-F5344CB8AC3E}">
        <p14:creationId xmlns:p14="http://schemas.microsoft.com/office/powerpoint/2010/main" val="23609067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44946F-2FC6-42E2-85E8-9E2DDE8907D4}"/>
              </a:ext>
            </a:extLst>
          </p:cNvPr>
          <p:cNvPicPr>
            <a:picLocks noChangeAspect="1"/>
          </p:cNvPicPr>
          <p:nvPr/>
        </p:nvPicPr>
        <p:blipFill>
          <a:blip r:embed="rId2"/>
          <a:stretch>
            <a:fillRect/>
          </a:stretch>
        </p:blipFill>
        <p:spPr>
          <a:xfrm>
            <a:off x="3284288" y="922789"/>
            <a:ext cx="5826156" cy="4231246"/>
          </a:xfrm>
          <a:prstGeom prst="rect">
            <a:avLst/>
          </a:prstGeom>
        </p:spPr>
      </p:pic>
      <p:sp>
        <p:nvSpPr>
          <p:cNvPr id="4" name="TextBox 3">
            <a:extLst>
              <a:ext uri="{FF2B5EF4-FFF2-40B4-BE49-F238E27FC236}">
                <a16:creationId xmlns:a16="http://schemas.microsoft.com/office/drawing/2014/main" id="{440CE484-C5AB-413F-A36D-38BDB88B0039}"/>
              </a:ext>
            </a:extLst>
          </p:cNvPr>
          <p:cNvSpPr txBox="1"/>
          <p:nvPr/>
        </p:nvSpPr>
        <p:spPr>
          <a:xfrm>
            <a:off x="3204594" y="5170813"/>
            <a:ext cx="3858936" cy="584775"/>
          </a:xfrm>
          <a:prstGeom prst="rect">
            <a:avLst/>
          </a:prstGeom>
          <a:noFill/>
        </p:spPr>
        <p:txBody>
          <a:bodyPr wrap="square" rtlCol="0">
            <a:spAutoFit/>
          </a:bodyPr>
          <a:lstStyle/>
          <a:p>
            <a:r>
              <a:rPr lang="en-US" sz="800" dirty="0"/>
              <a:t>Backstage as Craig </a:t>
            </a:r>
            <a:r>
              <a:rPr lang="en-US" sz="800" dirty="0" err="1"/>
              <a:t>Jacobrown</a:t>
            </a:r>
            <a:r>
              <a:rPr lang="en-US" sz="800" dirty="0"/>
              <a:t> puppet troupe presents a child-friendly </a:t>
            </a:r>
            <a:r>
              <a:rPr lang="en-US" sz="800" dirty="0" err="1">
                <a:hlinkClick r:id="rId3" tooltip="en:Karagöz and Hacivat"/>
              </a:rPr>
              <a:t>Karagöz</a:t>
            </a:r>
            <a:r>
              <a:rPr lang="en-US" sz="800" dirty="0">
                <a:hlinkClick r:id="rId3" tooltip="en:Karagöz and Hacivat"/>
              </a:rPr>
              <a:t> and </a:t>
            </a:r>
            <a:r>
              <a:rPr lang="en-US" sz="800" dirty="0" err="1">
                <a:hlinkClick r:id="rId3" tooltip="en:Karagöz and Hacivat"/>
              </a:rPr>
              <a:t>Hacivat</a:t>
            </a:r>
            <a:r>
              <a:rPr lang="en-US" sz="800" dirty="0"/>
              <a:t> shadow play at </a:t>
            </a:r>
            <a:r>
              <a:rPr lang="en-US" sz="800" dirty="0" err="1"/>
              <a:t>Turkfest</a:t>
            </a:r>
            <a:r>
              <a:rPr lang="en-US" sz="800" dirty="0"/>
              <a:t>, Center House, Seattle Center, Seattle, Washington, USA.</a:t>
            </a:r>
          </a:p>
          <a:p>
            <a:r>
              <a:rPr lang="en-US" sz="800" dirty="0"/>
              <a:t>Photo courtesy of </a:t>
            </a:r>
            <a:r>
              <a:rPr lang="en-US" sz="800" dirty="0" err="1"/>
              <a:t>Wikki</a:t>
            </a:r>
            <a:r>
              <a:rPr lang="en-US" sz="800" dirty="0"/>
              <a:t> Commons</a:t>
            </a:r>
          </a:p>
        </p:txBody>
      </p:sp>
    </p:spTree>
    <p:extLst>
      <p:ext uri="{BB962C8B-B14F-4D97-AF65-F5344CB8AC3E}">
        <p14:creationId xmlns:p14="http://schemas.microsoft.com/office/powerpoint/2010/main" val="1694800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E3B21-171F-493B-B9DA-EB83BFAA7067}"/>
              </a:ext>
            </a:extLst>
          </p:cNvPr>
          <p:cNvSpPr>
            <a:spLocks noGrp="1"/>
          </p:cNvSpPr>
          <p:nvPr>
            <p:ph type="title"/>
          </p:nvPr>
        </p:nvSpPr>
        <p:spPr/>
        <p:txBody>
          <a:bodyPr/>
          <a:lstStyle/>
          <a:p>
            <a:r>
              <a:rPr lang="en-US" dirty="0"/>
              <a:t>Chapter Ten– “World Theatre”</a:t>
            </a:r>
          </a:p>
        </p:txBody>
      </p:sp>
      <p:sp>
        <p:nvSpPr>
          <p:cNvPr id="3" name="Content Placeholder 2">
            <a:extLst>
              <a:ext uri="{FF2B5EF4-FFF2-40B4-BE49-F238E27FC236}">
                <a16:creationId xmlns:a16="http://schemas.microsoft.com/office/drawing/2014/main" id="{D4D57818-D0E4-486E-B2B5-738A10A2C9C7}"/>
              </a:ext>
            </a:extLst>
          </p:cNvPr>
          <p:cNvSpPr>
            <a:spLocks noGrp="1"/>
          </p:cNvSpPr>
          <p:nvPr>
            <p:ph idx="1"/>
          </p:nvPr>
        </p:nvSpPr>
        <p:spPr/>
        <p:txBody>
          <a:bodyPr/>
          <a:lstStyle/>
          <a:p>
            <a:r>
              <a:rPr lang="en-US" dirty="0"/>
              <a:t>This chapter will explore the theatre forms that are outside the traditional Western theater aesthetic or canon. Selected examples of world theatre, including theatre of the Western world are explored. However, there is a focus on the historical trajectory of traditional performance forms of non-Western countries. </a:t>
            </a:r>
          </a:p>
        </p:txBody>
      </p:sp>
    </p:spTree>
    <p:extLst>
      <p:ext uri="{BB962C8B-B14F-4D97-AF65-F5344CB8AC3E}">
        <p14:creationId xmlns:p14="http://schemas.microsoft.com/office/powerpoint/2010/main" val="41850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AFA89-CB71-437F-B029-3D8548A227E9}"/>
              </a:ext>
            </a:extLst>
          </p:cNvPr>
          <p:cNvSpPr>
            <a:spLocks noGrp="1"/>
          </p:cNvSpPr>
          <p:nvPr>
            <p:ph type="title"/>
          </p:nvPr>
        </p:nvSpPr>
        <p:spPr/>
        <p:txBody>
          <a:bodyPr/>
          <a:lstStyle/>
          <a:p>
            <a:r>
              <a:rPr lang="en-US" dirty="0"/>
              <a:t>The Middle East: Egypt</a:t>
            </a:r>
          </a:p>
        </p:txBody>
      </p:sp>
      <p:sp>
        <p:nvSpPr>
          <p:cNvPr id="3" name="Content Placeholder 2">
            <a:extLst>
              <a:ext uri="{FF2B5EF4-FFF2-40B4-BE49-F238E27FC236}">
                <a16:creationId xmlns:a16="http://schemas.microsoft.com/office/drawing/2014/main" id="{B8C613BE-830D-429C-882D-F598A470FBF4}"/>
              </a:ext>
            </a:extLst>
          </p:cNvPr>
          <p:cNvSpPr>
            <a:spLocks noGrp="1"/>
          </p:cNvSpPr>
          <p:nvPr>
            <p:ph idx="1"/>
          </p:nvPr>
        </p:nvSpPr>
        <p:spPr/>
        <p:txBody>
          <a:bodyPr/>
          <a:lstStyle/>
          <a:p>
            <a:r>
              <a:rPr lang="en-US" dirty="0"/>
              <a:t>In 1910 </a:t>
            </a:r>
            <a:r>
              <a:rPr lang="en-US" dirty="0" err="1"/>
              <a:t>Jurj</a:t>
            </a:r>
            <a:r>
              <a:rPr lang="en-US" dirty="0"/>
              <a:t> </a:t>
            </a:r>
            <a:r>
              <a:rPr lang="en-US" dirty="0" err="1"/>
              <a:t>Ahyad</a:t>
            </a:r>
            <a:r>
              <a:rPr lang="en-US" dirty="0"/>
              <a:t> began an Arabic language theatre troupe in Egypt that performed European and Arabic works. </a:t>
            </a:r>
          </a:p>
          <a:p>
            <a:r>
              <a:rPr lang="en-US" dirty="0"/>
              <a:t>Naguib al-</a:t>
            </a:r>
            <a:r>
              <a:rPr lang="en-US" dirty="0" err="1"/>
              <a:t>Rihani</a:t>
            </a:r>
            <a:r>
              <a:rPr lang="en-US" dirty="0"/>
              <a:t> – Egyptian actor, known as the “Charlie Chaplain of the East”</a:t>
            </a:r>
          </a:p>
          <a:p>
            <a:r>
              <a:rPr lang="en-US" dirty="0"/>
              <a:t>Salah Abd al-</a:t>
            </a:r>
            <a:r>
              <a:rPr lang="en-US" dirty="0" err="1"/>
              <a:t>Sabur</a:t>
            </a:r>
            <a:r>
              <a:rPr lang="en-US" dirty="0"/>
              <a:t> (193101981)  - Egyptian dramatist. He wrote </a:t>
            </a:r>
            <a:r>
              <a:rPr lang="en-US" i="1" dirty="0"/>
              <a:t>The Tragedy of Al-</a:t>
            </a:r>
            <a:r>
              <a:rPr lang="en-US" i="1" dirty="0" err="1"/>
              <a:t>Hallaj</a:t>
            </a:r>
            <a:r>
              <a:rPr lang="en-US" dirty="0"/>
              <a:t> in 1965</a:t>
            </a:r>
          </a:p>
        </p:txBody>
      </p:sp>
    </p:spTree>
    <p:extLst>
      <p:ext uri="{BB962C8B-B14F-4D97-AF65-F5344CB8AC3E}">
        <p14:creationId xmlns:p14="http://schemas.microsoft.com/office/powerpoint/2010/main" val="13951011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5E3A84-EBA3-41E6-9597-3B6164687AA4}"/>
              </a:ext>
            </a:extLst>
          </p:cNvPr>
          <p:cNvPicPr>
            <a:picLocks noChangeAspect="1"/>
          </p:cNvPicPr>
          <p:nvPr/>
        </p:nvPicPr>
        <p:blipFill>
          <a:blip r:embed="rId2"/>
          <a:stretch>
            <a:fillRect/>
          </a:stretch>
        </p:blipFill>
        <p:spPr>
          <a:xfrm>
            <a:off x="3519689" y="535672"/>
            <a:ext cx="4981575" cy="3924300"/>
          </a:xfrm>
          <a:prstGeom prst="rect">
            <a:avLst/>
          </a:prstGeom>
        </p:spPr>
      </p:pic>
      <p:sp>
        <p:nvSpPr>
          <p:cNvPr id="4" name="TextBox 3">
            <a:extLst>
              <a:ext uri="{FF2B5EF4-FFF2-40B4-BE49-F238E27FC236}">
                <a16:creationId xmlns:a16="http://schemas.microsoft.com/office/drawing/2014/main" id="{955F6FA7-63EA-44DA-8B92-479780413568}"/>
              </a:ext>
            </a:extLst>
          </p:cNvPr>
          <p:cNvSpPr txBox="1"/>
          <p:nvPr/>
        </p:nvSpPr>
        <p:spPr>
          <a:xfrm>
            <a:off x="3519689" y="4459972"/>
            <a:ext cx="6127178" cy="369332"/>
          </a:xfrm>
          <a:prstGeom prst="rect">
            <a:avLst/>
          </a:prstGeom>
          <a:noFill/>
        </p:spPr>
        <p:txBody>
          <a:bodyPr wrap="square" rtlCol="0">
            <a:spAutoFit/>
          </a:bodyPr>
          <a:lstStyle/>
          <a:p>
            <a:r>
              <a:rPr lang="en-US" sz="900" dirty="0"/>
              <a:t>Naguib el-</a:t>
            </a:r>
            <a:r>
              <a:rPr lang="en-US" sz="900" dirty="0" err="1"/>
              <a:t>Rihani</a:t>
            </a:r>
            <a:r>
              <a:rPr lang="en-US" sz="900" dirty="0"/>
              <a:t> and </a:t>
            </a:r>
            <a:r>
              <a:rPr lang="en-US" sz="900" dirty="0" err="1"/>
              <a:t>Abdulfattah</a:t>
            </a:r>
            <a:r>
              <a:rPr lang="en-US" sz="900" dirty="0"/>
              <a:t> Al-</a:t>
            </a:r>
            <a:r>
              <a:rPr lang="en-US" sz="900" dirty="0" err="1"/>
              <a:t>qasri</a:t>
            </a:r>
            <a:r>
              <a:rPr lang="en-US" sz="900" dirty="0"/>
              <a:t> behind the Seance during the filming of "Si Omar" (Master Omar), released in 1938. Photo courtesy of </a:t>
            </a:r>
            <a:r>
              <a:rPr lang="en-US" sz="900" dirty="0" err="1"/>
              <a:t>Wikki</a:t>
            </a:r>
            <a:r>
              <a:rPr lang="en-US" sz="900" dirty="0"/>
              <a:t> Commons</a:t>
            </a:r>
          </a:p>
        </p:txBody>
      </p:sp>
    </p:spTree>
    <p:extLst>
      <p:ext uri="{BB962C8B-B14F-4D97-AF65-F5344CB8AC3E}">
        <p14:creationId xmlns:p14="http://schemas.microsoft.com/office/powerpoint/2010/main" val="21468694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901A2-AFFC-4A76-A165-E6CC2717AC8A}"/>
              </a:ext>
            </a:extLst>
          </p:cNvPr>
          <p:cNvSpPr>
            <a:spLocks noGrp="1"/>
          </p:cNvSpPr>
          <p:nvPr>
            <p:ph type="title"/>
          </p:nvPr>
        </p:nvSpPr>
        <p:spPr/>
        <p:txBody>
          <a:bodyPr>
            <a:normAutofit fontScale="90000"/>
          </a:bodyPr>
          <a:lstStyle/>
          <a:p>
            <a:r>
              <a:rPr lang="en-US" dirty="0"/>
              <a:t>The Middle East: Saudi Arabia, Pakistan, Syria, Israel, Lebanon, Iraq and Kuwait</a:t>
            </a:r>
          </a:p>
        </p:txBody>
      </p:sp>
      <p:sp>
        <p:nvSpPr>
          <p:cNvPr id="3" name="Content Placeholder 2">
            <a:extLst>
              <a:ext uri="{FF2B5EF4-FFF2-40B4-BE49-F238E27FC236}">
                <a16:creationId xmlns:a16="http://schemas.microsoft.com/office/drawing/2014/main" id="{93CA8209-CCB5-4EEA-877E-50591AA002CD}"/>
              </a:ext>
            </a:extLst>
          </p:cNvPr>
          <p:cNvSpPr>
            <a:spLocks noGrp="1"/>
          </p:cNvSpPr>
          <p:nvPr>
            <p:ph idx="1"/>
          </p:nvPr>
        </p:nvSpPr>
        <p:spPr>
          <a:xfrm>
            <a:off x="2589212" y="2133600"/>
            <a:ext cx="8915400" cy="4724400"/>
          </a:xfrm>
        </p:spPr>
        <p:txBody>
          <a:bodyPr>
            <a:normAutofit/>
          </a:bodyPr>
          <a:lstStyle/>
          <a:p>
            <a:r>
              <a:rPr lang="en-US" sz="1400" dirty="0"/>
              <a:t>Saudi Arabia does not allow men and women to be in the same theatre.</a:t>
            </a:r>
          </a:p>
          <a:p>
            <a:pPr lvl="1"/>
            <a:r>
              <a:rPr lang="en-US" sz="1400" dirty="0"/>
              <a:t>Women are not allowed to act. </a:t>
            </a:r>
          </a:p>
          <a:p>
            <a:r>
              <a:rPr lang="en-US" sz="1400" dirty="0"/>
              <a:t>In Pakistan, the </a:t>
            </a:r>
            <a:r>
              <a:rPr lang="en-US" sz="1400" dirty="0" err="1"/>
              <a:t>Tehrik</a:t>
            </a:r>
            <a:r>
              <a:rPr lang="en-US" sz="1400" dirty="0"/>
              <a:t>-e-</a:t>
            </a:r>
            <a:r>
              <a:rPr lang="en-US" sz="1400" dirty="0" err="1"/>
              <a:t>Niswan</a:t>
            </a:r>
            <a:r>
              <a:rPr lang="en-US" sz="1400" dirty="0"/>
              <a:t>( Women’s Movement) theatre and performance troupe have been advocating for women's rights since they formed in 1979.Founded by </a:t>
            </a:r>
            <a:r>
              <a:rPr lang="en-US" sz="1400" dirty="0" err="1"/>
              <a:t>Sheemi</a:t>
            </a:r>
            <a:r>
              <a:rPr lang="en-US" sz="1400" dirty="0"/>
              <a:t> </a:t>
            </a:r>
            <a:r>
              <a:rPr lang="en-US" sz="1400" dirty="0" err="1"/>
              <a:t>Kermani</a:t>
            </a:r>
            <a:r>
              <a:rPr lang="en-US" sz="1400" dirty="0"/>
              <a:t>.</a:t>
            </a:r>
          </a:p>
          <a:p>
            <a:r>
              <a:rPr lang="en-US" sz="1400" dirty="0"/>
              <a:t>In Syria, playwright </a:t>
            </a:r>
            <a:r>
              <a:rPr lang="en-US" sz="1400" dirty="0" err="1"/>
              <a:t>Saadallah</a:t>
            </a:r>
            <a:r>
              <a:rPr lang="en-US" sz="1400" dirty="0"/>
              <a:t> </a:t>
            </a:r>
            <a:r>
              <a:rPr lang="en-US" sz="1400" dirty="0" err="1"/>
              <a:t>Wannous</a:t>
            </a:r>
            <a:r>
              <a:rPr lang="en-US" sz="1400" dirty="0"/>
              <a:t> (1941-1997) wanted theatre to serve as a forum for Arab peoples to consider political failures and imagine  Arab unity. </a:t>
            </a:r>
          </a:p>
          <a:p>
            <a:r>
              <a:rPr lang="en-US" sz="1400" dirty="0"/>
              <a:t>In Lebanon, there is  a resurgence of interest in the Middle Eastern </a:t>
            </a:r>
            <a:r>
              <a:rPr lang="en-US" sz="1400" i="1" dirty="0" err="1"/>
              <a:t>hakawat</a:t>
            </a:r>
            <a:r>
              <a:rPr lang="en-US" sz="1400" dirty="0"/>
              <a:t> storytelling tradition as evidence by the annual storytelling festival held in Beirut since 2000. </a:t>
            </a:r>
          </a:p>
          <a:p>
            <a:r>
              <a:rPr lang="en-US" sz="1400" dirty="0"/>
              <a:t>In Iraq, al-</a:t>
            </a:r>
            <a:r>
              <a:rPr lang="en-US" sz="1400" dirty="0" err="1"/>
              <a:t>Najeen</a:t>
            </a:r>
            <a:r>
              <a:rPr lang="en-US" sz="1400" dirty="0"/>
              <a:t> is a theatre ensemble. They produced </a:t>
            </a:r>
            <a:r>
              <a:rPr lang="en-US" sz="1400" i="1" dirty="0"/>
              <a:t>They passed by Here</a:t>
            </a:r>
            <a:r>
              <a:rPr lang="en-US" sz="1400" dirty="0"/>
              <a:t> a play that struggles with the concept of freedom.</a:t>
            </a:r>
          </a:p>
          <a:p>
            <a:r>
              <a:rPr lang="en-US" sz="1400" dirty="0"/>
              <a:t>IN Kuwait, theatre director </a:t>
            </a:r>
            <a:r>
              <a:rPr lang="en-US" sz="1400" dirty="0" err="1"/>
              <a:t>Sulayman</a:t>
            </a:r>
            <a:r>
              <a:rPr lang="en-US" sz="1400" dirty="0"/>
              <a:t> Al-Bassam founded </a:t>
            </a:r>
            <a:r>
              <a:rPr lang="en-US" sz="1400" dirty="0" err="1"/>
              <a:t>Sulayman</a:t>
            </a:r>
            <a:r>
              <a:rPr lang="en-US" sz="1400" dirty="0"/>
              <a:t> Al-Bassam Theatre (SABAB) in 2002. </a:t>
            </a:r>
          </a:p>
          <a:p>
            <a:pPr lvl="1"/>
            <a:r>
              <a:rPr lang="en-US" sz="1200" dirty="0"/>
              <a:t>He is known for his adaptation of classic works. </a:t>
            </a:r>
          </a:p>
        </p:txBody>
      </p:sp>
    </p:spTree>
    <p:extLst>
      <p:ext uri="{BB962C8B-B14F-4D97-AF65-F5344CB8AC3E}">
        <p14:creationId xmlns:p14="http://schemas.microsoft.com/office/powerpoint/2010/main" val="3254367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523A5E-D954-40A3-882C-586CDB11F43E}"/>
              </a:ext>
            </a:extLst>
          </p:cNvPr>
          <p:cNvPicPr>
            <a:picLocks noChangeAspect="1"/>
          </p:cNvPicPr>
          <p:nvPr/>
        </p:nvPicPr>
        <p:blipFill>
          <a:blip r:embed="rId2"/>
          <a:stretch>
            <a:fillRect/>
          </a:stretch>
        </p:blipFill>
        <p:spPr>
          <a:xfrm>
            <a:off x="4516669" y="201552"/>
            <a:ext cx="2974700" cy="5287374"/>
          </a:xfrm>
          <a:prstGeom prst="rect">
            <a:avLst/>
          </a:prstGeom>
        </p:spPr>
      </p:pic>
      <p:sp>
        <p:nvSpPr>
          <p:cNvPr id="4" name="TextBox 3">
            <a:extLst>
              <a:ext uri="{FF2B5EF4-FFF2-40B4-BE49-F238E27FC236}">
                <a16:creationId xmlns:a16="http://schemas.microsoft.com/office/drawing/2014/main" id="{A13903D5-9DF8-407E-B1C2-4C5A829747DC}"/>
              </a:ext>
            </a:extLst>
          </p:cNvPr>
          <p:cNvSpPr txBox="1"/>
          <p:nvPr/>
        </p:nvSpPr>
        <p:spPr>
          <a:xfrm>
            <a:off x="4449557" y="5488926"/>
            <a:ext cx="3422732" cy="369332"/>
          </a:xfrm>
          <a:prstGeom prst="rect">
            <a:avLst/>
          </a:prstGeom>
          <a:noFill/>
        </p:spPr>
        <p:txBody>
          <a:bodyPr wrap="none" rtlCol="0">
            <a:spAutoFit/>
          </a:bodyPr>
          <a:lstStyle/>
          <a:p>
            <a:r>
              <a:rPr lang="en-US" sz="900" dirty="0" err="1"/>
              <a:t>Sheemi</a:t>
            </a:r>
            <a:r>
              <a:rPr lang="en-US" sz="900" dirty="0"/>
              <a:t> </a:t>
            </a:r>
            <a:r>
              <a:rPr lang="en-US" sz="900" dirty="0" err="1"/>
              <a:t>Kermani</a:t>
            </a:r>
            <a:r>
              <a:rPr lang="en-US" sz="900" dirty="0"/>
              <a:t> performing at the Sufi Conference in Sind</a:t>
            </a:r>
          </a:p>
          <a:p>
            <a:r>
              <a:rPr lang="en-US" sz="900" dirty="0"/>
              <a:t>Photo courtesy of </a:t>
            </a:r>
            <a:r>
              <a:rPr lang="en-US" sz="900" dirty="0" err="1"/>
              <a:t>Wikki</a:t>
            </a:r>
            <a:r>
              <a:rPr lang="en-US" sz="900" dirty="0"/>
              <a:t> Commons</a:t>
            </a:r>
          </a:p>
        </p:txBody>
      </p:sp>
    </p:spTree>
    <p:extLst>
      <p:ext uri="{BB962C8B-B14F-4D97-AF65-F5344CB8AC3E}">
        <p14:creationId xmlns:p14="http://schemas.microsoft.com/office/powerpoint/2010/main" val="42832338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BD642-360B-4249-95C0-A64A29498ED6}"/>
              </a:ext>
            </a:extLst>
          </p:cNvPr>
          <p:cNvSpPr>
            <a:spLocks noGrp="1"/>
          </p:cNvSpPr>
          <p:nvPr>
            <p:ph type="title"/>
          </p:nvPr>
        </p:nvSpPr>
        <p:spPr/>
        <p:txBody>
          <a:bodyPr/>
          <a:lstStyle/>
          <a:p>
            <a:r>
              <a:rPr lang="en-US" dirty="0"/>
              <a:t>West Africa: Yoruba, Sierra Leone, Nigeria</a:t>
            </a:r>
          </a:p>
        </p:txBody>
      </p:sp>
      <p:sp>
        <p:nvSpPr>
          <p:cNvPr id="3" name="Content Placeholder 2">
            <a:extLst>
              <a:ext uri="{FF2B5EF4-FFF2-40B4-BE49-F238E27FC236}">
                <a16:creationId xmlns:a16="http://schemas.microsoft.com/office/drawing/2014/main" id="{4D0DCE7E-D4C2-4B8D-BF6C-AE7C7FBFE1DF}"/>
              </a:ext>
            </a:extLst>
          </p:cNvPr>
          <p:cNvSpPr>
            <a:spLocks noGrp="1"/>
          </p:cNvSpPr>
          <p:nvPr>
            <p:ph idx="1"/>
          </p:nvPr>
        </p:nvSpPr>
        <p:spPr>
          <a:xfrm>
            <a:off x="2589212" y="2133599"/>
            <a:ext cx="8915400" cy="4460147"/>
          </a:xfrm>
        </p:spPr>
        <p:txBody>
          <a:bodyPr>
            <a:normAutofit/>
          </a:bodyPr>
          <a:lstStyle/>
          <a:p>
            <a:r>
              <a:rPr lang="en-US" dirty="0"/>
              <a:t>Griot  - A west African storyteller. They accompanied kings and were transferred as a “present” from one king to his successor. </a:t>
            </a:r>
          </a:p>
          <a:p>
            <a:r>
              <a:rPr lang="en-US" dirty="0"/>
              <a:t>Many villages in northern Africa still have their own griots – also known as “Praise singers.”</a:t>
            </a:r>
          </a:p>
          <a:p>
            <a:r>
              <a:rPr lang="en-US" dirty="0"/>
              <a:t>Yoruba ritual performance is marked by the improvisational nature of the performance events and the agency of the participant in their ritual journey. </a:t>
            </a:r>
          </a:p>
          <a:p>
            <a:r>
              <a:rPr lang="en-US" dirty="0"/>
              <a:t>The Temne </a:t>
            </a:r>
            <a:r>
              <a:rPr lang="en-US" dirty="0" err="1"/>
              <a:t>Rabai</a:t>
            </a:r>
            <a:r>
              <a:rPr lang="en-US" dirty="0"/>
              <a:t> initiation ritual in Sierra Leone does not have a known origination date, but it is a practice passed down from other ancestors that prescribes a formal set of ritual performances and ceremony to circumcise young boys . </a:t>
            </a:r>
          </a:p>
          <a:p>
            <a:r>
              <a:rPr lang="en-US" dirty="0"/>
              <a:t>In Nigeria, Wole Soyinka is a Nigerian playwright who won the Nobel Prize for Literature in 1986. He was the first African to receive that honor. </a:t>
            </a:r>
          </a:p>
        </p:txBody>
      </p:sp>
    </p:spTree>
    <p:extLst>
      <p:ext uri="{BB962C8B-B14F-4D97-AF65-F5344CB8AC3E}">
        <p14:creationId xmlns:p14="http://schemas.microsoft.com/office/powerpoint/2010/main" val="4022034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2CD39D-4A93-4467-9DC9-774C8C609DA4}"/>
              </a:ext>
            </a:extLst>
          </p:cNvPr>
          <p:cNvPicPr>
            <a:picLocks noChangeAspect="1"/>
          </p:cNvPicPr>
          <p:nvPr/>
        </p:nvPicPr>
        <p:blipFill>
          <a:blip r:embed="rId2"/>
          <a:stretch>
            <a:fillRect/>
          </a:stretch>
        </p:blipFill>
        <p:spPr>
          <a:xfrm>
            <a:off x="2718033" y="325419"/>
            <a:ext cx="2884233" cy="3560781"/>
          </a:xfrm>
          <a:prstGeom prst="rect">
            <a:avLst/>
          </a:prstGeom>
        </p:spPr>
      </p:pic>
      <p:sp>
        <p:nvSpPr>
          <p:cNvPr id="4" name="TextBox 3">
            <a:extLst>
              <a:ext uri="{FF2B5EF4-FFF2-40B4-BE49-F238E27FC236}">
                <a16:creationId xmlns:a16="http://schemas.microsoft.com/office/drawing/2014/main" id="{F99D831A-A53D-41F9-9094-384C5D4D79E6}"/>
              </a:ext>
            </a:extLst>
          </p:cNvPr>
          <p:cNvSpPr txBox="1"/>
          <p:nvPr/>
        </p:nvSpPr>
        <p:spPr>
          <a:xfrm>
            <a:off x="2634143" y="3699545"/>
            <a:ext cx="2284600" cy="553998"/>
          </a:xfrm>
          <a:prstGeom prst="rect">
            <a:avLst/>
          </a:prstGeom>
          <a:noFill/>
        </p:spPr>
        <p:txBody>
          <a:bodyPr wrap="none" rtlCol="0">
            <a:spAutoFit/>
          </a:bodyPr>
          <a:lstStyle/>
          <a:p>
            <a:br>
              <a:rPr lang="en-US" sz="1000" dirty="0"/>
            </a:br>
            <a:r>
              <a:rPr lang="en-US" sz="1000" dirty="0"/>
              <a:t>Griot of ancient Africa</a:t>
            </a:r>
          </a:p>
          <a:p>
            <a:r>
              <a:rPr lang="en-US" sz="1000" dirty="0"/>
              <a:t>Photo courtesy of </a:t>
            </a:r>
            <a:r>
              <a:rPr lang="en-US" sz="1000" dirty="0" err="1"/>
              <a:t>Wikki</a:t>
            </a:r>
            <a:r>
              <a:rPr lang="en-US" sz="1000" dirty="0"/>
              <a:t> Commons</a:t>
            </a:r>
          </a:p>
        </p:txBody>
      </p:sp>
      <p:pic>
        <p:nvPicPr>
          <p:cNvPr id="6" name="Picture 5">
            <a:extLst>
              <a:ext uri="{FF2B5EF4-FFF2-40B4-BE49-F238E27FC236}">
                <a16:creationId xmlns:a16="http://schemas.microsoft.com/office/drawing/2014/main" id="{92023714-7703-46F4-BE35-4625BDC38EF0}"/>
              </a:ext>
            </a:extLst>
          </p:cNvPr>
          <p:cNvPicPr>
            <a:picLocks noChangeAspect="1"/>
          </p:cNvPicPr>
          <p:nvPr/>
        </p:nvPicPr>
        <p:blipFill>
          <a:blip r:embed="rId3"/>
          <a:stretch>
            <a:fillRect/>
          </a:stretch>
        </p:blipFill>
        <p:spPr>
          <a:xfrm>
            <a:off x="6660858" y="263166"/>
            <a:ext cx="4300400" cy="4566796"/>
          </a:xfrm>
          <a:prstGeom prst="rect">
            <a:avLst/>
          </a:prstGeom>
        </p:spPr>
      </p:pic>
      <p:sp>
        <p:nvSpPr>
          <p:cNvPr id="7" name="TextBox 6">
            <a:extLst>
              <a:ext uri="{FF2B5EF4-FFF2-40B4-BE49-F238E27FC236}">
                <a16:creationId xmlns:a16="http://schemas.microsoft.com/office/drawing/2014/main" id="{67DF3F19-3B03-460F-83FB-9CEB932407EC}"/>
              </a:ext>
            </a:extLst>
          </p:cNvPr>
          <p:cNvSpPr txBox="1"/>
          <p:nvPr/>
        </p:nvSpPr>
        <p:spPr>
          <a:xfrm>
            <a:off x="6569512" y="4829962"/>
            <a:ext cx="4483092" cy="553998"/>
          </a:xfrm>
          <a:prstGeom prst="rect">
            <a:avLst/>
          </a:prstGeom>
          <a:noFill/>
        </p:spPr>
        <p:txBody>
          <a:bodyPr wrap="square" rtlCol="0">
            <a:spAutoFit/>
          </a:bodyPr>
          <a:lstStyle/>
          <a:p>
            <a:r>
              <a:rPr lang="en-US" sz="1000" dirty="0"/>
              <a:t>1986 Nobel Prize winner in Literature Wole Soyinka during a lecture at Stockholm Public Library on October 4, 2018. Photo courtesy of </a:t>
            </a:r>
            <a:r>
              <a:rPr lang="en-US" sz="1000" dirty="0" err="1"/>
              <a:t>Wikki</a:t>
            </a:r>
            <a:r>
              <a:rPr lang="en-US" sz="1000" dirty="0"/>
              <a:t> Commons.</a:t>
            </a:r>
          </a:p>
        </p:txBody>
      </p:sp>
    </p:spTree>
    <p:extLst>
      <p:ext uri="{BB962C8B-B14F-4D97-AF65-F5344CB8AC3E}">
        <p14:creationId xmlns:p14="http://schemas.microsoft.com/office/powerpoint/2010/main" val="23691233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3CBAC-04DA-48A6-A490-171474D63F22}"/>
              </a:ext>
            </a:extLst>
          </p:cNvPr>
          <p:cNvSpPr>
            <a:spLocks noGrp="1"/>
          </p:cNvSpPr>
          <p:nvPr>
            <p:ph type="title"/>
          </p:nvPr>
        </p:nvSpPr>
        <p:spPr/>
        <p:txBody>
          <a:bodyPr/>
          <a:lstStyle/>
          <a:p>
            <a:r>
              <a:rPr lang="en-US" dirty="0"/>
              <a:t>West Africa: Ghana</a:t>
            </a:r>
          </a:p>
        </p:txBody>
      </p:sp>
      <p:sp>
        <p:nvSpPr>
          <p:cNvPr id="3" name="Content Placeholder 2">
            <a:extLst>
              <a:ext uri="{FF2B5EF4-FFF2-40B4-BE49-F238E27FC236}">
                <a16:creationId xmlns:a16="http://schemas.microsoft.com/office/drawing/2014/main" id="{43F58C3D-0214-40FE-80DD-D17A576A7FCA}"/>
              </a:ext>
            </a:extLst>
          </p:cNvPr>
          <p:cNvSpPr>
            <a:spLocks noGrp="1"/>
          </p:cNvSpPr>
          <p:nvPr>
            <p:ph idx="1"/>
          </p:nvPr>
        </p:nvSpPr>
        <p:spPr/>
        <p:txBody>
          <a:bodyPr/>
          <a:lstStyle/>
          <a:p>
            <a:r>
              <a:rPr lang="en-US" dirty="0"/>
              <a:t>In Ghana, a popular form of traveling theatre emerged in the 1920’s. It was created by Bob Johnson and was known as the concert party. </a:t>
            </a:r>
          </a:p>
          <a:p>
            <a:r>
              <a:rPr lang="en-US" dirty="0"/>
              <a:t>The concert party depended on quality musician to provide musical accompaniment for the cabaret style performances. </a:t>
            </a:r>
          </a:p>
          <a:p>
            <a:endParaRPr lang="en-US" dirty="0"/>
          </a:p>
        </p:txBody>
      </p:sp>
    </p:spTree>
    <p:extLst>
      <p:ext uri="{BB962C8B-B14F-4D97-AF65-F5344CB8AC3E}">
        <p14:creationId xmlns:p14="http://schemas.microsoft.com/office/powerpoint/2010/main" val="4132908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7EB7B-A38F-4C13-9E06-463B69CC2C87}"/>
              </a:ext>
            </a:extLst>
          </p:cNvPr>
          <p:cNvSpPr>
            <a:spLocks noGrp="1"/>
          </p:cNvSpPr>
          <p:nvPr>
            <p:ph type="title"/>
          </p:nvPr>
        </p:nvSpPr>
        <p:spPr/>
        <p:txBody>
          <a:bodyPr/>
          <a:lstStyle/>
          <a:p>
            <a:r>
              <a:rPr lang="en-US" dirty="0"/>
              <a:t>South Africa</a:t>
            </a:r>
          </a:p>
        </p:txBody>
      </p:sp>
      <p:sp>
        <p:nvSpPr>
          <p:cNvPr id="3" name="Content Placeholder 2">
            <a:extLst>
              <a:ext uri="{FF2B5EF4-FFF2-40B4-BE49-F238E27FC236}">
                <a16:creationId xmlns:a16="http://schemas.microsoft.com/office/drawing/2014/main" id="{F396D294-7946-4009-9912-CA2B2E0BAE6F}"/>
              </a:ext>
            </a:extLst>
          </p:cNvPr>
          <p:cNvSpPr>
            <a:spLocks noGrp="1"/>
          </p:cNvSpPr>
          <p:nvPr>
            <p:ph idx="1"/>
          </p:nvPr>
        </p:nvSpPr>
        <p:spPr/>
        <p:txBody>
          <a:bodyPr/>
          <a:lstStyle/>
          <a:p>
            <a:r>
              <a:rPr lang="en-US" dirty="0"/>
              <a:t>Athol Fugard is a South African playwright who early plays revealed the pain of institutionalized apartheid. </a:t>
            </a:r>
          </a:p>
          <a:p>
            <a:r>
              <a:rPr lang="en-US" dirty="0"/>
              <a:t>His play </a:t>
            </a:r>
            <a:r>
              <a:rPr lang="en-US" i="1" dirty="0"/>
              <a:t>Master Harold and the Boys</a:t>
            </a:r>
            <a:r>
              <a:rPr lang="en-US" dirty="0"/>
              <a:t> is an autobiographical play. </a:t>
            </a:r>
          </a:p>
          <a:p>
            <a:r>
              <a:rPr lang="en-US" dirty="0"/>
              <a:t>The Fugard Theatre, named in his honor, opened in 2010 in District 6, Cape Town, South Africa. </a:t>
            </a:r>
          </a:p>
          <a:p>
            <a:r>
              <a:rPr lang="en-US" dirty="0"/>
              <a:t>Fugard’s work is an example of a South African theatre tradition that bears witness to real stories of struggle for social equity. </a:t>
            </a:r>
          </a:p>
          <a:p>
            <a:endParaRPr lang="en-US" dirty="0"/>
          </a:p>
        </p:txBody>
      </p:sp>
    </p:spTree>
    <p:extLst>
      <p:ext uri="{BB962C8B-B14F-4D97-AF65-F5344CB8AC3E}">
        <p14:creationId xmlns:p14="http://schemas.microsoft.com/office/powerpoint/2010/main" val="1390411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70A781-BCA3-4ECF-B4E6-64C5C47DEE4D}"/>
              </a:ext>
            </a:extLst>
          </p:cNvPr>
          <p:cNvPicPr>
            <a:picLocks noChangeAspect="1"/>
          </p:cNvPicPr>
          <p:nvPr/>
        </p:nvPicPr>
        <p:blipFill>
          <a:blip r:embed="rId2"/>
          <a:stretch>
            <a:fillRect/>
          </a:stretch>
        </p:blipFill>
        <p:spPr>
          <a:xfrm>
            <a:off x="1452806" y="300371"/>
            <a:ext cx="3988942" cy="5320252"/>
          </a:xfrm>
          <a:prstGeom prst="rect">
            <a:avLst/>
          </a:prstGeom>
        </p:spPr>
      </p:pic>
      <p:sp>
        <p:nvSpPr>
          <p:cNvPr id="4" name="TextBox 3">
            <a:extLst>
              <a:ext uri="{FF2B5EF4-FFF2-40B4-BE49-F238E27FC236}">
                <a16:creationId xmlns:a16="http://schemas.microsoft.com/office/drawing/2014/main" id="{8E0AC7D6-832F-42FF-A4E8-5A84505F5E31}"/>
              </a:ext>
            </a:extLst>
          </p:cNvPr>
          <p:cNvSpPr txBox="1"/>
          <p:nvPr/>
        </p:nvSpPr>
        <p:spPr>
          <a:xfrm>
            <a:off x="1336690" y="5620623"/>
            <a:ext cx="2941831" cy="400110"/>
          </a:xfrm>
          <a:prstGeom prst="rect">
            <a:avLst/>
          </a:prstGeom>
          <a:noFill/>
        </p:spPr>
        <p:txBody>
          <a:bodyPr wrap="none" rtlCol="0">
            <a:spAutoFit/>
          </a:bodyPr>
          <a:lstStyle/>
          <a:p>
            <a:r>
              <a:rPr lang="en-US" sz="1000" dirty="0"/>
              <a:t>The Fugard Theatre in </a:t>
            </a:r>
            <a:r>
              <a:rPr lang="en-US" sz="1000" dirty="0">
                <a:hlinkClick r:id="rId3" tooltip="District Six"/>
              </a:rPr>
              <a:t>District Six</a:t>
            </a:r>
            <a:r>
              <a:rPr lang="en-US" sz="1000" dirty="0"/>
              <a:t>, Cape Town</a:t>
            </a:r>
          </a:p>
          <a:p>
            <a:r>
              <a:rPr lang="en-US" sz="1000" dirty="0"/>
              <a:t>Photo courtesy of </a:t>
            </a:r>
            <a:r>
              <a:rPr lang="en-US" sz="1000" dirty="0" err="1"/>
              <a:t>Wikki</a:t>
            </a:r>
            <a:r>
              <a:rPr lang="en-US" sz="1000" dirty="0"/>
              <a:t> Commons</a:t>
            </a:r>
          </a:p>
        </p:txBody>
      </p:sp>
      <p:pic>
        <p:nvPicPr>
          <p:cNvPr id="6" name="Picture 5">
            <a:extLst>
              <a:ext uri="{FF2B5EF4-FFF2-40B4-BE49-F238E27FC236}">
                <a16:creationId xmlns:a16="http://schemas.microsoft.com/office/drawing/2014/main" id="{C985E6D4-E151-4E52-AFF8-58D5AC651F0B}"/>
              </a:ext>
            </a:extLst>
          </p:cNvPr>
          <p:cNvPicPr>
            <a:picLocks noChangeAspect="1"/>
          </p:cNvPicPr>
          <p:nvPr/>
        </p:nvPicPr>
        <p:blipFill>
          <a:blip r:embed="rId4"/>
          <a:stretch>
            <a:fillRect/>
          </a:stretch>
        </p:blipFill>
        <p:spPr>
          <a:xfrm>
            <a:off x="6470708" y="386572"/>
            <a:ext cx="3562525" cy="5147849"/>
          </a:xfrm>
          <a:prstGeom prst="rect">
            <a:avLst/>
          </a:prstGeom>
        </p:spPr>
      </p:pic>
      <p:sp>
        <p:nvSpPr>
          <p:cNvPr id="7" name="TextBox 6">
            <a:extLst>
              <a:ext uri="{FF2B5EF4-FFF2-40B4-BE49-F238E27FC236}">
                <a16:creationId xmlns:a16="http://schemas.microsoft.com/office/drawing/2014/main" id="{490456EA-687E-4E71-9555-E29E38D10FDB}"/>
              </a:ext>
            </a:extLst>
          </p:cNvPr>
          <p:cNvSpPr txBox="1"/>
          <p:nvPr/>
        </p:nvSpPr>
        <p:spPr>
          <a:xfrm>
            <a:off x="6470708" y="5534421"/>
            <a:ext cx="2526654" cy="230832"/>
          </a:xfrm>
          <a:prstGeom prst="rect">
            <a:avLst/>
          </a:prstGeom>
          <a:noFill/>
        </p:spPr>
        <p:txBody>
          <a:bodyPr wrap="none" rtlCol="0">
            <a:spAutoFit/>
          </a:bodyPr>
          <a:lstStyle/>
          <a:p>
            <a:r>
              <a:rPr lang="en-US" sz="900" dirty="0"/>
              <a:t>Photo of Athol Fugard from NPR.org, 2014.</a:t>
            </a:r>
          </a:p>
        </p:txBody>
      </p:sp>
    </p:spTree>
    <p:extLst>
      <p:ext uri="{BB962C8B-B14F-4D97-AF65-F5344CB8AC3E}">
        <p14:creationId xmlns:p14="http://schemas.microsoft.com/office/powerpoint/2010/main" val="24651887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2079F-C700-4DC7-B656-8A3A493E9EBC}"/>
              </a:ext>
            </a:extLst>
          </p:cNvPr>
          <p:cNvSpPr>
            <a:spLocks noGrp="1"/>
          </p:cNvSpPr>
          <p:nvPr>
            <p:ph type="title"/>
          </p:nvPr>
        </p:nvSpPr>
        <p:spPr/>
        <p:txBody>
          <a:bodyPr/>
          <a:lstStyle/>
          <a:p>
            <a:r>
              <a:rPr lang="en-US"/>
              <a:t>Latin America</a:t>
            </a:r>
          </a:p>
        </p:txBody>
      </p:sp>
      <p:sp>
        <p:nvSpPr>
          <p:cNvPr id="3" name="Content Placeholder 2">
            <a:extLst>
              <a:ext uri="{FF2B5EF4-FFF2-40B4-BE49-F238E27FC236}">
                <a16:creationId xmlns:a16="http://schemas.microsoft.com/office/drawing/2014/main" id="{53798E8F-B459-420C-B75F-E63CAA6F2F66}"/>
              </a:ext>
            </a:extLst>
          </p:cNvPr>
          <p:cNvSpPr>
            <a:spLocks noGrp="1"/>
          </p:cNvSpPr>
          <p:nvPr>
            <p:ph idx="1"/>
          </p:nvPr>
        </p:nvSpPr>
        <p:spPr/>
        <p:txBody>
          <a:bodyPr/>
          <a:lstStyle/>
          <a:p>
            <a:r>
              <a:rPr lang="en-US" dirty="0"/>
              <a:t>The performativity of Latin American cultural practices dates back to Mesoamerican Mexica, Aztec, Maya, and Incan civilizations that practiced diverse performances such as the rituals that marked Aztec human sacrifice to the gods. </a:t>
            </a:r>
          </a:p>
          <a:p>
            <a:r>
              <a:rPr lang="en-US" dirty="0"/>
              <a:t>With the colonization of the New World (16</a:t>
            </a:r>
            <a:r>
              <a:rPr lang="en-US" baseline="30000" dirty="0"/>
              <a:t>th</a:t>
            </a:r>
            <a:r>
              <a:rPr lang="en-US" dirty="0"/>
              <a:t>-19</a:t>
            </a:r>
            <a:r>
              <a:rPr lang="en-US" baseline="30000" dirty="0"/>
              <a:t>th</a:t>
            </a:r>
            <a:r>
              <a:rPr lang="en-US" dirty="0"/>
              <a:t> centuries) indigenous performance practices took on a greater significance as the primary means by which the colonized could retain their traditional culture and resist the violence of stolen heritage. </a:t>
            </a:r>
          </a:p>
        </p:txBody>
      </p:sp>
    </p:spTree>
    <p:extLst>
      <p:ext uri="{BB962C8B-B14F-4D97-AF65-F5344CB8AC3E}">
        <p14:creationId xmlns:p14="http://schemas.microsoft.com/office/powerpoint/2010/main" val="2576802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E2E0F-0F57-410A-9682-7B201F7AD671}"/>
              </a:ext>
            </a:extLst>
          </p:cNvPr>
          <p:cNvSpPr>
            <a:spLocks noGrp="1"/>
          </p:cNvSpPr>
          <p:nvPr>
            <p:ph type="title"/>
          </p:nvPr>
        </p:nvSpPr>
        <p:spPr/>
        <p:txBody>
          <a:bodyPr/>
          <a:lstStyle/>
          <a:p>
            <a:r>
              <a:rPr lang="en-US" dirty="0"/>
              <a:t>India</a:t>
            </a:r>
          </a:p>
        </p:txBody>
      </p:sp>
      <p:sp>
        <p:nvSpPr>
          <p:cNvPr id="3" name="Content Placeholder 2">
            <a:extLst>
              <a:ext uri="{FF2B5EF4-FFF2-40B4-BE49-F238E27FC236}">
                <a16:creationId xmlns:a16="http://schemas.microsoft.com/office/drawing/2014/main" id="{D03FB926-9C1D-4505-9C3C-E01DC14D81C7}"/>
              </a:ext>
            </a:extLst>
          </p:cNvPr>
          <p:cNvSpPr>
            <a:spLocks noGrp="1"/>
          </p:cNvSpPr>
          <p:nvPr>
            <p:ph idx="1"/>
          </p:nvPr>
        </p:nvSpPr>
        <p:spPr/>
        <p:txBody>
          <a:bodyPr>
            <a:normAutofit/>
          </a:bodyPr>
          <a:lstStyle/>
          <a:p>
            <a:r>
              <a:rPr lang="en-US" dirty="0"/>
              <a:t>The Indian philosophy of </a:t>
            </a:r>
            <a:r>
              <a:rPr lang="en-US" dirty="0" err="1"/>
              <a:t>maya</a:t>
            </a:r>
            <a:r>
              <a:rPr lang="en-US" dirty="0"/>
              <a:t>–</a:t>
            </a:r>
            <a:r>
              <a:rPr lang="en-US" dirty="0" err="1"/>
              <a:t>lila</a:t>
            </a:r>
            <a:r>
              <a:rPr lang="en-US" dirty="0"/>
              <a:t> embraces the inherently playful and creative force of the universe. </a:t>
            </a:r>
          </a:p>
          <a:p>
            <a:r>
              <a:rPr lang="en-US" b="1" dirty="0"/>
              <a:t>The Hindu Vedas, </a:t>
            </a:r>
            <a:r>
              <a:rPr lang="en-US" dirty="0"/>
              <a:t>or sacred hymn books, is an embodied practice of spiritual devotion that is learned only in an intimate master/apprentice relationship.</a:t>
            </a:r>
          </a:p>
          <a:p>
            <a:r>
              <a:rPr lang="en-US" b="1" dirty="0"/>
              <a:t>T</a:t>
            </a:r>
            <a:r>
              <a:rPr lang="en-US" b="1" i="1" dirty="0"/>
              <a:t>he Mahabharata and Ramayana:</a:t>
            </a:r>
          </a:p>
          <a:p>
            <a:pPr marL="0" indent="0">
              <a:buNone/>
            </a:pPr>
            <a:r>
              <a:rPr lang="en-US" i="1" dirty="0"/>
              <a:t>		</a:t>
            </a:r>
            <a:r>
              <a:rPr lang="en-US" dirty="0"/>
              <a:t>Two ancient Indian epic poems that are often dramatized in </a:t>
            </a:r>
          </a:p>
          <a:p>
            <a:pPr marL="0" indent="0">
              <a:buNone/>
            </a:pPr>
            <a:r>
              <a:rPr lang="en-US" dirty="0"/>
              <a:t>		traditional Indian theatre. </a:t>
            </a:r>
          </a:p>
          <a:p>
            <a:pPr marL="0" indent="0">
              <a:buNone/>
            </a:pPr>
            <a:endParaRPr lang="en-US" i="1" dirty="0"/>
          </a:p>
          <a:p>
            <a:endParaRPr lang="en-US" dirty="0"/>
          </a:p>
        </p:txBody>
      </p:sp>
    </p:spTree>
    <p:extLst>
      <p:ext uri="{BB962C8B-B14F-4D97-AF65-F5344CB8AC3E}">
        <p14:creationId xmlns:p14="http://schemas.microsoft.com/office/powerpoint/2010/main" val="14364429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5913C-E4CC-4196-8206-CEB0EEA8B9ED}"/>
              </a:ext>
            </a:extLst>
          </p:cNvPr>
          <p:cNvSpPr>
            <a:spLocks noGrp="1"/>
          </p:cNvSpPr>
          <p:nvPr>
            <p:ph type="title"/>
          </p:nvPr>
        </p:nvSpPr>
        <p:spPr/>
        <p:txBody>
          <a:bodyPr/>
          <a:lstStyle/>
          <a:p>
            <a:r>
              <a:rPr lang="en-US" dirty="0"/>
              <a:t>Latin America: Mexico</a:t>
            </a:r>
          </a:p>
        </p:txBody>
      </p:sp>
      <p:sp>
        <p:nvSpPr>
          <p:cNvPr id="3" name="Content Placeholder 2">
            <a:extLst>
              <a:ext uri="{FF2B5EF4-FFF2-40B4-BE49-F238E27FC236}">
                <a16:creationId xmlns:a16="http://schemas.microsoft.com/office/drawing/2014/main" id="{311943E8-6BF5-40A6-B971-E2D4DDDB8EA8}"/>
              </a:ext>
            </a:extLst>
          </p:cNvPr>
          <p:cNvSpPr>
            <a:spLocks noGrp="1"/>
          </p:cNvSpPr>
          <p:nvPr>
            <p:ph idx="1"/>
          </p:nvPr>
        </p:nvSpPr>
        <p:spPr>
          <a:xfrm>
            <a:off x="2592925" y="1264555"/>
            <a:ext cx="8915400" cy="5664751"/>
          </a:xfrm>
        </p:spPr>
        <p:txBody>
          <a:bodyPr>
            <a:normAutofit/>
          </a:bodyPr>
          <a:lstStyle/>
          <a:p>
            <a:r>
              <a:rPr lang="en-US" sz="1600" dirty="0"/>
              <a:t>Sor Juana Ines de la Cruz (1648-1695)wrote 52 dramatic works and taught drama to young women. </a:t>
            </a:r>
          </a:p>
          <a:p>
            <a:pPr lvl="1"/>
            <a:r>
              <a:rPr lang="en-US" dirty="0"/>
              <a:t>She is most famous for her poetry and her courageous treatises on the rights of women to an education. </a:t>
            </a:r>
          </a:p>
          <a:p>
            <a:r>
              <a:rPr lang="en-US" sz="1600" dirty="0"/>
              <a:t>Mexico experienced a revival in fold performance during the 1920’s as well as the rise of experimental theater, as demonstrated by the Teatro de Ulises. </a:t>
            </a:r>
          </a:p>
          <a:p>
            <a:r>
              <a:rPr lang="en-US" sz="1600" dirty="0"/>
              <a:t>From the mid twentieth century, the National Autonomous University of Mexico has fostered the development of Mexican avant-garde theatre and nurtured Mexico’s experimental dramatists. </a:t>
            </a:r>
          </a:p>
          <a:p>
            <a:r>
              <a:rPr lang="en-US" sz="1600" dirty="0"/>
              <a:t>Mexican theatre of the 1980’s reflected the political and economic turmoil of that time with plays that relied on realism and the use of personal narrative, called the New Mexican Dramaturgy. </a:t>
            </a:r>
          </a:p>
          <a:p>
            <a:r>
              <a:rPr lang="en-US" sz="1600" dirty="0"/>
              <a:t>The first Festival of Mexico City occurred in 1984 and continues to showcase art forms of all kinds - including theatre. </a:t>
            </a:r>
          </a:p>
          <a:p>
            <a:r>
              <a:rPr lang="en-US" sz="1600" dirty="0" err="1"/>
              <a:t>Jesusa</a:t>
            </a:r>
            <a:r>
              <a:rPr lang="en-US" sz="1600" dirty="0"/>
              <a:t> Rodriguez is a Mexican performance artists, playwright and activist who has been instrumental in shaping and contributing to the postmodern Mexican performance. </a:t>
            </a:r>
          </a:p>
        </p:txBody>
      </p:sp>
    </p:spTree>
    <p:extLst>
      <p:ext uri="{BB962C8B-B14F-4D97-AF65-F5344CB8AC3E}">
        <p14:creationId xmlns:p14="http://schemas.microsoft.com/office/powerpoint/2010/main" val="17845224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AD04E1-B19D-4EA1-8164-C4D9ABB200FF}"/>
              </a:ext>
            </a:extLst>
          </p:cNvPr>
          <p:cNvPicPr>
            <a:picLocks noChangeAspect="1"/>
          </p:cNvPicPr>
          <p:nvPr/>
        </p:nvPicPr>
        <p:blipFill>
          <a:blip r:embed="rId2"/>
          <a:stretch>
            <a:fillRect/>
          </a:stretch>
        </p:blipFill>
        <p:spPr>
          <a:xfrm>
            <a:off x="1115735" y="432570"/>
            <a:ext cx="4520211" cy="5158691"/>
          </a:xfrm>
          <a:prstGeom prst="rect">
            <a:avLst/>
          </a:prstGeom>
        </p:spPr>
      </p:pic>
      <p:sp>
        <p:nvSpPr>
          <p:cNvPr id="4" name="TextBox 3">
            <a:extLst>
              <a:ext uri="{FF2B5EF4-FFF2-40B4-BE49-F238E27FC236}">
                <a16:creationId xmlns:a16="http://schemas.microsoft.com/office/drawing/2014/main" id="{4F41F449-A822-4362-B498-D996BD16729F}"/>
              </a:ext>
            </a:extLst>
          </p:cNvPr>
          <p:cNvSpPr txBox="1"/>
          <p:nvPr/>
        </p:nvSpPr>
        <p:spPr>
          <a:xfrm>
            <a:off x="1195132" y="5591261"/>
            <a:ext cx="3363421" cy="461665"/>
          </a:xfrm>
          <a:prstGeom prst="rect">
            <a:avLst/>
          </a:prstGeom>
          <a:noFill/>
        </p:spPr>
        <p:txBody>
          <a:bodyPr wrap="none" rtlCol="0">
            <a:spAutoFit/>
          </a:bodyPr>
          <a:lstStyle/>
          <a:p>
            <a:r>
              <a:rPr lang="en-US" sz="800" dirty="0"/>
              <a:t>Sor Juana Inés de la Cruz. Pintura </a:t>
            </a:r>
            <a:r>
              <a:rPr lang="en-US" sz="800" dirty="0" err="1"/>
              <a:t>atribuída</a:t>
            </a:r>
            <a:r>
              <a:rPr lang="en-US" sz="800" dirty="0"/>
              <a:t> a </a:t>
            </a:r>
            <a:r>
              <a:rPr lang="en-US" sz="800" dirty="0">
                <a:hlinkClick r:id="rId3" tooltip="es:Juan de Miranda"/>
              </a:rPr>
              <a:t>Juan de Miranda</a:t>
            </a:r>
            <a:r>
              <a:rPr lang="en-US" sz="800" dirty="0"/>
              <a:t>. </a:t>
            </a:r>
          </a:p>
          <a:p>
            <a:r>
              <a:rPr lang="en-US" sz="800" dirty="0" err="1">
                <a:hlinkClick r:id="rId4" tooltip="es:Convento de Santa Paula (Sevilla)"/>
              </a:rPr>
              <a:t>Convento</a:t>
            </a:r>
            <a:r>
              <a:rPr lang="en-US" sz="800" dirty="0">
                <a:hlinkClick r:id="rId4" tooltip="es:Convento de Santa Paula (Sevilla)"/>
              </a:rPr>
              <a:t> de Santa Paula</a:t>
            </a:r>
            <a:r>
              <a:rPr lang="en-US" sz="800" dirty="0"/>
              <a:t>, Sevilla.</a:t>
            </a:r>
          </a:p>
          <a:p>
            <a:r>
              <a:rPr lang="en-US" sz="800" dirty="0"/>
              <a:t>Photo courtesy of </a:t>
            </a:r>
            <a:r>
              <a:rPr lang="en-US" sz="800" dirty="0" err="1"/>
              <a:t>Wikki</a:t>
            </a:r>
            <a:r>
              <a:rPr lang="en-US" sz="800" dirty="0"/>
              <a:t> Commons</a:t>
            </a:r>
          </a:p>
        </p:txBody>
      </p:sp>
      <p:pic>
        <p:nvPicPr>
          <p:cNvPr id="6" name="Picture 5">
            <a:extLst>
              <a:ext uri="{FF2B5EF4-FFF2-40B4-BE49-F238E27FC236}">
                <a16:creationId xmlns:a16="http://schemas.microsoft.com/office/drawing/2014/main" id="{54C7A44E-723B-4A8C-8D1B-E74AB0649DCE}"/>
              </a:ext>
            </a:extLst>
          </p:cNvPr>
          <p:cNvPicPr>
            <a:picLocks noChangeAspect="1"/>
          </p:cNvPicPr>
          <p:nvPr/>
        </p:nvPicPr>
        <p:blipFill>
          <a:blip r:embed="rId5"/>
          <a:stretch>
            <a:fillRect/>
          </a:stretch>
        </p:blipFill>
        <p:spPr>
          <a:xfrm>
            <a:off x="5814911" y="432569"/>
            <a:ext cx="6158975" cy="5158691"/>
          </a:xfrm>
          <a:prstGeom prst="rect">
            <a:avLst/>
          </a:prstGeom>
        </p:spPr>
      </p:pic>
      <p:sp>
        <p:nvSpPr>
          <p:cNvPr id="7" name="TextBox 6">
            <a:extLst>
              <a:ext uri="{FF2B5EF4-FFF2-40B4-BE49-F238E27FC236}">
                <a16:creationId xmlns:a16="http://schemas.microsoft.com/office/drawing/2014/main" id="{36421B7A-06A3-40BA-B2DA-685D667DC784}"/>
              </a:ext>
            </a:extLst>
          </p:cNvPr>
          <p:cNvSpPr txBox="1"/>
          <p:nvPr/>
        </p:nvSpPr>
        <p:spPr>
          <a:xfrm>
            <a:off x="5814911" y="5591260"/>
            <a:ext cx="4731390" cy="461665"/>
          </a:xfrm>
          <a:prstGeom prst="rect">
            <a:avLst/>
          </a:prstGeom>
          <a:noFill/>
        </p:spPr>
        <p:txBody>
          <a:bodyPr wrap="square" rtlCol="0">
            <a:spAutoFit/>
          </a:bodyPr>
          <a:lstStyle/>
          <a:p>
            <a:r>
              <a:rPr lang="es-ES" sz="800" dirty="0"/>
              <a:t>Jesusa Rodríguez como oradora de la "Marcha-mitin en defensa del petróleo" en el Monumento a Colón en la ciudad de México.</a:t>
            </a:r>
          </a:p>
          <a:p>
            <a:r>
              <a:rPr lang="es-ES" sz="800" dirty="0" err="1"/>
              <a:t>Photo</a:t>
            </a:r>
            <a:r>
              <a:rPr lang="es-ES" sz="800" dirty="0"/>
              <a:t> </a:t>
            </a:r>
            <a:r>
              <a:rPr lang="es-ES" sz="800" dirty="0" err="1"/>
              <a:t>courtesy</a:t>
            </a:r>
            <a:r>
              <a:rPr lang="es-ES" sz="800" dirty="0"/>
              <a:t> </a:t>
            </a:r>
            <a:r>
              <a:rPr lang="es-ES" sz="800" dirty="0" err="1"/>
              <a:t>of</a:t>
            </a:r>
            <a:r>
              <a:rPr lang="es-ES" sz="800" dirty="0"/>
              <a:t> </a:t>
            </a:r>
            <a:r>
              <a:rPr lang="es-ES" sz="800" dirty="0" err="1"/>
              <a:t>Wikki</a:t>
            </a:r>
            <a:r>
              <a:rPr lang="es-ES" sz="800" dirty="0"/>
              <a:t> </a:t>
            </a:r>
            <a:r>
              <a:rPr lang="es-ES" sz="800" dirty="0" err="1"/>
              <a:t>Commons</a:t>
            </a:r>
            <a:endParaRPr lang="en-US" sz="800" dirty="0"/>
          </a:p>
        </p:txBody>
      </p:sp>
    </p:spTree>
    <p:extLst>
      <p:ext uri="{BB962C8B-B14F-4D97-AF65-F5344CB8AC3E}">
        <p14:creationId xmlns:p14="http://schemas.microsoft.com/office/powerpoint/2010/main" val="9279408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1A59D-E224-4E2F-B6F1-186FB18FC3B9}"/>
              </a:ext>
            </a:extLst>
          </p:cNvPr>
          <p:cNvSpPr>
            <a:spLocks noGrp="1"/>
          </p:cNvSpPr>
          <p:nvPr>
            <p:ph type="title"/>
          </p:nvPr>
        </p:nvSpPr>
        <p:spPr/>
        <p:txBody>
          <a:bodyPr/>
          <a:lstStyle/>
          <a:p>
            <a:r>
              <a:rPr lang="en-US" dirty="0"/>
              <a:t>Latin America: Argentina</a:t>
            </a:r>
          </a:p>
        </p:txBody>
      </p:sp>
      <p:sp>
        <p:nvSpPr>
          <p:cNvPr id="3" name="Content Placeholder 2">
            <a:extLst>
              <a:ext uri="{FF2B5EF4-FFF2-40B4-BE49-F238E27FC236}">
                <a16:creationId xmlns:a16="http://schemas.microsoft.com/office/drawing/2014/main" id="{77878769-E492-432E-A315-7D98F68C3658}"/>
              </a:ext>
            </a:extLst>
          </p:cNvPr>
          <p:cNvSpPr>
            <a:spLocks noGrp="1"/>
          </p:cNvSpPr>
          <p:nvPr>
            <p:ph idx="1"/>
          </p:nvPr>
        </p:nvSpPr>
        <p:spPr>
          <a:xfrm>
            <a:off x="2253653" y="1337345"/>
            <a:ext cx="8915400" cy="4183310"/>
          </a:xfrm>
        </p:spPr>
        <p:txBody>
          <a:bodyPr>
            <a:normAutofit lnSpcReduction="10000"/>
          </a:bodyPr>
          <a:lstStyle/>
          <a:p>
            <a:r>
              <a:rPr lang="en-US" dirty="0"/>
              <a:t>Argentina experienced a “glorious decade” of theatre (1904-1914) that produced </a:t>
            </a:r>
            <a:r>
              <a:rPr lang="en-US" i="1" dirty="0" err="1"/>
              <a:t>genero</a:t>
            </a:r>
            <a:r>
              <a:rPr lang="en-US" i="1" dirty="0"/>
              <a:t> </a:t>
            </a:r>
            <a:r>
              <a:rPr lang="en-US" i="1" dirty="0" err="1"/>
              <a:t>chico</a:t>
            </a:r>
            <a:r>
              <a:rPr lang="en-US" i="1" dirty="0"/>
              <a:t> </a:t>
            </a:r>
            <a:r>
              <a:rPr lang="en-US" dirty="0"/>
              <a:t>and naturalist plays.</a:t>
            </a:r>
          </a:p>
          <a:p>
            <a:pPr lvl="1"/>
            <a:r>
              <a:rPr lang="en-US" i="1" dirty="0" err="1"/>
              <a:t>Genero</a:t>
            </a:r>
            <a:r>
              <a:rPr lang="en-US" i="1" dirty="0"/>
              <a:t> </a:t>
            </a:r>
            <a:r>
              <a:rPr lang="en-US" i="1" dirty="0" err="1"/>
              <a:t>chico</a:t>
            </a:r>
            <a:r>
              <a:rPr lang="en-US" i="1" dirty="0"/>
              <a:t> </a:t>
            </a:r>
            <a:r>
              <a:rPr lang="en-US" dirty="0"/>
              <a:t>are plays that generally are one –act satirical comedies with dance that state the realities of the lives of local people. </a:t>
            </a:r>
          </a:p>
          <a:p>
            <a:r>
              <a:rPr lang="en-US" dirty="0"/>
              <a:t>From 1950-1956, the most compelling productions in the Argentina theatre were produced . </a:t>
            </a:r>
          </a:p>
          <a:p>
            <a:r>
              <a:rPr lang="en-US" dirty="0"/>
              <a:t>The 1960’s saw the infusion of the avant-garde movement into the theatre landscape, which continued to affect Argentina realism on the stage. </a:t>
            </a:r>
          </a:p>
          <a:p>
            <a:r>
              <a:rPr lang="en-US" dirty="0"/>
              <a:t>IN 1981, the Teatro Abierto was established and managed to produce works that were critical of state terrorism by way of disguised critique that audiences easily deciphered as resistance to the regime.</a:t>
            </a:r>
          </a:p>
          <a:p>
            <a:r>
              <a:rPr lang="en-US" dirty="0"/>
              <a:t>Griselda Gambaro was Argentina’s most acclaimed playwright.</a:t>
            </a:r>
          </a:p>
          <a:p>
            <a:pPr lvl="1"/>
            <a:r>
              <a:rPr lang="en-US" dirty="0"/>
              <a:t>Her plays dealt with the horrors of the political turmoil  and focus on political crisis. </a:t>
            </a:r>
          </a:p>
        </p:txBody>
      </p:sp>
    </p:spTree>
    <p:extLst>
      <p:ext uri="{BB962C8B-B14F-4D97-AF65-F5344CB8AC3E}">
        <p14:creationId xmlns:p14="http://schemas.microsoft.com/office/powerpoint/2010/main" val="40013990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C8B4BA-59D5-446E-BB5F-04240F9AB527}"/>
              </a:ext>
            </a:extLst>
          </p:cNvPr>
          <p:cNvPicPr>
            <a:picLocks noChangeAspect="1"/>
          </p:cNvPicPr>
          <p:nvPr/>
        </p:nvPicPr>
        <p:blipFill>
          <a:blip r:embed="rId2"/>
          <a:stretch>
            <a:fillRect/>
          </a:stretch>
        </p:blipFill>
        <p:spPr>
          <a:xfrm>
            <a:off x="1791563" y="385352"/>
            <a:ext cx="4033794" cy="4932481"/>
          </a:xfrm>
          <a:prstGeom prst="rect">
            <a:avLst/>
          </a:prstGeom>
        </p:spPr>
      </p:pic>
      <p:sp>
        <p:nvSpPr>
          <p:cNvPr id="4" name="TextBox 3">
            <a:extLst>
              <a:ext uri="{FF2B5EF4-FFF2-40B4-BE49-F238E27FC236}">
                <a16:creationId xmlns:a16="http://schemas.microsoft.com/office/drawing/2014/main" id="{148BBABE-0023-48E2-8BA2-3FCBA40AA62C}"/>
              </a:ext>
            </a:extLst>
          </p:cNvPr>
          <p:cNvSpPr txBox="1"/>
          <p:nvPr/>
        </p:nvSpPr>
        <p:spPr>
          <a:xfrm>
            <a:off x="1791563" y="5395317"/>
            <a:ext cx="2917786" cy="369332"/>
          </a:xfrm>
          <a:prstGeom prst="rect">
            <a:avLst/>
          </a:prstGeom>
          <a:noFill/>
        </p:spPr>
        <p:txBody>
          <a:bodyPr wrap="none" rtlCol="0">
            <a:spAutoFit/>
          </a:bodyPr>
          <a:lstStyle/>
          <a:p>
            <a:r>
              <a:rPr lang="pt-BR" sz="900" dirty="0"/>
              <a:t>Griselda Gambaro photograph by Sarah Facio</a:t>
            </a:r>
          </a:p>
          <a:p>
            <a:r>
              <a:rPr lang="pt-BR" sz="900" dirty="0"/>
              <a:t>Photo courtesy of Wikki Commons</a:t>
            </a:r>
            <a:endParaRPr lang="en-US" sz="900" dirty="0"/>
          </a:p>
        </p:txBody>
      </p:sp>
      <p:sp>
        <p:nvSpPr>
          <p:cNvPr id="6" name="Rectangle 1">
            <a:extLst>
              <a:ext uri="{FF2B5EF4-FFF2-40B4-BE49-F238E27FC236}">
                <a16:creationId xmlns:a16="http://schemas.microsoft.com/office/drawing/2014/main" id="{C135BE1A-0DD9-4ED5-B987-A5291C7B5858}"/>
              </a:ext>
            </a:extLst>
          </p:cNvPr>
          <p:cNvSpPr>
            <a:spLocks noChangeArrowheads="1"/>
          </p:cNvSpPr>
          <p:nvPr/>
        </p:nvSpPr>
        <p:spPr bwMode="auto">
          <a:xfrm>
            <a:off x="7086112" y="5413399"/>
            <a:ext cx="2888932" cy="38985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222222"/>
                </a:solidFill>
                <a:effectLst/>
                <a:latin typeface="inherit"/>
              </a:rPr>
              <a:t>Portrait of the actress María Santa Cruz, photograph of </a:t>
            </a:r>
            <a:r>
              <a:rPr kumimoji="0" lang="en-US" altLang="en-US" sz="900" b="0" i="0" u="none" strike="noStrike" cap="none" normalizeH="0" baseline="0" dirty="0" err="1">
                <a:ln>
                  <a:noFill/>
                </a:ln>
                <a:solidFill>
                  <a:srgbClr val="222222"/>
                </a:solidFill>
                <a:effectLst/>
                <a:latin typeface="inherit"/>
              </a:rPr>
              <a:t>Kaulak</a:t>
            </a:r>
            <a:r>
              <a:rPr kumimoji="0" lang="en-US" altLang="en-US" sz="900" b="0" i="0" u="none" strike="noStrike" cap="none" normalizeH="0" baseline="0" dirty="0">
                <a:ln>
                  <a:noFill/>
                </a:ln>
                <a:solidFill>
                  <a:srgbClr val="222222"/>
                </a:solidFill>
                <a:effectLst/>
                <a:latin typeface="inherit"/>
              </a:rPr>
              <a:t> collected in the Spanish magazine Nuevo Mundo.</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900" dirty="0">
                <a:solidFill>
                  <a:srgbClr val="222222"/>
                </a:solidFill>
                <a:latin typeface="inherit"/>
              </a:rPr>
              <a:t>Photo courtesy of </a:t>
            </a:r>
            <a:r>
              <a:rPr lang="en-US" altLang="en-US" sz="900" dirty="0" err="1">
                <a:solidFill>
                  <a:srgbClr val="222222"/>
                </a:solidFill>
                <a:latin typeface="inherit"/>
              </a:rPr>
              <a:t>Wikki</a:t>
            </a:r>
            <a:r>
              <a:rPr lang="en-US" altLang="en-US" sz="900" dirty="0">
                <a:solidFill>
                  <a:srgbClr val="222222"/>
                </a:solidFill>
                <a:latin typeface="inherit"/>
              </a:rPr>
              <a:t> Commons</a:t>
            </a:r>
            <a:r>
              <a:rPr kumimoji="0" lang="en-US" altLang="en-US" sz="900" b="0" i="0" u="none" strike="noStrike" cap="none" normalizeH="0" baseline="0" dirty="0">
                <a:ln>
                  <a:noFill/>
                </a:ln>
                <a:solidFill>
                  <a:schemeClr val="tx1"/>
                </a:solidFill>
                <a:effectLst/>
              </a:rPr>
              <a:t> </a:t>
            </a:r>
            <a:endParaRPr kumimoji="0" lang="en-US" altLang="en-US" sz="900" b="0" i="0" u="none" strike="noStrike" cap="none" normalizeH="0" baseline="0" dirty="0">
              <a:ln>
                <a:noFill/>
              </a:ln>
              <a:solidFill>
                <a:schemeClr val="tx1"/>
              </a:solidFill>
              <a:effectLst/>
              <a:latin typeface="Arial" panose="020B0604020202020204" pitchFamily="34" charset="0"/>
            </a:endParaRPr>
          </a:p>
        </p:txBody>
      </p:sp>
      <p:pic>
        <p:nvPicPr>
          <p:cNvPr id="8" name="Picture 7">
            <a:extLst>
              <a:ext uri="{FF2B5EF4-FFF2-40B4-BE49-F238E27FC236}">
                <a16:creationId xmlns:a16="http://schemas.microsoft.com/office/drawing/2014/main" id="{A4796A5F-8575-4649-87FA-EB5957C143A7}"/>
              </a:ext>
            </a:extLst>
          </p:cNvPr>
          <p:cNvPicPr>
            <a:picLocks noChangeAspect="1"/>
          </p:cNvPicPr>
          <p:nvPr/>
        </p:nvPicPr>
        <p:blipFill>
          <a:blip r:embed="rId3"/>
          <a:stretch>
            <a:fillRect/>
          </a:stretch>
        </p:blipFill>
        <p:spPr>
          <a:xfrm>
            <a:off x="6979320" y="341186"/>
            <a:ext cx="3671311" cy="5020811"/>
          </a:xfrm>
          <a:prstGeom prst="rect">
            <a:avLst/>
          </a:prstGeom>
        </p:spPr>
      </p:pic>
    </p:spTree>
    <p:extLst>
      <p:ext uri="{BB962C8B-B14F-4D97-AF65-F5344CB8AC3E}">
        <p14:creationId xmlns:p14="http://schemas.microsoft.com/office/powerpoint/2010/main" val="8977603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11949-5B44-477C-92E4-1F68831494A3}"/>
              </a:ext>
            </a:extLst>
          </p:cNvPr>
          <p:cNvSpPr>
            <a:spLocks noGrp="1"/>
          </p:cNvSpPr>
          <p:nvPr>
            <p:ph type="title"/>
          </p:nvPr>
        </p:nvSpPr>
        <p:spPr/>
        <p:txBody>
          <a:bodyPr/>
          <a:lstStyle/>
          <a:p>
            <a:r>
              <a:rPr lang="en-US" dirty="0"/>
              <a:t>Latin America: Brazil</a:t>
            </a:r>
          </a:p>
        </p:txBody>
      </p:sp>
      <p:sp>
        <p:nvSpPr>
          <p:cNvPr id="3" name="Content Placeholder 2">
            <a:extLst>
              <a:ext uri="{FF2B5EF4-FFF2-40B4-BE49-F238E27FC236}">
                <a16:creationId xmlns:a16="http://schemas.microsoft.com/office/drawing/2014/main" id="{530E9E2F-62D0-4C9C-AB00-BE112633156E}"/>
              </a:ext>
            </a:extLst>
          </p:cNvPr>
          <p:cNvSpPr>
            <a:spLocks noGrp="1"/>
          </p:cNvSpPr>
          <p:nvPr>
            <p:ph idx="1"/>
          </p:nvPr>
        </p:nvSpPr>
        <p:spPr/>
        <p:txBody>
          <a:bodyPr/>
          <a:lstStyle/>
          <a:p>
            <a:r>
              <a:rPr lang="en-US" dirty="0"/>
              <a:t>Julia Lopes de Almeida (1862-1934) was a Brazilian writer and playwright whose best known dramatic work was </a:t>
            </a:r>
            <a:r>
              <a:rPr lang="en-US" i="1" dirty="0"/>
              <a:t>A </a:t>
            </a:r>
            <a:r>
              <a:rPr lang="en-US" i="1" dirty="0" err="1"/>
              <a:t>Heranca</a:t>
            </a:r>
            <a:r>
              <a:rPr lang="en-US" i="1" dirty="0"/>
              <a:t> </a:t>
            </a:r>
            <a:r>
              <a:rPr lang="en-US" dirty="0"/>
              <a:t>(The Heritage)about a  psychological romance. </a:t>
            </a:r>
          </a:p>
          <a:p>
            <a:pPr lvl="1"/>
            <a:r>
              <a:rPr lang="en-US" dirty="0"/>
              <a:t>It was performed in 1908 at the Teatro de </a:t>
            </a:r>
            <a:r>
              <a:rPr lang="en-US" dirty="0" err="1"/>
              <a:t>Exposição</a:t>
            </a:r>
            <a:r>
              <a:rPr lang="en-US" dirty="0"/>
              <a:t> </a:t>
            </a:r>
            <a:r>
              <a:rPr lang="en-US" dirty="0" err="1"/>
              <a:t>Nacioinal</a:t>
            </a:r>
            <a:r>
              <a:rPr lang="en-US" dirty="0"/>
              <a:t>.</a:t>
            </a:r>
          </a:p>
          <a:p>
            <a:pPr lvl="1"/>
            <a:r>
              <a:rPr lang="en-US" dirty="0"/>
              <a:t>She was one of Brazil’s first women to be socially accepted as a writer. </a:t>
            </a:r>
          </a:p>
          <a:p>
            <a:r>
              <a:rPr lang="en-US" dirty="0"/>
              <a:t>São Paulo Teatro de Arena, or Arena Theater, was established in 1953 and closed in 1972.</a:t>
            </a:r>
          </a:p>
          <a:p>
            <a:r>
              <a:rPr lang="en-US" dirty="0"/>
              <a:t>Grupo </a:t>
            </a:r>
            <a:r>
              <a:rPr lang="en-US" dirty="0" err="1"/>
              <a:t>Macunaima</a:t>
            </a:r>
            <a:r>
              <a:rPr lang="en-US" dirty="0"/>
              <a:t> was founded in 1978 by Antunes Filho and still operates as it always has staging authentically Brazilian performance. </a:t>
            </a:r>
          </a:p>
          <a:p>
            <a:endParaRPr lang="en-US" dirty="0"/>
          </a:p>
        </p:txBody>
      </p:sp>
    </p:spTree>
    <p:extLst>
      <p:ext uri="{BB962C8B-B14F-4D97-AF65-F5344CB8AC3E}">
        <p14:creationId xmlns:p14="http://schemas.microsoft.com/office/powerpoint/2010/main" val="12088155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CF1C04-4B52-4052-8857-11ACA840AEB8}"/>
              </a:ext>
            </a:extLst>
          </p:cNvPr>
          <p:cNvPicPr>
            <a:picLocks noChangeAspect="1"/>
          </p:cNvPicPr>
          <p:nvPr/>
        </p:nvPicPr>
        <p:blipFill>
          <a:blip r:embed="rId2"/>
          <a:stretch>
            <a:fillRect/>
          </a:stretch>
        </p:blipFill>
        <p:spPr>
          <a:xfrm>
            <a:off x="2607111" y="600454"/>
            <a:ext cx="1671273" cy="4556830"/>
          </a:xfrm>
          <a:prstGeom prst="rect">
            <a:avLst/>
          </a:prstGeom>
        </p:spPr>
      </p:pic>
      <p:sp>
        <p:nvSpPr>
          <p:cNvPr id="7" name="Rectangle 2">
            <a:extLst>
              <a:ext uri="{FF2B5EF4-FFF2-40B4-BE49-F238E27FC236}">
                <a16:creationId xmlns:a16="http://schemas.microsoft.com/office/drawing/2014/main" id="{67C976B6-5C8B-4244-B484-B634138A2A5D}"/>
              </a:ext>
            </a:extLst>
          </p:cNvPr>
          <p:cNvSpPr>
            <a:spLocks noChangeArrowheads="1"/>
          </p:cNvSpPr>
          <p:nvPr/>
        </p:nvSpPr>
        <p:spPr bwMode="auto">
          <a:xfrm>
            <a:off x="2607111" y="5257311"/>
            <a:ext cx="2357307" cy="466803"/>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222222"/>
                </a:solidFill>
                <a:effectLst/>
                <a:latin typeface="inherit"/>
              </a:rPr>
              <a:t>Minister of Culture, Marta </a:t>
            </a:r>
            <a:r>
              <a:rPr kumimoji="0" lang="en-US" altLang="en-US" sz="800" b="0" i="0" u="none" strike="noStrike" cap="none" normalizeH="0" baseline="0" dirty="0" err="1">
                <a:ln>
                  <a:noFill/>
                </a:ln>
                <a:solidFill>
                  <a:srgbClr val="222222"/>
                </a:solidFill>
                <a:effectLst/>
                <a:latin typeface="inherit"/>
              </a:rPr>
              <a:t>Suplicy</a:t>
            </a:r>
            <a:r>
              <a:rPr kumimoji="0" lang="en-US" altLang="en-US" sz="800" b="0" i="0" u="none" strike="noStrike" cap="none" normalizeH="0" baseline="0" dirty="0">
                <a:ln>
                  <a:noFill/>
                </a:ln>
                <a:solidFill>
                  <a:srgbClr val="222222"/>
                </a:solidFill>
                <a:effectLst/>
                <a:latin typeface="inherit"/>
              </a:rPr>
              <a:t>, presents medals of the </a:t>
            </a:r>
            <a:r>
              <a:rPr kumimoji="0" lang="en-US" altLang="en-US" sz="800" b="0" i="0" u="none" strike="noStrike" cap="none" normalizeH="0" baseline="0" dirty="0" err="1">
                <a:ln>
                  <a:noFill/>
                </a:ln>
                <a:solidFill>
                  <a:srgbClr val="222222"/>
                </a:solidFill>
                <a:effectLst/>
                <a:latin typeface="inherit"/>
              </a:rPr>
              <a:t>Ordem</a:t>
            </a:r>
            <a:r>
              <a:rPr kumimoji="0" lang="en-US" altLang="en-US" sz="800" b="0" i="0" u="none" strike="noStrike" cap="none" normalizeH="0" baseline="0" dirty="0">
                <a:ln>
                  <a:noFill/>
                </a:ln>
                <a:solidFill>
                  <a:srgbClr val="222222"/>
                </a:solidFill>
                <a:effectLst/>
                <a:latin typeface="inherit"/>
              </a:rPr>
              <a:t> do </a:t>
            </a:r>
            <a:r>
              <a:rPr kumimoji="0" lang="en-US" altLang="en-US" sz="800" b="0" i="0" u="none" strike="noStrike" cap="none" normalizeH="0" baseline="0" dirty="0" err="1">
                <a:ln>
                  <a:noFill/>
                </a:ln>
                <a:solidFill>
                  <a:srgbClr val="222222"/>
                </a:solidFill>
                <a:effectLst/>
                <a:latin typeface="inherit"/>
              </a:rPr>
              <a:t>Mérito</a:t>
            </a:r>
            <a:r>
              <a:rPr kumimoji="0" lang="en-US" altLang="en-US" sz="800" b="0" i="0" u="none" strike="noStrike" cap="none" normalizeH="0" baseline="0" dirty="0">
                <a:ln>
                  <a:noFill/>
                </a:ln>
                <a:solidFill>
                  <a:srgbClr val="222222"/>
                </a:solidFill>
                <a:effectLst/>
                <a:latin typeface="inherit"/>
              </a:rPr>
              <a:t> Cultural 2013 to José Antunes Filho</a:t>
            </a:r>
            <a:r>
              <a:rPr kumimoji="0" lang="en-US" altLang="en-US" sz="800" b="0" i="0" u="none" strike="noStrike" cap="none" normalizeH="0" baseline="0" dirty="0">
                <a:ln>
                  <a:noFill/>
                </a:ln>
                <a:solidFill>
                  <a:schemeClr val="tx1"/>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rPr>
              <a:t>Photo courtesy of </a:t>
            </a:r>
            <a:r>
              <a:rPr kumimoji="0" lang="en-US" altLang="en-US" sz="800" b="0" i="0" u="none" strike="noStrike" cap="none" normalizeH="0" baseline="0" dirty="0" err="1">
                <a:ln>
                  <a:noFill/>
                </a:ln>
                <a:solidFill>
                  <a:schemeClr val="tx1"/>
                </a:solidFill>
                <a:effectLst/>
              </a:rPr>
              <a:t>Wikki</a:t>
            </a:r>
            <a:r>
              <a:rPr kumimoji="0" lang="en-US" altLang="en-US" sz="800" b="0" i="0" u="none" strike="noStrike" cap="none" normalizeH="0" baseline="0" dirty="0">
                <a:ln>
                  <a:noFill/>
                </a:ln>
                <a:solidFill>
                  <a:schemeClr val="tx1"/>
                </a:solidFill>
                <a:effectLst/>
              </a:rPr>
              <a:t> Commons</a:t>
            </a:r>
            <a:endParaRPr kumimoji="0" lang="en-US" altLang="en-US" sz="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48597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ADFF3-98EA-4CCC-97D4-A7F8E2ABD896}"/>
              </a:ext>
            </a:extLst>
          </p:cNvPr>
          <p:cNvSpPr>
            <a:spLocks noGrp="1"/>
          </p:cNvSpPr>
          <p:nvPr>
            <p:ph type="title"/>
          </p:nvPr>
        </p:nvSpPr>
        <p:spPr/>
        <p:txBody>
          <a:bodyPr/>
          <a:lstStyle/>
          <a:p>
            <a:r>
              <a:rPr lang="en-US" dirty="0"/>
              <a:t>India</a:t>
            </a:r>
          </a:p>
        </p:txBody>
      </p:sp>
      <p:sp>
        <p:nvSpPr>
          <p:cNvPr id="3" name="Content Placeholder 2">
            <a:extLst>
              <a:ext uri="{FF2B5EF4-FFF2-40B4-BE49-F238E27FC236}">
                <a16:creationId xmlns:a16="http://schemas.microsoft.com/office/drawing/2014/main" id="{AB77126A-3CE4-4F3A-98B3-690738BBFEF1}"/>
              </a:ext>
            </a:extLst>
          </p:cNvPr>
          <p:cNvSpPr>
            <a:spLocks noGrp="1"/>
          </p:cNvSpPr>
          <p:nvPr>
            <p:ph idx="1"/>
          </p:nvPr>
        </p:nvSpPr>
        <p:spPr/>
        <p:txBody>
          <a:bodyPr>
            <a:normAutofit lnSpcReduction="10000"/>
          </a:bodyPr>
          <a:lstStyle/>
          <a:p>
            <a:r>
              <a:rPr lang="en-US" b="1" dirty="0"/>
              <a:t>Sanskrit Drama:</a:t>
            </a:r>
          </a:p>
          <a:p>
            <a:pPr lvl="1"/>
            <a:r>
              <a:rPr lang="en-US" dirty="0"/>
              <a:t>Sanskrit dramas were performed by male and female actors who specialized in particular characters. </a:t>
            </a:r>
          </a:p>
          <a:p>
            <a:pPr lvl="1"/>
            <a:r>
              <a:rPr lang="en-US" dirty="0"/>
              <a:t>Traditional Indian theatre forms share a common aesthetic of codified movement and dance, voluptuous costumes, colorful and dramatic makeup, and spare stages that focus attention on the bodes of the actors. </a:t>
            </a:r>
          </a:p>
          <a:p>
            <a:pPr lvl="1"/>
            <a:endParaRPr lang="en-US" dirty="0"/>
          </a:p>
          <a:p>
            <a:r>
              <a:rPr lang="en-US" b="1" i="1" dirty="0" err="1"/>
              <a:t>Kutiyattam</a:t>
            </a:r>
            <a:r>
              <a:rPr lang="en-US" b="1" i="1" dirty="0"/>
              <a:t> </a:t>
            </a:r>
            <a:r>
              <a:rPr lang="en-US" dirty="0"/>
              <a:t>is an Indian performance style that is a regional derivation of Sanskrit drama. Women exclusively play the female roles. </a:t>
            </a:r>
          </a:p>
          <a:p>
            <a:r>
              <a:rPr lang="en-US" b="1" i="1" dirty="0"/>
              <a:t>Kathakali</a:t>
            </a:r>
            <a:r>
              <a:rPr lang="en-US" dirty="0"/>
              <a:t> performance is closely related to </a:t>
            </a:r>
            <a:r>
              <a:rPr lang="en-US" dirty="0" err="1"/>
              <a:t>Kutiyattam</a:t>
            </a:r>
            <a:r>
              <a:rPr lang="en-US" dirty="0"/>
              <a:t>.  Traditionally, the  dancers are all male. In 1975 an all female cast performed and still trains women in this traditionally male theatre form. </a:t>
            </a:r>
          </a:p>
        </p:txBody>
      </p:sp>
    </p:spTree>
    <p:extLst>
      <p:ext uri="{BB962C8B-B14F-4D97-AF65-F5344CB8AC3E}">
        <p14:creationId xmlns:p14="http://schemas.microsoft.com/office/powerpoint/2010/main" val="985428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34E7E1-557A-4775-881E-547B898D02FA}"/>
              </a:ext>
            </a:extLst>
          </p:cNvPr>
          <p:cNvPicPr>
            <a:picLocks noChangeAspect="1"/>
          </p:cNvPicPr>
          <p:nvPr/>
        </p:nvPicPr>
        <p:blipFill>
          <a:blip r:embed="rId2"/>
          <a:stretch>
            <a:fillRect/>
          </a:stretch>
        </p:blipFill>
        <p:spPr>
          <a:xfrm>
            <a:off x="3957637" y="576262"/>
            <a:ext cx="4276725" cy="5705475"/>
          </a:xfrm>
          <a:prstGeom prst="rect">
            <a:avLst/>
          </a:prstGeom>
        </p:spPr>
      </p:pic>
      <p:sp>
        <p:nvSpPr>
          <p:cNvPr id="4" name="TextBox 3">
            <a:extLst>
              <a:ext uri="{FF2B5EF4-FFF2-40B4-BE49-F238E27FC236}">
                <a16:creationId xmlns:a16="http://schemas.microsoft.com/office/drawing/2014/main" id="{DEEBF01F-85D0-4AB5-874D-B45B21E75305}"/>
              </a:ext>
            </a:extLst>
          </p:cNvPr>
          <p:cNvSpPr txBox="1"/>
          <p:nvPr/>
        </p:nvSpPr>
        <p:spPr>
          <a:xfrm>
            <a:off x="3957637" y="6281737"/>
            <a:ext cx="4118994" cy="400110"/>
          </a:xfrm>
          <a:prstGeom prst="rect">
            <a:avLst/>
          </a:prstGeom>
          <a:noFill/>
        </p:spPr>
        <p:txBody>
          <a:bodyPr wrap="square" rtlCol="0">
            <a:spAutoFit/>
          </a:bodyPr>
          <a:lstStyle/>
          <a:p>
            <a:r>
              <a:rPr lang="en-US" sz="1000" dirty="0"/>
              <a:t>A </a:t>
            </a:r>
            <a:r>
              <a:rPr lang="en-US" sz="1000" u="sng" dirty="0">
                <a:hlinkClick r:id="rId3" tooltip="en:Kathakali">
                  <a:extLst>
                    <a:ext uri="{A12FA001-AC4F-418D-AE19-62706E023703}">
                      <ahyp:hlinkClr xmlns:ahyp="http://schemas.microsoft.com/office/drawing/2018/hyperlinkcolor" val="tx"/>
                    </a:ext>
                  </a:extLst>
                </a:hlinkClick>
              </a:rPr>
              <a:t>Kathakali</a:t>
            </a:r>
            <a:r>
              <a:rPr lang="en-US" sz="1000" u="sng" dirty="0"/>
              <a:t> </a:t>
            </a:r>
            <a:r>
              <a:rPr lang="en-US" sz="1000" dirty="0"/>
              <a:t>performer in the virtuous </a:t>
            </a:r>
            <a:r>
              <a:rPr lang="en-US" sz="1000" i="1" dirty="0" err="1"/>
              <a:t>pachcha</a:t>
            </a:r>
            <a:r>
              <a:rPr lang="en-US" sz="1000" dirty="0"/>
              <a:t> (green) role at Kochi, India. Courtesy of </a:t>
            </a:r>
            <a:r>
              <a:rPr lang="en-US" sz="1000" dirty="0" err="1"/>
              <a:t>Wikki</a:t>
            </a:r>
            <a:r>
              <a:rPr lang="en-US" sz="1000" dirty="0"/>
              <a:t> Commons</a:t>
            </a:r>
          </a:p>
        </p:txBody>
      </p:sp>
    </p:spTree>
    <p:extLst>
      <p:ext uri="{BB962C8B-B14F-4D97-AF65-F5344CB8AC3E}">
        <p14:creationId xmlns:p14="http://schemas.microsoft.com/office/powerpoint/2010/main" val="605011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0FF9D-74C0-44C5-96AF-07A6EBB5A300}"/>
              </a:ext>
            </a:extLst>
          </p:cNvPr>
          <p:cNvSpPr>
            <a:spLocks noGrp="1"/>
          </p:cNvSpPr>
          <p:nvPr>
            <p:ph type="title"/>
          </p:nvPr>
        </p:nvSpPr>
        <p:spPr/>
        <p:txBody>
          <a:bodyPr/>
          <a:lstStyle/>
          <a:p>
            <a:r>
              <a:rPr lang="en-US" dirty="0"/>
              <a:t>India</a:t>
            </a:r>
          </a:p>
        </p:txBody>
      </p:sp>
      <p:sp>
        <p:nvSpPr>
          <p:cNvPr id="3" name="Content Placeholder 2">
            <a:extLst>
              <a:ext uri="{FF2B5EF4-FFF2-40B4-BE49-F238E27FC236}">
                <a16:creationId xmlns:a16="http://schemas.microsoft.com/office/drawing/2014/main" id="{287C8D38-9CFC-4C09-ADCA-A5F8A85F1938}"/>
              </a:ext>
            </a:extLst>
          </p:cNvPr>
          <p:cNvSpPr>
            <a:spLocks noGrp="1"/>
          </p:cNvSpPr>
          <p:nvPr>
            <p:ph idx="1"/>
          </p:nvPr>
        </p:nvSpPr>
        <p:spPr/>
        <p:txBody>
          <a:bodyPr/>
          <a:lstStyle/>
          <a:p>
            <a:r>
              <a:rPr lang="en-US" b="1" i="1" dirty="0"/>
              <a:t>Ramlila </a:t>
            </a:r>
            <a:r>
              <a:rPr lang="en-US" dirty="0"/>
              <a:t>has been performed in India from at least 400 CE into the present.</a:t>
            </a:r>
          </a:p>
          <a:p>
            <a:pPr marL="0" indent="0">
              <a:buNone/>
            </a:pPr>
            <a:r>
              <a:rPr lang="en-US" dirty="0"/>
              <a:t>	    All performers are male, and many roles passed down through          		   generations in the same family. </a:t>
            </a:r>
          </a:p>
          <a:p>
            <a:r>
              <a:rPr lang="en-US" b="1" i="1" dirty="0"/>
              <a:t>Parsi </a:t>
            </a:r>
            <a:r>
              <a:rPr lang="en-US" dirty="0"/>
              <a:t>theatre became popular in India in the 1870’s as India’s first modern theatre form by incorporating Urdu-language dramas and poetry into melodramatic performances with ornate set designs. </a:t>
            </a:r>
          </a:p>
          <a:p>
            <a:r>
              <a:rPr lang="en-US" b="1" i="1" dirty="0"/>
              <a:t>Bollywood </a:t>
            </a:r>
            <a:r>
              <a:rPr lang="en-US" dirty="0"/>
              <a:t>is now one of the largest film industries in the world. Bollywood is a combination of Bombay and Hollywood. </a:t>
            </a:r>
            <a:endParaRPr lang="en-US" b="1" i="1" dirty="0"/>
          </a:p>
        </p:txBody>
      </p:sp>
    </p:spTree>
    <p:extLst>
      <p:ext uri="{BB962C8B-B14F-4D97-AF65-F5344CB8AC3E}">
        <p14:creationId xmlns:p14="http://schemas.microsoft.com/office/powerpoint/2010/main" val="2456516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0A34A9-970F-4799-987B-01C0B55E4766}"/>
              </a:ext>
            </a:extLst>
          </p:cNvPr>
          <p:cNvPicPr>
            <a:picLocks noChangeAspect="1"/>
          </p:cNvPicPr>
          <p:nvPr/>
        </p:nvPicPr>
        <p:blipFill>
          <a:blip r:embed="rId2"/>
          <a:stretch>
            <a:fillRect/>
          </a:stretch>
        </p:blipFill>
        <p:spPr>
          <a:xfrm>
            <a:off x="1226429" y="1275127"/>
            <a:ext cx="5560091" cy="4448073"/>
          </a:xfrm>
          <a:prstGeom prst="rect">
            <a:avLst/>
          </a:prstGeom>
        </p:spPr>
      </p:pic>
      <p:sp>
        <p:nvSpPr>
          <p:cNvPr id="5" name="Rectangle 4">
            <a:extLst>
              <a:ext uri="{FF2B5EF4-FFF2-40B4-BE49-F238E27FC236}">
                <a16:creationId xmlns:a16="http://schemas.microsoft.com/office/drawing/2014/main" id="{F115929B-77E0-46CE-BFE3-C3CFF007808D}"/>
              </a:ext>
            </a:extLst>
          </p:cNvPr>
          <p:cNvSpPr/>
          <p:nvPr/>
        </p:nvSpPr>
        <p:spPr>
          <a:xfrm>
            <a:off x="1226429" y="5655273"/>
            <a:ext cx="6096000" cy="400110"/>
          </a:xfrm>
          <a:prstGeom prst="rect">
            <a:avLst/>
          </a:prstGeom>
        </p:spPr>
        <p:txBody>
          <a:bodyPr>
            <a:spAutoFit/>
          </a:bodyPr>
          <a:lstStyle/>
          <a:p>
            <a:r>
              <a:rPr lang="en-US" sz="1000" dirty="0">
                <a:solidFill>
                  <a:srgbClr val="222222"/>
                </a:solidFill>
                <a:latin typeface="Arial" panose="020B0604020202020204" pitchFamily="34" charset="0"/>
              </a:rPr>
              <a:t>Indian dancers in a Bollywood-style performance at the Houston International festival.</a:t>
            </a:r>
          </a:p>
          <a:p>
            <a:r>
              <a:rPr lang="en-US" sz="1000" dirty="0">
                <a:solidFill>
                  <a:srgbClr val="222222"/>
                </a:solidFill>
                <a:latin typeface="Arial" panose="020B0604020202020204" pitchFamily="34" charset="0"/>
              </a:rPr>
              <a:t> Photo courtesy of </a:t>
            </a:r>
            <a:r>
              <a:rPr lang="en-US" sz="1000" dirty="0" err="1">
                <a:solidFill>
                  <a:srgbClr val="222222"/>
                </a:solidFill>
                <a:latin typeface="Arial" panose="020B0604020202020204" pitchFamily="34" charset="0"/>
              </a:rPr>
              <a:t>Wikki</a:t>
            </a:r>
            <a:r>
              <a:rPr lang="en-US" sz="1000" dirty="0">
                <a:solidFill>
                  <a:srgbClr val="222222"/>
                </a:solidFill>
                <a:latin typeface="Arial" panose="020B0604020202020204" pitchFamily="34" charset="0"/>
              </a:rPr>
              <a:t> Commons</a:t>
            </a:r>
            <a:endParaRPr lang="en-US" sz="1000" dirty="0"/>
          </a:p>
        </p:txBody>
      </p:sp>
      <p:pic>
        <p:nvPicPr>
          <p:cNvPr id="7" name="Picture 6">
            <a:extLst>
              <a:ext uri="{FF2B5EF4-FFF2-40B4-BE49-F238E27FC236}">
                <a16:creationId xmlns:a16="http://schemas.microsoft.com/office/drawing/2014/main" id="{4CC86D70-3704-4D29-86E8-7B5E0458D923}"/>
              </a:ext>
            </a:extLst>
          </p:cNvPr>
          <p:cNvPicPr>
            <a:picLocks noChangeAspect="1"/>
          </p:cNvPicPr>
          <p:nvPr/>
        </p:nvPicPr>
        <p:blipFill>
          <a:blip r:embed="rId3"/>
          <a:stretch>
            <a:fillRect/>
          </a:stretch>
        </p:blipFill>
        <p:spPr>
          <a:xfrm>
            <a:off x="7768206" y="1275127"/>
            <a:ext cx="3263316" cy="4133202"/>
          </a:xfrm>
          <a:prstGeom prst="rect">
            <a:avLst/>
          </a:prstGeom>
        </p:spPr>
      </p:pic>
      <p:sp>
        <p:nvSpPr>
          <p:cNvPr id="8" name="TextBox 7">
            <a:extLst>
              <a:ext uri="{FF2B5EF4-FFF2-40B4-BE49-F238E27FC236}">
                <a16:creationId xmlns:a16="http://schemas.microsoft.com/office/drawing/2014/main" id="{5A4C1E47-4207-41C1-96E5-75DB043A362E}"/>
              </a:ext>
            </a:extLst>
          </p:cNvPr>
          <p:cNvSpPr txBox="1"/>
          <p:nvPr/>
        </p:nvSpPr>
        <p:spPr>
          <a:xfrm>
            <a:off x="7684315" y="5378274"/>
            <a:ext cx="3187816" cy="553998"/>
          </a:xfrm>
          <a:prstGeom prst="rect">
            <a:avLst/>
          </a:prstGeom>
          <a:noFill/>
        </p:spPr>
        <p:txBody>
          <a:bodyPr wrap="square" rtlCol="0">
            <a:spAutoFit/>
          </a:bodyPr>
          <a:lstStyle/>
          <a:p>
            <a:r>
              <a:rPr lang="en-US" sz="1000" dirty="0"/>
              <a:t>Mary Fenton, aka </a:t>
            </a:r>
            <a:r>
              <a:rPr lang="en-US" sz="1000" dirty="0" err="1"/>
              <a:t>Mehrbai</a:t>
            </a:r>
            <a:r>
              <a:rPr lang="en-US" sz="1000" dirty="0"/>
              <a:t>, Gujarati, Parsi and Urdu theatre actress. Photo courtesy of </a:t>
            </a:r>
            <a:r>
              <a:rPr lang="en-US" sz="1000" dirty="0" err="1"/>
              <a:t>Wikki</a:t>
            </a:r>
            <a:r>
              <a:rPr lang="en-US" sz="1000" dirty="0"/>
              <a:t> Commons</a:t>
            </a:r>
          </a:p>
        </p:txBody>
      </p:sp>
    </p:spTree>
    <p:extLst>
      <p:ext uri="{BB962C8B-B14F-4D97-AF65-F5344CB8AC3E}">
        <p14:creationId xmlns:p14="http://schemas.microsoft.com/office/powerpoint/2010/main" val="433621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383AA-2013-4CF7-A533-9036597EF670}"/>
              </a:ext>
            </a:extLst>
          </p:cNvPr>
          <p:cNvSpPr>
            <a:spLocks noGrp="1"/>
          </p:cNvSpPr>
          <p:nvPr>
            <p:ph type="title"/>
          </p:nvPr>
        </p:nvSpPr>
        <p:spPr/>
        <p:txBody>
          <a:bodyPr/>
          <a:lstStyle/>
          <a:p>
            <a:r>
              <a:rPr lang="en-US" dirty="0"/>
              <a:t>Japan</a:t>
            </a:r>
          </a:p>
        </p:txBody>
      </p:sp>
      <p:sp>
        <p:nvSpPr>
          <p:cNvPr id="3" name="Content Placeholder 2">
            <a:extLst>
              <a:ext uri="{FF2B5EF4-FFF2-40B4-BE49-F238E27FC236}">
                <a16:creationId xmlns:a16="http://schemas.microsoft.com/office/drawing/2014/main" id="{190615E2-007F-4E34-B918-870C7426EEBD}"/>
              </a:ext>
            </a:extLst>
          </p:cNvPr>
          <p:cNvSpPr>
            <a:spLocks noGrp="1"/>
          </p:cNvSpPr>
          <p:nvPr>
            <p:ph idx="1"/>
          </p:nvPr>
        </p:nvSpPr>
        <p:spPr/>
        <p:txBody>
          <a:bodyPr/>
          <a:lstStyle/>
          <a:p>
            <a:r>
              <a:rPr lang="en-US" dirty="0"/>
              <a:t>Kagura, Noh, Bunraku, and Kabuki are all Japanese theatre forms.</a:t>
            </a:r>
          </a:p>
          <a:p>
            <a:r>
              <a:rPr lang="en-US" b="1" dirty="0"/>
              <a:t>Kagura:</a:t>
            </a:r>
          </a:p>
          <a:p>
            <a:pPr lvl="1"/>
            <a:r>
              <a:rPr lang="en-US" dirty="0"/>
              <a:t>Kagura is performed as an expression of Shinto devotions and recognition of the kami, or spiritual essence of all things, as well as a funeral rite to appease ancestors. </a:t>
            </a:r>
          </a:p>
          <a:p>
            <a:r>
              <a:rPr lang="en-US" b="1" dirty="0"/>
              <a:t>Noh:</a:t>
            </a:r>
          </a:p>
          <a:p>
            <a:pPr lvl="1"/>
            <a:r>
              <a:rPr lang="en-US" dirty="0"/>
              <a:t>Noh demonstrated the concept of </a:t>
            </a:r>
            <a:r>
              <a:rPr lang="en-US" i="1" dirty="0" err="1"/>
              <a:t>yugen</a:t>
            </a:r>
            <a:r>
              <a:rPr lang="en-US" dirty="0"/>
              <a:t> or quiet elegance, and was strongly influenced by Japan's embrace of restrained Buddhist philosophy. </a:t>
            </a:r>
          </a:p>
          <a:p>
            <a:pPr lvl="1"/>
            <a:r>
              <a:rPr lang="en-US" dirty="0"/>
              <a:t>It remains Japan’s oldest theatre form and still includes the exclusion of female performers. </a:t>
            </a:r>
          </a:p>
        </p:txBody>
      </p:sp>
    </p:spTree>
    <p:extLst>
      <p:ext uri="{BB962C8B-B14F-4D97-AF65-F5344CB8AC3E}">
        <p14:creationId xmlns:p14="http://schemas.microsoft.com/office/powerpoint/2010/main" val="41806301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36D7A3-ECF6-4B1D-B576-B257F7AB965F}"/>
              </a:ext>
            </a:extLst>
          </p:cNvPr>
          <p:cNvPicPr>
            <a:picLocks noChangeAspect="1"/>
          </p:cNvPicPr>
          <p:nvPr/>
        </p:nvPicPr>
        <p:blipFill>
          <a:blip r:embed="rId2"/>
          <a:stretch>
            <a:fillRect/>
          </a:stretch>
        </p:blipFill>
        <p:spPr>
          <a:xfrm>
            <a:off x="2170631" y="327386"/>
            <a:ext cx="3004806" cy="3998959"/>
          </a:xfrm>
          <a:prstGeom prst="rect">
            <a:avLst/>
          </a:prstGeom>
        </p:spPr>
      </p:pic>
      <p:sp>
        <p:nvSpPr>
          <p:cNvPr id="4" name="TextBox 3">
            <a:extLst>
              <a:ext uri="{FF2B5EF4-FFF2-40B4-BE49-F238E27FC236}">
                <a16:creationId xmlns:a16="http://schemas.microsoft.com/office/drawing/2014/main" id="{DE271CD5-AA40-4999-86DE-BE828E46224A}"/>
              </a:ext>
            </a:extLst>
          </p:cNvPr>
          <p:cNvSpPr txBox="1"/>
          <p:nvPr/>
        </p:nvSpPr>
        <p:spPr>
          <a:xfrm>
            <a:off x="2170631" y="4326345"/>
            <a:ext cx="3332861" cy="861774"/>
          </a:xfrm>
          <a:prstGeom prst="rect">
            <a:avLst/>
          </a:prstGeom>
          <a:noFill/>
        </p:spPr>
        <p:txBody>
          <a:bodyPr wrap="square" rtlCol="0">
            <a:spAutoFit/>
          </a:bodyPr>
          <a:lstStyle/>
          <a:p>
            <a:r>
              <a:rPr lang="en-US" sz="1000" dirty="0"/>
              <a:t>This mask is worn by demonic villains in </a:t>
            </a:r>
          </a:p>
          <a:p>
            <a:r>
              <a:rPr lang="en-US" sz="1000" dirty="0"/>
              <a:t>contemporary (</a:t>
            </a:r>
            <a:r>
              <a:rPr lang="en-US" sz="1000" dirty="0" err="1"/>
              <a:t>Iwami</a:t>
            </a:r>
            <a:r>
              <a:rPr lang="en-US" sz="1000" dirty="0"/>
              <a:t>) Kagura plays.</a:t>
            </a:r>
          </a:p>
          <a:p>
            <a:r>
              <a:rPr lang="en-US" sz="1000" dirty="0"/>
              <a:t> The design is based on the "</a:t>
            </a:r>
            <a:r>
              <a:rPr lang="en-US" sz="1000" dirty="0" err="1"/>
              <a:t>hanya</a:t>
            </a:r>
            <a:r>
              <a:rPr lang="en-US" sz="1000" dirty="0"/>
              <a:t>" or</a:t>
            </a:r>
          </a:p>
          <a:p>
            <a:r>
              <a:rPr lang="en-US" sz="1000" dirty="0"/>
              <a:t> "jealous woman" mask found in the Noh </a:t>
            </a:r>
            <a:r>
              <a:rPr lang="en-US" sz="1000" dirty="0" err="1"/>
              <a:t>theater.Photo</a:t>
            </a:r>
            <a:r>
              <a:rPr lang="en-US" sz="1000" dirty="0"/>
              <a:t> courtesy of </a:t>
            </a:r>
            <a:r>
              <a:rPr lang="en-US" sz="1000" dirty="0" err="1"/>
              <a:t>Wikki</a:t>
            </a:r>
            <a:r>
              <a:rPr lang="en-US" sz="1000" dirty="0"/>
              <a:t> Commons.</a:t>
            </a:r>
          </a:p>
        </p:txBody>
      </p:sp>
      <p:pic>
        <p:nvPicPr>
          <p:cNvPr id="6" name="Picture 5">
            <a:extLst>
              <a:ext uri="{FF2B5EF4-FFF2-40B4-BE49-F238E27FC236}">
                <a16:creationId xmlns:a16="http://schemas.microsoft.com/office/drawing/2014/main" id="{D3A11282-028A-48BF-B575-4E9B4EC196F0}"/>
              </a:ext>
            </a:extLst>
          </p:cNvPr>
          <p:cNvPicPr>
            <a:picLocks noChangeAspect="1"/>
          </p:cNvPicPr>
          <p:nvPr/>
        </p:nvPicPr>
        <p:blipFill>
          <a:blip r:embed="rId3"/>
          <a:stretch>
            <a:fillRect/>
          </a:stretch>
        </p:blipFill>
        <p:spPr>
          <a:xfrm>
            <a:off x="6279413" y="327386"/>
            <a:ext cx="4983907" cy="3589446"/>
          </a:xfrm>
          <a:prstGeom prst="rect">
            <a:avLst/>
          </a:prstGeom>
        </p:spPr>
      </p:pic>
      <p:sp>
        <p:nvSpPr>
          <p:cNvPr id="7" name="TextBox 6">
            <a:extLst>
              <a:ext uri="{FF2B5EF4-FFF2-40B4-BE49-F238E27FC236}">
                <a16:creationId xmlns:a16="http://schemas.microsoft.com/office/drawing/2014/main" id="{7655294F-AF54-472F-8021-98F1621689AC}"/>
              </a:ext>
            </a:extLst>
          </p:cNvPr>
          <p:cNvSpPr txBox="1"/>
          <p:nvPr/>
        </p:nvSpPr>
        <p:spPr>
          <a:xfrm>
            <a:off x="6279413" y="3916832"/>
            <a:ext cx="3098925" cy="400110"/>
          </a:xfrm>
          <a:prstGeom prst="rect">
            <a:avLst/>
          </a:prstGeom>
          <a:noFill/>
        </p:spPr>
        <p:txBody>
          <a:bodyPr wrap="none" rtlCol="0">
            <a:spAutoFit/>
          </a:bodyPr>
          <a:lstStyle/>
          <a:p>
            <a:r>
              <a:rPr lang="en-US" sz="1000" dirty="0"/>
              <a:t>Noh Stage (Front, Noh National Theatre, Tokyo)</a:t>
            </a:r>
          </a:p>
          <a:p>
            <a:r>
              <a:rPr lang="en-US" sz="1000" dirty="0"/>
              <a:t>Photo courtesy of </a:t>
            </a:r>
            <a:r>
              <a:rPr lang="en-US" sz="1000" dirty="0" err="1"/>
              <a:t>Wikki</a:t>
            </a:r>
            <a:r>
              <a:rPr lang="en-US" sz="1000" dirty="0"/>
              <a:t> Commons. </a:t>
            </a:r>
          </a:p>
        </p:txBody>
      </p:sp>
    </p:spTree>
    <p:extLst>
      <p:ext uri="{BB962C8B-B14F-4D97-AF65-F5344CB8AC3E}">
        <p14:creationId xmlns:p14="http://schemas.microsoft.com/office/powerpoint/2010/main" val="2731522354"/>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9987</TotalTime>
  <Words>2352</Words>
  <Application>Microsoft Office PowerPoint</Application>
  <PresentationFormat>Widescreen</PresentationFormat>
  <Paragraphs>164</Paragraphs>
  <Slides>35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Century Gothic</vt:lpstr>
      <vt:lpstr>inherit</vt:lpstr>
      <vt:lpstr>Wingdings 3</vt:lpstr>
      <vt:lpstr>Wisp</vt:lpstr>
      <vt:lpstr>THEATRICAL WORLDS</vt:lpstr>
      <vt:lpstr>Chapter Ten– “World Theatre”</vt:lpstr>
      <vt:lpstr>India</vt:lpstr>
      <vt:lpstr>India</vt:lpstr>
      <vt:lpstr>PowerPoint Presentation</vt:lpstr>
      <vt:lpstr>India</vt:lpstr>
      <vt:lpstr>PowerPoint Presentation</vt:lpstr>
      <vt:lpstr>Japan</vt:lpstr>
      <vt:lpstr>PowerPoint Presentation</vt:lpstr>
      <vt:lpstr>Japan</vt:lpstr>
      <vt:lpstr>Japan</vt:lpstr>
      <vt:lpstr>PowerPoint Presentation</vt:lpstr>
      <vt:lpstr>China</vt:lpstr>
      <vt:lpstr>China</vt:lpstr>
      <vt:lpstr>PowerPoint Presentation</vt:lpstr>
      <vt:lpstr>The Middle East: Israel</vt:lpstr>
      <vt:lpstr>The Middle East: Iran</vt:lpstr>
      <vt:lpstr>The Middle East: Turkey</vt:lpstr>
      <vt:lpstr>PowerPoint Presentation</vt:lpstr>
      <vt:lpstr>The Middle East: Egypt</vt:lpstr>
      <vt:lpstr>PowerPoint Presentation</vt:lpstr>
      <vt:lpstr>The Middle East: Saudi Arabia, Pakistan, Syria, Israel, Lebanon, Iraq and Kuwait</vt:lpstr>
      <vt:lpstr>PowerPoint Presentation</vt:lpstr>
      <vt:lpstr>West Africa: Yoruba, Sierra Leone, Nigeria</vt:lpstr>
      <vt:lpstr>PowerPoint Presentation</vt:lpstr>
      <vt:lpstr>West Africa: Ghana</vt:lpstr>
      <vt:lpstr>South Africa</vt:lpstr>
      <vt:lpstr>PowerPoint Presentation</vt:lpstr>
      <vt:lpstr>Latin America</vt:lpstr>
      <vt:lpstr>Latin America: Mexico</vt:lpstr>
      <vt:lpstr>PowerPoint Presentation</vt:lpstr>
      <vt:lpstr>Latin America: Argentina</vt:lpstr>
      <vt:lpstr>PowerPoint Presentation</vt:lpstr>
      <vt:lpstr>Latin America: Brazil</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THEATRICAL WORLDS</dc:title>
  <dc:creator>Kim</dc:creator>
  <cp:lastModifiedBy>Chad Daniel</cp:lastModifiedBy>
  <cp:revision>38</cp:revision>
  <dcterms:created xsi:type="dcterms:W3CDTF">2019-07-21T20:10:22Z</dcterms:created>
  <dcterms:modified xsi:type="dcterms:W3CDTF">2020-06-09T17:29:14Z</dcterms:modified>
</cp:coreProperties>
</file>