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67" r:id="rId3"/>
    <p:sldId id="266" r:id="rId4"/>
    <p:sldId id="261" r:id="rId5"/>
    <p:sldId id="265" r:id="rId6"/>
    <p:sldId id="264" r:id="rId7"/>
    <p:sldId id="260" r:id="rId8"/>
    <p:sldId id="270" r:id="rId9"/>
    <p:sldId id="271" r:id="rId10"/>
    <p:sldId id="269" r:id="rId11"/>
    <p:sldId id="268" r:id="rId12"/>
    <p:sldId id="263" r:id="rId13"/>
    <p:sldId id="272" r:id="rId14"/>
    <p:sldId id="273" r:id="rId15"/>
    <p:sldId id="277" r:id="rId16"/>
    <p:sldId id="278" r:id="rId17"/>
    <p:sldId id="279" r:id="rId18"/>
    <p:sldId id="280" r:id="rId19"/>
    <p:sldId id="281" r:id="rId20"/>
    <p:sldId id="282" r:id="rId21"/>
    <p:sldId id="283" r:id="rId22"/>
    <p:sldId id="284" r:id="rId23"/>
    <p:sldId id="285" r:id="rId24"/>
    <p:sldId id="262"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7CF13DC-50C8-4241-B20D-F8E792E1A622}" v="1" dt="2021-02-08T21:22:04.7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67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E7CF13DC-50C8-4241-B20D-F8E792E1A622}"/>
    <pc:docChg chg="modSld">
      <pc:chgData name="Dmitriy Beznosko" userId="8bcdeb23-d2dd-465e-bda6-8e644f22b48c" providerId="ADAL" clId="{E7CF13DC-50C8-4241-B20D-F8E792E1A622}" dt="2021-02-08T21:22:04.767" v="0" actId="20578"/>
      <pc:docMkLst>
        <pc:docMk/>
      </pc:docMkLst>
      <pc:sldChg chg="modSp">
        <pc:chgData name="Dmitriy Beznosko" userId="8bcdeb23-d2dd-465e-bda6-8e644f22b48c" providerId="ADAL" clId="{E7CF13DC-50C8-4241-B20D-F8E792E1A622}" dt="2021-02-08T21:22:04.767" v="0" actId="20578"/>
        <pc:sldMkLst>
          <pc:docMk/>
          <pc:sldMk cId="1838677233" sldId="272"/>
        </pc:sldMkLst>
        <pc:spChg chg="mod">
          <ac:chgData name="Dmitriy Beznosko" userId="8bcdeb23-d2dd-465e-bda6-8e644f22b48c" providerId="ADAL" clId="{E7CF13DC-50C8-4241-B20D-F8E792E1A622}" dt="2021-02-08T21:22:04.767" v="0" actId="20578"/>
          <ac:spMkLst>
            <pc:docMk/>
            <pc:sldMk cId="1838677233" sldId="272"/>
            <ac:spMk id="10" creationId="{00000000-0000-0000-0000-000000000000}"/>
          </ac:spMkLst>
        </pc:sp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2/14/2021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hyperlink" Target="https://en.wikipedia.org/wiki/Lunar_month" TargetMode="External"/><Relationship Id="rId7" Type="http://schemas.openxmlformats.org/officeDocument/2006/relationships/hyperlink" Target="https://en.wikipedia.org/wiki/Shulgi" TargetMode="External"/><Relationship Id="rId2" Type="http://schemas.openxmlformats.org/officeDocument/2006/relationships/hyperlink" Target="https://en.wikipedia.org/wiki/Lunisolar_calendar" TargetMode="External"/><Relationship Id="rId1" Type="http://schemas.openxmlformats.org/officeDocument/2006/relationships/slideLayout" Target="../slideLayouts/slideLayout1.xml"/><Relationship Id="rId6" Type="http://schemas.openxmlformats.org/officeDocument/2006/relationships/hyperlink" Target="https://en.wikipedia.org/wiki/Third_Dynasty_of_Ur" TargetMode="External"/><Relationship Id="rId5" Type="http://schemas.openxmlformats.org/officeDocument/2006/relationships/hyperlink" Target="https://en.wikipedia.org/wiki/Intercalary_month" TargetMode="External"/><Relationship Id="rId4" Type="http://schemas.openxmlformats.org/officeDocument/2006/relationships/hyperlink" Target="https://en.wikipedia.org/wiki/Lunar_phase" TargetMode="External"/><Relationship Id="rId9"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hyperlink" Target="http://nicholasjv.blogspot.com/2015/07/the-ancient-greek-calendar.html"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hyperlink" Target="https://bestlifeonline.com/month-names/"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hyperlink" Target="http://www.fnal.gov/"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A085278-B6F6-4825-A44F-8C128C113109}"/>
              </a:ext>
            </a:extLst>
          </p:cNvPr>
          <p:cNvSpPr>
            <a:spLocks noGrp="1"/>
          </p:cNvSpPr>
          <p:nvPr>
            <p:ph type="ctrTitle"/>
          </p:nvPr>
        </p:nvSpPr>
        <p:spPr/>
        <p:txBody>
          <a:bodyPr/>
          <a:lstStyle/>
          <a:p>
            <a:r>
              <a:rPr lang="en-US" dirty="0"/>
              <a:t>Astronomy 1010</a:t>
            </a:r>
            <a:br>
              <a:rPr lang="en-US" dirty="0"/>
            </a:br>
            <a:r>
              <a:rPr lang="en-US" dirty="0"/>
              <a:t>chapter 4</a:t>
            </a:r>
          </a:p>
        </p:txBody>
      </p:sp>
      <p:sp>
        <p:nvSpPr>
          <p:cNvPr id="3" name="Subtitle 2">
            <a:extLst>
              <a:ext uri="{FF2B5EF4-FFF2-40B4-BE49-F238E27FC236}">
                <a16:creationId xmlns:a16="http://schemas.microsoft.com/office/drawing/2014/main" xmlns="" id="{A5F2AD8A-4728-46F4-8E3D-33E740531674}"/>
              </a:ext>
            </a:extLst>
          </p:cNvPr>
          <p:cNvSpPr>
            <a:spLocks noGrp="1"/>
          </p:cNvSpPr>
          <p:nvPr>
            <p:ph type="subTitle" idx="1"/>
          </p:nvPr>
        </p:nvSpPr>
        <p:spPr/>
        <p:txBody>
          <a:bodyPr/>
          <a:lstStyle/>
          <a:p>
            <a:r>
              <a:rPr lang="en-US" dirty="0"/>
              <a:t>Clayton State University</a:t>
            </a:r>
          </a:p>
          <a:p>
            <a:r>
              <a:rPr lang="en-US" dirty="0"/>
              <a:t>Slides for </a:t>
            </a:r>
            <a:r>
              <a:rPr lang="en-US" dirty="0"/>
              <a:t>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xmlns=""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xmlns=""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xmlns=""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xmlns=""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616373"/>
          </a:xfrm>
        </p:spPr>
        <p:txBody>
          <a:bodyPr>
            <a:normAutofit fontScale="90000"/>
          </a:bodyPr>
          <a:lstStyle/>
          <a:p>
            <a:r>
              <a:rPr lang="en-US" dirty="0"/>
              <a:t>Calendars of the World</a:t>
            </a:r>
          </a:p>
        </p:txBody>
      </p:sp>
      <p:sp>
        <p:nvSpPr>
          <p:cNvPr id="6" name="Content Placeholder 5"/>
          <p:cNvSpPr>
            <a:spLocks noGrp="1"/>
          </p:cNvSpPr>
          <p:nvPr>
            <p:ph idx="1"/>
          </p:nvPr>
        </p:nvSpPr>
        <p:spPr>
          <a:xfrm>
            <a:off x="174978" y="982134"/>
            <a:ext cx="8040906" cy="3008488"/>
          </a:xfrm>
        </p:spPr>
        <p:txBody>
          <a:bodyPr/>
          <a:lstStyle/>
          <a:p>
            <a:r>
              <a:rPr lang="en-US" dirty="0"/>
              <a:t>The </a:t>
            </a:r>
            <a:r>
              <a:rPr lang="en-US" b="1" dirty="0"/>
              <a:t>Babylonian calendar</a:t>
            </a:r>
            <a:r>
              <a:rPr lang="en-US" dirty="0"/>
              <a:t> was a </a:t>
            </a:r>
            <a:r>
              <a:rPr lang="en-US" dirty="0">
                <a:hlinkClick r:id="rId2"/>
              </a:rPr>
              <a:t>lunisolar calendar</a:t>
            </a:r>
            <a:r>
              <a:rPr lang="en-US" dirty="0"/>
              <a:t> with years consisting of 12 </a:t>
            </a:r>
            <a:r>
              <a:rPr lang="en-US" dirty="0">
                <a:hlinkClick r:id="rId3" tooltip="Lunar month"/>
              </a:rPr>
              <a:t>lunar months</a:t>
            </a:r>
            <a:r>
              <a:rPr lang="en-US" dirty="0"/>
              <a:t>, each beginning when a new </a:t>
            </a:r>
            <a:r>
              <a:rPr lang="en-US" dirty="0">
                <a:hlinkClick r:id="rId4" tooltip="Lunar phase"/>
              </a:rPr>
              <a:t>crescent moon</a:t>
            </a:r>
            <a:r>
              <a:rPr lang="en-US" dirty="0"/>
              <a:t> was first sighted low on the western horizon at sunset, plus an </a:t>
            </a:r>
            <a:r>
              <a:rPr lang="en-US" dirty="0">
                <a:hlinkClick r:id="rId5" tooltip="Intercalary month"/>
              </a:rPr>
              <a:t>intercalary month</a:t>
            </a:r>
            <a:r>
              <a:rPr lang="en-US" dirty="0"/>
              <a:t> inserted as needed by decree. The calendar is based on a Sumerian (</a:t>
            </a:r>
            <a:r>
              <a:rPr lang="en-US" dirty="0">
                <a:hlinkClick r:id="rId6" tooltip="Third Dynasty of Ur"/>
              </a:rPr>
              <a:t>Third Dynasty of Ur</a:t>
            </a:r>
            <a:r>
              <a:rPr lang="en-US" dirty="0"/>
              <a:t>) predecessor preserved in the </a:t>
            </a:r>
            <a:r>
              <a:rPr lang="en-US" b="1" dirty="0" err="1"/>
              <a:t>Umma</a:t>
            </a:r>
            <a:r>
              <a:rPr lang="en-US" b="1" dirty="0"/>
              <a:t> calendar</a:t>
            </a:r>
            <a:r>
              <a:rPr lang="en-US" dirty="0"/>
              <a:t> of </a:t>
            </a:r>
            <a:r>
              <a:rPr lang="en-US" dirty="0" err="1">
                <a:hlinkClick r:id="rId7" tooltip="Shulgi"/>
              </a:rPr>
              <a:t>Shulgi</a:t>
            </a:r>
            <a:r>
              <a:rPr lang="en-US" dirty="0"/>
              <a:t> (c. 21st century BC). </a:t>
            </a:r>
          </a:p>
          <a:p>
            <a:pPr lvl="1"/>
            <a:r>
              <a:rPr lang="en-US" dirty="0"/>
              <a:t>Note: A lunisolar calendar is a calendar in many cultures whose date indicates both the Moon phase and the time of the solar year.</a:t>
            </a:r>
          </a:p>
          <a:p>
            <a:pPr lvl="1"/>
            <a:r>
              <a:rPr lang="en-US" dirty="0"/>
              <a:t>Both the Jewish and Greek calendars used many ideas that originated in the Babylonian calendar.</a:t>
            </a:r>
          </a:p>
        </p:txBody>
      </p:sp>
      <p:sp>
        <p:nvSpPr>
          <p:cNvPr id="4" name="Slide Number Placeholder 3"/>
          <p:cNvSpPr>
            <a:spLocks noGrp="1"/>
          </p:cNvSpPr>
          <p:nvPr>
            <p:ph type="sldNum" sz="quarter" idx="12"/>
          </p:nvPr>
        </p:nvSpPr>
        <p:spPr/>
        <p:txBody>
          <a:bodyPr/>
          <a:lstStyle/>
          <a:p>
            <a:fld id="{CB905857-8EFC-4F61-985E-AF1AE17440E6}" type="slidenum">
              <a:rPr lang="en-US" smtClean="0"/>
              <a:t>10</a:t>
            </a:fld>
            <a:endParaRPr lang="en-US"/>
          </a:p>
        </p:txBody>
      </p:sp>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8000" y="4040011"/>
            <a:ext cx="2907594" cy="1882615"/>
          </a:xfrm>
          <a:prstGeom prst="rect">
            <a:avLst/>
          </a:prstGeom>
        </p:spPr>
      </p:pic>
      <p:sp>
        <p:nvSpPr>
          <p:cNvPr id="3" name="Rectangle 2"/>
          <p:cNvSpPr/>
          <p:nvPr/>
        </p:nvSpPr>
        <p:spPr>
          <a:xfrm>
            <a:off x="508000" y="5972015"/>
            <a:ext cx="3550356" cy="584775"/>
          </a:xfrm>
          <a:prstGeom prst="rect">
            <a:avLst/>
          </a:prstGeom>
        </p:spPr>
        <p:txBody>
          <a:bodyPr wrap="square">
            <a:spAutoFit/>
          </a:bodyPr>
          <a:lstStyle/>
          <a:p>
            <a:r>
              <a:rPr lang="en-US" dirty="0">
                <a:latin typeface="verdana, sans-serif"/>
              </a:rPr>
              <a:t>Babylonian calendar </a:t>
            </a:r>
          </a:p>
          <a:p>
            <a:r>
              <a:rPr lang="en-US" sz="700" dirty="0"/>
              <a:t>https://sites.google.com/a/brvgs.k12.va.us/wh-15-sem-1-mesopotamia-fln/home/invention-page-sample/the-babylonian-calendar</a:t>
            </a:r>
            <a:endParaRPr lang="en-US" sz="700" dirty="0">
              <a:effectLst/>
            </a:endParaRPr>
          </a:p>
        </p:txBody>
      </p:sp>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08134" y="3524453"/>
            <a:ext cx="2538940" cy="3032337"/>
          </a:xfrm>
          <a:prstGeom prst="rect">
            <a:avLst/>
          </a:prstGeom>
        </p:spPr>
      </p:pic>
      <p:sp>
        <p:nvSpPr>
          <p:cNvPr id="8" name="Rectangle 7"/>
          <p:cNvSpPr/>
          <p:nvPr/>
        </p:nvSpPr>
        <p:spPr>
          <a:xfrm>
            <a:off x="4581144" y="3513356"/>
            <a:ext cx="1230488" cy="1246495"/>
          </a:xfrm>
          <a:prstGeom prst="rect">
            <a:avLst/>
          </a:prstGeom>
        </p:spPr>
        <p:txBody>
          <a:bodyPr wrap="square">
            <a:spAutoFit/>
          </a:bodyPr>
          <a:lstStyle/>
          <a:p>
            <a:r>
              <a:rPr lang="en-US" dirty="0"/>
              <a:t>Ancient Greek Calendar </a:t>
            </a:r>
            <a:r>
              <a:rPr lang="en-US" sz="700" dirty="0"/>
              <a:t>https://starryheaven.wordpress.com/tag/ancient-greek-calendar/</a:t>
            </a:r>
          </a:p>
        </p:txBody>
      </p:sp>
    </p:spTree>
    <p:extLst>
      <p:ext uri="{BB962C8B-B14F-4D97-AF65-F5344CB8AC3E}">
        <p14:creationId xmlns:p14="http://schemas.microsoft.com/office/powerpoint/2010/main" val="1429760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542996"/>
          </a:xfrm>
        </p:spPr>
        <p:txBody>
          <a:bodyPr>
            <a:normAutofit fontScale="90000"/>
          </a:bodyPr>
          <a:lstStyle/>
          <a:p>
            <a:r>
              <a:rPr lang="en-US" dirty="0"/>
              <a:t>Calendars of the World</a:t>
            </a:r>
          </a:p>
        </p:txBody>
      </p:sp>
      <p:sp>
        <p:nvSpPr>
          <p:cNvPr id="6" name="Content Placeholder 5"/>
          <p:cNvSpPr>
            <a:spLocks noGrp="1"/>
          </p:cNvSpPr>
          <p:nvPr>
            <p:ph idx="1"/>
          </p:nvPr>
        </p:nvSpPr>
        <p:spPr>
          <a:xfrm>
            <a:off x="805293" y="948267"/>
            <a:ext cx="6446520" cy="4351337"/>
          </a:xfrm>
        </p:spPr>
        <p:txBody>
          <a:bodyPr/>
          <a:lstStyle/>
          <a:p>
            <a:r>
              <a:rPr lang="en-US" dirty="0"/>
              <a:t>Refer to </a:t>
            </a:r>
            <a:r>
              <a:rPr lang="en-US" dirty="0">
                <a:hlinkClick r:id="rId2"/>
              </a:rPr>
              <a:t>http://nicholasjv.blogspot.com/2015/07/the-ancient-greek-calendar.html</a:t>
            </a:r>
            <a:r>
              <a:rPr lang="en-US" dirty="0"/>
              <a:t> for more information</a:t>
            </a:r>
          </a:p>
        </p:txBody>
      </p:sp>
      <p:sp>
        <p:nvSpPr>
          <p:cNvPr id="4" name="Slide Number Placeholder 3"/>
          <p:cNvSpPr>
            <a:spLocks noGrp="1"/>
          </p:cNvSpPr>
          <p:nvPr>
            <p:ph type="sldNum" sz="quarter" idx="12"/>
          </p:nvPr>
        </p:nvSpPr>
        <p:spPr/>
        <p:txBody>
          <a:bodyPr/>
          <a:lstStyle/>
          <a:p>
            <a:fld id="{CB905857-8EFC-4F61-985E-AF1AE17440E6}" type="slidenum">
              <a:rPr lang="en-US" smtClean="0"/>
              <a:t>11</a:t>
            </a:fld>
            <a:endParaRPr lang="en-US"/>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266" y="2019481"/>
            <a:ext cx="5714305" cy="4746445"/>
          </a:xfrm>
          <a:prstGeom prst="rect">
            <a:avLst/>
          </a:prstGeom>
        </p:spPr>
      </p:pic>
    </p:spTree>
    <p:extLst>
      <p:ext uri="{BB962C8B-B14F-4D97-AF65-F5344CB8AC3E}">
        <p14:creationId xmlns:p14="http://schemas.microsoft.com/office/powerpoint/2010/main" val="3055220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6" name="Content Placeholder 5"/>
          <p:cNvSpPr>
            <a:spLocks noGrp="1"/>
          </p:cNvSpPr>
          <p:nvPr>
            <p:ph idx="1"/>
          </p:nvPr>
        </p:nvSpPr>
        <p:spPr>
          <a:xfrm>
            <a:off x="906892" y="2500489"/>
            <a:ext cx="6814708" cy="3946333"/>
          </a:xfrm>
        </p:spPr>
        <p:txBody>
          <a:bodyPr>
            <a:normAutofit/>
          </a:bodyPr>
          <a:lstStyle/>
          <a:p>
            <a:r>
              <a:rPr lang="en-US" dirty="0"/>
              <a:t>March, the third month of our calendar, was formerly the first month of the year in the Roman Calendar.</a:t>
            </a:r>
          </a:p>
          <a:p>
            <a:pPr lvl="1"/>
            <a:r>
              <a:rPr lang="en-US" dirty="0"/>
              <a:t>Still, many cultures will celebrate the new year on March 21</a:t>
            </a:r>
          </a:p>
          <a:p>
            <a:r>
              <a:rPr lang="en-US" dirty="0"/>
              <a:t>The start of the year was first changed by Julius Caesar in 46 BCE to coincide with the start of Senate session (and Roman fiscal year as well)</a:t>
            </a:r>
          </a:p>
          <a:p>
            <a:r>
              <a:rPr lang="en-US" dirty="0"/>
              <a:t>It's named after Mars, the Roman god of war, and also identified with the Greek god Ares. This month was considered the time to resume war, once the winter thawed out. As the Romans viewed war and fighting as a means to gaining lasting peace, this idea can provide an alternative perspective to the quote, "March comes in like a lion and goes out like a lamb."</a:t>
            </a:r>
          </a:p>
        </p:txBody>
      </p:sp>
      <p:sp>
        <p:nvSpPr>
          <p:cNvPr id="4" name="Slide Number Placeholder 3"/>
          <p:cNvSpPr>
            <a:spLocks noGrp="1"/>
          </p:cNvSpPr>
          <p:nvPr>
            <p:ph type="sldNum" sz="quarter" idx="12"/>
          </p:nvPr>
        </p:nvSpPr>
        <p:spPr/>
        <p:txBody>
          <a:bodyPr/>
          <a:lstStyle/>
          <a:p>
            <a:fld id="{CB905857-8EFC-4F61-985E-AF1AE17440E6}" type="slidenum">
              <a:rPr lang="en-US" smtClean="0"/>
              <a:t>12</a:t>
            </a:fld>
            <a:endParaRPr lang="en-US"/>
          </a:p>
        </p:txBody>
      </p:sp>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368801" y="282230"/>
            <a:ext cx="3898370" cy="2076362"/>
          </a:xfrm>
          <a:prstGeom prst="rect">
            <a:avLst/>
          </a:prstGeom>
        </p:spPr>
      </p:pic>
    </p:spTree>
    <p:extLst>
      <p:ext uri="{BB962C8B-B14F-4D97-AF65-F5344CB8AC3E}">
        <p14:creationId xmlns:p14="http://schemas.microsoft.com/office/powerpoint/2010/main" val="909590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13</a:t>
            </a:fld>
            <a:endParaRPr lang="en-US"/>
          </a:p>
        </p:txBody>
      </p:sp>
      <p:pic>
        <p:nvPicPr>
          <p:cNvPr id="7" name="Content Placeholder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673600" y="589280"/>
            <a:ext cx="3295122" cy="1309811"/>
          </a:xfrm>
        </p:spPr>
      </p:pic>
      <p:sp>
        <p:nvSpPr>
          <p:cNvPr id="10" name="Rectangle 9"/>
          <p:cNvSpPr/>
          <p:nvPr/>
        </p:nvSpPr>
        <p:spPr>
          <a:xfrm>
            <a:off x="603955" y="2393244"/>
            <a:ext cx="7484534" cy="3970318"/>
          </a:xfrm>
          <a:prstGeom prst="rect">
            <a:avLst/>
          </a:prstGeom>
        </p:spPr>
        <p:txBody>
          <a:bodyPr wrap="square">
            <a:spAutoFit/>
          </a:bodyPr>
          <a:lstStyle/>
          <a:p>
            <a:pPr marL="285750" indent="-285750">
              <a:buFont typeface="Arial" panose="020B0604020202020204" pitchFamily="34" charset="0"/>
              <a:buChar char="•"/>
            </a:pPr>
            <a:r>
              <a:rPr lang="en-US" dirty="0"/>
              <a:t>April is the month of Aphrodite, the Greek goddess of love and beauty. (In the Roman pantheon, she's known as Venus.) The word April comes from the Latin word </a:t>
            </a:r>
            <a:r>
              <a:rPr lang="en-US" dirty="0" err="1"/>
              <a:t>apeire</a:t>
            </a:r>
            <a:r>
              <a:rPr lang="en-US" dirty="0"/>
              <a:t>, which means to open, likely in connection with flower buds opening to bloom in the spring.</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April is also marked by April Fools' Day, which takes place on the first day of the month, and is celebrated by playing pranks on others. It is believed that the tradition began in the 45 BCE after the shift from the old Roman calendar (where new year starts around the March equinox) to the Julian calendar (where the new year starts on January 1). Those who didn't know about the calendar switch, and stuck to the old system, were roundly mocked—and April Fool's stuck through the years.</a:t>
            </a:r>
          </a:p>
        </p:txBody>
      </p:sp>
    </p:spTree>
    <p:extLst>
      <p:ext uri="{BB962C8B-B14F-4D97-AF65-F5344CB8AC3E}">
        <p14:creationId xmlns:p14="http://schemas.microsoft.com/office/powerpoint/2010/main" val="18386772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14</a:t>
            </a:fld>
            <a:endParaRPr lang="en-US"/>
          </a:p>
        </p:txBody>
      </p:sp>
      <p:sp>
        <p:nvSpPr>
          <p:cNvPr id="10" name="Rectangle 9"/>
          <p:cNvSpPr/>
          <p:nvPr/>
        </p:nvSpPr>
        <p:spPr>
          <a:xfrm>
            <a:off x="603955" y="2393244"/>
            <a:ext cx="7484534" cy="3693319"/>
          </a:xfrm>
          <a:prstGeom prst="rect">
            <a:avLst/>
          </a:prstGeom>
        </p:spPr>
        <p:txBody>
          <a:bodyPr wrap="square">
            <a:spAutoFit/>
          </a:bodyPr>
          <a:lstStyle/>
          <a:p>
            <a:pPr marL="285750" indent="-285750">
              <a:buFont typeface="Arial" panose="020B0604020202020204" pitchFamily="34" charset="0"/>
              <a:buChar char="•"/>
            </a:pPr>
            <a:r>
              <a:rPr lang="en-US" dirty="0"/>
              <a:t>May is derived from the French word Mai. It is named after Maia, the goddess of spring and growth. Maia is also the daughter of Faunus, one of the oldest Roman deities and the wife of Vulcan. Also, in Greek mythology, Maia is known as the mother of Hermes. The Greeks and Romans saw Maia as a nurturer filled with warmth and plenty—kind of like May.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An interesting fact about May is in Japan, there is a condition known as May Sickness referred to as </a:t>
            </a:r>
            <a:r>
              <a:rPr lang="en-US" dirty="0" err="1"/>
              <a:t>Gogatsu-byou</a:t>
            </a:r>
            <a:r>
              <a:rPr lang="en-US" dirty="0"/>
              <a:t>. As the Japanese school year begins on April 1</a:t>
            </a:r>
            <a:r>
              <a:rPr lang="en-US" baseline="30000" dirty="0"/>
              <a:t>st</a:t>
            </a:r>
            <a:r>
              <a:rPr lang="en-US" dirty="0"/>
              <a:t>, and many changes take place at that time of the year, </a:t>
            </a:r>
            <a:r>
              <a:rPr lang="en-US" dirty="0" err="1"/>
              <a:t>Gogatsu-byou</a:t>
            </a:r>
            <a:r>
              <a:rPr lang="en-US" dirty="0"/>
              <a:t> is a type of depression that affects new students and employees after a few weeks of adjusting to a suddenly busier life.</a:t>
            </a:r>
          </a:p>
        </p:txBody>
      </p:sp>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34000" y="486757"/>
            <a:ext cx="2562578" cy="1709220"/>
          </a:xfrm>
          <a:prstGeom prst="rect">
            <a:avLst/>
          </a:prstGeom>
        </p:spPr>
      </p:pic>
    </p:spTree>
    <p:extLst>
      <p:ext uri="{BB962C8B-B14F-4D97-AF65-F5344CB8AC3E}">
        <p14:creationId xmlns:p14="http://schemas.microsoft.com/office/powerpoint/2010/main" val="4266280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15</a:t>
            </a:fld>
            <a:endParaRPr lang="en-US"/>
          </a:p>
        </p:txBody>
      </p:sp>
      <p:sp>
        <p:nvSpPr>
          <p:cNvPr id="10" name="Rectangle 9"/>
          <p:cNvSpPr/>
          <p:nvPr/>
        </p:nvSpPr>
        <p:spPr>
          <a:xfrm>
            <a:off x="564444" y="3375377"/>
            <a:ext cx="7484534" cy="2308324"/>
          </a:xfrm>
          <a:prstGeom prst="rect">
            <a:avLst/>
          </a:prstGeom>
        </p:spPr>
        <p:txBody>
          <a:bodyPr wrap="square">
            <a:spAutoFit/>
          </a:bodyPr>
          <a:lstStyle/>
          <a:p>
            <a:pPr marL="285750" indent="-285750">
              <a:buFont typeface="Arial" panose="020B0604020202020204" pitchFamily="34" charset="0"/>
              <a:buChar char="•"/>
            </a:pPr>
            <a:r>
              <a:rPr lang="en-US" dirty="0"/>
              <a:t>June is named after Juno, the Roman goddess of love and marriage, and also the de facto deity-counselor of the Roman state. (Hera is her Greek equivalent.)</a:t>
            </a:r>
          </a:p>
          <a:p>
            <a:pPr marL="285750" indent="-285750">
              <a:buFont typeface="Arial" panose="020B0604020202020204" pitchFamily="34" charset="0"/>
              <a:buChar char="•"/>
            </a:pPr>
            <a:r>
              <a:rPr lang="en-US" dirty="0"/>
              <a:t>In Roman mythology, Juno watched over pregnant woman and children and insured safe births, which is why getting married in June is considered good luck. When looking at its goddess name origin, June is not only an ideal time for weddings, but it's also a good month for renewing vows.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49245" y="365760"/>
            <a:ext cx="1660172" cy="2598530"/>
          </a:xfrm>
          <a:prstGeom prst="rect">
            <a:avLst/>
          </a:prstGeom>
        </p:spPr>
      </p:pic>
    </p:spTree>
    <p:extLst>
      <p:ext uri="{BB962C8B-B14F-4D97-AF65-F5344CB8AC3E}">
        <p14:creationId xmlns:p14="http://schemas.microsoft.com/office/powerpoint/2010/main" val="40183036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16</a:t>
            </a:fld>
            <a:endParaRPr lang="en-US"/>
          </a:p>
        </p:txBody>
      </p:sp>
      <p:sp>
        <p:nvSpPr>
          <p:cNvPr id="10" name="Rectangle 9"/>
          <p:cNvSpPr/>
          <p:nvPr/>
        </p:nvSpPr>
        <p:spPr>
          <a:xfrm>
            <a:off x="587021" y="2775744"/>
            <a:ext cx="7484534" cy="3693319"/>
          </a:xfrm>
          <a:prstGeom prst="rect">
            <a:avLst/>
          </a:prstGeom>
        </p:spPr>
        <p:txBody>
          <a:bodyPr wrap="square">
            <a:spAutoFit/>
          </a:bodyPr>
          <a:lstStyle/>
          <a:p>
            <a:pPr marL="285750" indent="-285750">
              <a:buFont typeface="Arial" panose="020B0604020202020204" pitchFamily="34" charset="0"/>
              <a:buChar char="•"/>
            </a:pPr>
            <a:r>
              <a:rPr lang="en-US" dirty="0"/>
              <a:t>July was initially known as </a:t>
            </a:r>
            <a:r>
              <a:rPr lang="en-US" dirty="0" err="1"/>
              <a:t>Quintilis</a:t>
            </a:r>
            <a:r>
              <a:rPr lang="en-US" dirty="0"/>
              <a:t>, or "the fifth month," which it was on the Julian calendar. July was named in honor of Julius Caesar after his death in 44 B.C.E., as he was born during this month. In fact, July is the first month of the calendar which is named after a real person.</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For those who live in the Northern Hemisphere, it's the month known for its hot summer days. July is the month to head to the beach, pool, and playground, and take part in many other outdoor activities. (In the States, people revel in Independence Day celebrations, too.) On the other hand, in the Southern Hemisphere, July is a month for reflection and meditation as it falls in the middle of the cold, dark winter</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4800" y="101600"/>
            <a:ext cx="2593622" cy="2593622"/>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24843" y="893322"/>
            <a:ext cx="1241779" cy="1579129"/>
          </a:xfrm>
          <a:prstGeom prst="rect">
            <a:avLst/>
          </a:prstGeom>
        </p:spPr>
      </p:pic>
    </p:spTree>
    <p:extLst>
      <p:ext uri="{BB962C8B-B14F-4D97-AF65-F5344CB8AC3E}">
        <p14:creationId xmlns:p14="http://schemas.microsoft.com/office/powerpoint/2010/main" val="2853034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17</a:t>
            </a:fld>
            <a:endParaRPr lang="en-US"/>
          </a:p>
        </p:txBody>
      </p:sp>
      <p:sp>
        <p:nvSpPr>
          <p:cNvPr id="10" name="Rectangle 9"/>
          <p:cNvSpPr/>
          <p:nvPr/>
        </p:nvSpPr>
        <p:spPr>
          <a:xfrm>
            <a:off x="654755" y="3183467"/>
            <a:ext cx="7484534" cy="2862322"/>
          </a:xfrm>
          <a:prstGeom prst="rect">
            <a:avLst/>
          </a:prstGeom>
        </p:spPr>
        <p:txBody>
          <a:bodyPr wrap="square">
            <a:spAutoFit/>
          </a:bodyPr>
          <a:lstStyle/>
          <a:p>
            <a:pPr marL="285750" indent="-285750">
              <a:buFont typeface="Arial" panose="020B0604020202020204" pitchFamily="34" charset="0"/>
              <a:buChar char="•"/>
            </a:pPr>
            <a:r>
              <a:rPr lang="en-US" dirty="0"/>
              <a:t>The month of August was originally called </a:t>
            </a:r>
            <a:r>
              <a:rPr lang="en-US" dirty="0" err="1"/>
              <a:t>Sextilis</a:t>
            </a:r>
            <a:r>
              <a:rPr lang="en-US" dirty="0"/>
              <a:t>, from the Latin word </a:t>
            </a:r>
            <a:r>
              <a:rPr lang="en-US" dirty="0" err="1"/>
              <a:t>sextus</a:t>
            </a:r>
            <a:r>
              <a:rPr lang="en-US" dirty="0"/>
              <a:t>, meaning six.</a:t>
            </a:r>
          </a:p>
          <a:p>
            <a:pPr marL="285750" indent="-285750">
              <a:buFont typeface="Arial" panose="020B0604020202020204" pitchFamily="34" charset="0"/>
              <a:buChar char="•"/>
            </a:pPr>
            <a:r>
              <a:rPr lang="en-US" dirty="0"/>
              <a:t>Its name was changed in honor of the Roman emperor Augustus, Julius Caesar's great-nephew. Augustus was an emperor who brought peace to a very conflicted area, and inspired growth, reform, and a stronger infrastructure within its cities.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 became the eighth month in when January and February were moved to the beginning of the year thus a change in name was felt necessary by Augustus.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1510" y="236361"/>
            <a:ext cx="1684867" cy="2795348"/>
          </a:xfrm>
          <a:prstGeom prst="rect">
            <a:avLst/>
          </a:prstGeom>
        </p:spPr>
      </p:pic>
      <p:sp>
        <p:nvSpPr>
          <p:cNvPr id="3" name="TextBox 2"/>
          <p:cNvSpPr txBox="1"/>
          <p:nvPr/>
        </p:nvSpPr>
        <p:spPr>
          <a:xfrm>
            <a:off x="3319611" y="1045091"/>
            <a:ext cx="2523066" cy="1754326"/>
          </a:xfrm>
          <a:prstGeom prst="rect">
            <a:avLst/>
          </a:prstGeom>
          <a:noFill/>
        </p:spPr>
        <p:txBody>
          <a:bodyPr wrap="square" rtlCol="0">
            <a:spAutoFit/>
          </a:bodyPr>
          <a:lstStyle/>
          <a:p>
            <a:r>
              <a:rPr lang="en-US" dirty="0"/>
              <a:t>Historical fact: it has been recently discovered that all ancient Greek and Roman statues were, in fact, colored.</a:t>
            </a:r>
          </a:p>
        </p:txBody>
      </p:sp>
    </p:spTree>
    <p:extLst>
      <p:ext uri="{BB962C8B-B14F-4D97-AF65-F5344CB8AC3E}">
        <p14:creationId xmlns:p14="http://schemas.microsoft.com/office/powerpoint/2010/main" val="32886239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18</a:t>
            </a:fld>
            <a:endParaRPr lang="en-US"/>
          </a:p>
        </p:txBody>
      </p:sp>
      <p:sp>
        <p:nvSpPr>
          <p:cNvPr id="10" name="Rectangle 9"/>
          <p:cNvSpPr/>
          <p:nvPr/>
        </p:nvSpPr>
        <p:spPr>
          <a:xfrm>
            <a:off x="695338" y="3595511"/>
            <a:ext cx="7484534" cy="2308324"/>
          </a:xfrm>
          <a:prstGeom prst="rect">
            <a:avLst/>
          </a:prstGeom>
        </p:spPr>
        <p:txBody>
          <a:bodyPr wrap="square">
            <a:spAutoFit/>
          </a:bodyPr>
          <a:lstStyle/>
          <a:p>
            <a:pPr marL="285750" indent="-285750">
              <a:buFont typeface="Arial" panose="020B0604020202020204" pitchFamily="34" charset="0"/>
              <a:buChar char="•"/>
            </a:pPr>
            <a:r>
              <a:rPr lang="en-US" dirty="0"/>
              <a:t>Just like </a:t>
            </a:r>
            <a:r>
              <a:rPr lang="en-US" dirty="0" err="1"/>
              <a:t>Quinitlis</a:t>
            </a:r>
            <a:r>
              <a:rPr lang="en-US" dirty="0"/>
              <a:t> and </a:t>
            </a:r>
            <a:r>
              <a:rPr lang="en-US" dirty="0" err="1"/>
              <a:t>Sextilis</a:t>
            </a:r>
            <a:r>
              <a:rPr lang="en-US" dirty="0"/>
              <a:t>, September comes from the Latin term </a:t>
            </a:r>
            <a:r>
              <a:rPr lang="en-US" dirty="0" err="1"/>
              <a:t>septem</a:t>
            </a:r>
            <a:r>
              <a:rPr lang="en-US" dirty="0"/>
              <a:t>, meaning seven. September was originally the seventh month in the ancient Roman.</a:t>
            </a:r>
          </a:p>
          <a:p>
            <a:pPr marL="285750" indent="-285750">
              <a:buFont typeface="Arial" panose="020B0604020202020204" pitchFamily="34" charset="0"/>
              <a:buChar char="•"/>
            </a:pPr>
            <a:r>
              <a:rPr lang="en-US" dirty="0"/>
              <a:t>For the Romans, September was known for the celebration called </a:t>
            </a:r>
            <a:r>
              <a:rPr lang="en-US" dirty="0" err="1"/>
              <a:t>Ludi</a:t>
            </a:r>
            <a:r>
              <a:rPr lang="en-US" dirty="0"/>
              <a:t> Romani, which lasted several weeks and featured chariot races, gladiatorial contests, and lots of feasts. In the spiritual sense, September can be thought of as the month that we celebrate our own personal victories and accomplishments.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0661" y="1123068"/>
            <a:ext cx="4762500" cy="2162175"/>
          </a:xfrm>
          <a:prstGeom prst="rect">
            <a:avLst/>
          </a:prstGeom>
        </p:spPr>
      </p:pic>
    </p:spTree>
    <p:extLst>
      <p:ext uri="{BB962C8B-B14F-4D97-AF65-F5344CB8AC3E}">
        <p14:creationId xmlns:p14="http://schemas.microsoft.com/office/powerpoint/2010/main" val="42931296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19</a:t>
            </a:fld>
            <a:endParaRPr lang="en-US"/>
          </a:p>
        </p:txBody>
      </p:sp>
      <p:sp>
        <p:nvSpPr>
          <p:cNvPr id="10" name="Rectangle 9"/>
          <p:cNvSpPr/>
          <p:nvPr/>
        </p:nvSpPr>
        <p:spPr>
          <a:xfrm>
            <a:off x="609600" y="3206044"/>
            <a:ext cx="7484534" cy="3139321"/>
          </a:xfrm>
          <a:prstGeom prst="rect">
            <a:avLst/>
          </a:prstGeom>
        </p:spPr>
        <p:txBody>
          <a:bodyPr wrap="square">
            <a:spAutoFit/>
          </a:bodyPr>
          <a:lstStyle/>
          <a:p>
            <a:pPr marL="285750" indent="-285750">
              <a:buFont typeface="Arial" panose="020B0604020202020204" pitchFamily="34" charset="0"/>
              <a:buChar char="•"/>
            </a:pPr>
            <a:r>
              <a:rPr lang="en-US" dirty="0"/>
              <a:t>October is derived from the word octo, which means eight, as it was the eighth month of the Roman calendar, and later became the tenth month in Julian/Gregorian calendar. October is marked by many festivals taking place around the world, including Oktoberfest in Germany and the Aloha Festival in Hawaii, which is also known as the Mardi Gras of the Pacific.</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It's also National Cookie Month, National Pizza Month, National Popcorn Month, National Dessert Month, National Pretzel Month, National Seafood Month, National Sausage Month, and National Pasta Month. Yum.</a:t>
            </a:r>
          </a:p>
        </p:txBody>
      </p:sp>
      <p:pic>
        <p:nvPicPr>
          <p:cNvPr id="6" name="Picture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65493" y="107244"/>
            <a:ext cx="2750391" cy="2778052"/>
          </a:xfrm>
          <a:prstGeom prst="rect">
            <a:avLst/>
          </a:prstGeom>
        </p:spPr>
      </p:pic>
      <p:sp>
        <p:nvSpPr>
          <p:cNvPr id="8" name="TextBox 7"/>
          <p:cNvSpPr txBox="1"/>
          <p:nvPr/>
        </p:nvSpPr>
        <p:spPr>
          <a:xfrm>
            <a:off x="2613379" y="1100666"/>
            <a:ext cx="2726266" cy="1477328"/>
          </a:xfrm>
          <a:prstGeom prst="rect">
            <a:avLst/>
          </a:prstGeom>
          <a:noFill/>
        </p:spPr>
        <p:txBody>
          <a:bodyPr wrap="square" rtlCol="0">
            <a:spAutoFit/>
          </a:bodyPr>
          <a:lstStyle/>
          <a:p>
            <a:r>
              <a:rPr lang="en-US" dirty="0"/>
              <a:t>Samhain is the Celtic New Year day</a:t>
            </a:r>
          </a:p>
          <a:p>
            <a:endParaRPr lang="en-US" dirty="0"/>
          </a:p>
          <a:p>
            <a:r>
              <a:rPr lang="en-US" dirty="0"/>
              <a:t>Now we know it as Halloween </a:t>
            </a:r>
          </a:p>
        </p:txBody>
      </p:sp>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2048" y="1189178"/>
            <a:ext cx="2298407" cy="1640488"/>
          </a:xfrm>
          <a:prstGeom prst="rect">
            <a:avLst/>
          </a:prstGeom>
        </p:spPr>
      </p:pic>
    </p:spTree>
    <p:extLst>
      <p:ext uri="{BB962C8B-B14F-4D97-AF65-F5344CB8AC3E}">
        <p14:creationId xmlns:p14="http://schemas.microsoft.com/office/powerpoint/2010/main" val="3600181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78555" y="2095500"/>
            <a:ext cx="4762500" cy="4762500"/>
          </a:xfrm>
          <a:prstGeom prst="rect">
            <a:avLst/>
          </a:prstGeom>
        </p:spPr>
      </p:pic>
      <p:sp>
        <p:nvSpPr>
          <p:cNvPr id="5" name="Title 4"/>
          <p:cNvSpPr>
            <a:spLocks noGrp="1"/>
          </p:cNvSpPr>
          <p:nvPr>
            <p:ph type="title"/>
          </p:nvPr>
        </p:nvSpPr>
        <p:spPr>
          <a:xfrm>
            <a:off x="946404" y="365760"/>
            <a:ext cx="7269480" cy="689751"/>
          </a:xfrm>
        </p:spPr>
        <p:txBody>
          <a:bodyPr/>
          <a:lstStyle/>
          <a:p>
            <a:r>
              <a:rPr lang="en-US" dirty="0"/>
              <a:t>Foucault's pendulum</a:t>
            </a:r>
          </a:p>
        </p:txBody>
      </p:sp>
      <p:sp>
        <p:nvSpPr>
          <p:cNvPr id="6" name="Content Placeholder 5"/>
          <p:cNvSpPr>
            <a:spLocks noGrp="1"/>
          </p:cNvSpPr>
          <p:nvPr>
            <p:ph idx="1"/>
          </p:nvPr>
        </p:nvSpPr>
        <p:spPr>
          <a:xfrm>
            <a:off x="946404" y="1360311"/>
            <a:ext cx="3027285" cy="4819827"/>
          </a:xfrm>
        </p:spPr>
        <p:txBody>
          <a:bodyPr/>
          <a:lstStyle/>
          <a:p>
            <a:r>
              <a:rPr lang="en-US" dirty="0"/>
              <a:t>The </a:t>
            </a:r>
            <a:r>
              <a:rPr lang="en-US" b="1" dirty="0"/>
              <a:t>Foucault pendulum </a:t>
            </a:r>
            <a:r>
              <a:rPr lang="en-US" i="1" dirty="0"/>
              <a:t>(also Foucault's pendulum) </a:t>
            </a:r>
            <a:r>
              <a:rPr lang="en-US" dirty="0"/>
              <a:t>is a simple device named after French physicist Léon Foucault and conceived as an experiment to demonstrate the Earth's rotation. The pendulum was introduced in 1851 and was the first experiment to give simple, direct evidence of the Earth's rotation.</a:t>
            </a:r>
          </a:p>
        </p:txBody>
      </p:sp>
      <p:sp>
        <p:nvSpPr>
          <p:cNvPr id="4" name="Slide Number Placeholder 3"/>
          <p:cNvSpPr>
            <a:spLocks noGrp="1"/>
          </p:cNvSpPr>
          <p:nvPr>
            <p:ph type="sldNum" sz="quarter" idx="12"/>
          </p:nvPr>
        </p:nvSpPr>
        <p:spPr/>
        <p:txBody>
          <a:bodyPr/>
          <a:lstStyle/>
          <a:p>
            <a:fld id="{CB905857-8EFC-4F61-985E-AF1AE17440E6}" type="slidenum">
              <a:rPr lang="en-US" smtClean="0"/>
              <a:t>2</a:t>
            </a:fld>
            <a:endParaRPr lang="en-US"/>
          </a:p>
        </p:txBody>
      </p:sp>
      <p:sp>
        <p:nvSpPr>
          <p:cNvPr id="7" name="Rectangle 6"/>
          <p:cNvSpPr/>
          <p:nvPr/>
        </p:nvSpPr>
        <p:spPr>
          <a:xfrm>
            <a:off x="4840506" y="6504316"/>
            <a:ext cx="3375378" cy="230832"/>
          </a:xfrm>
          <a:prstGeom prst="rect">
            <a:avLst/>
          </a:prstGeom>
        </p:spPr>
        <p:txBody>
          <a:bodyPr wrap="square">
            <a:spAutoFit/>
          </a:bodyPr>
          <a:lstStyle/>
          <a:p>
            <a:r>
              <a:rPr lang="en-US" sz="900" dirty="0"/>
              <a:t>https://de.wikipedia.org/wiki/Foucaultsches_Pendel</a:t>
            </a:r>
          </a:p>
        </p:txBody>
      </p:sp>
    </p:spTree>
    <p:extLst>
      <p:ext uri="{BB962C8B-B14F-4D97-AF65-F5344CB8AC3E}">
        <p14:creationId xmlns:p14="http://schemas.microsoft.com/office/powerpoint/2010/main" val="6484706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20</a:t>
            </a:fld>
            <a:endParaRPr lang="en-US"/>
          </a:p>
        </p:txBody>
      </p:sp>
      <p:sp>
        <p:nvSpPr>
          <p:cNvPr id="10" name="Rectangle 9"/>
          <p:cNvSpPr/>
          <p:nvPr/>
        </p:nvSpPr>
        <p:spPr>
          <a:xfrm>
            <a:off x="524933" y="3586878"/>
            <a:ext cx="7484534" cy="2585323"/>
          </a:xfrm>
          <a:prstGeom prst="rect">
            <a:avLst/>
          </a:prstGeom>
        </p:spPr>
        <p:txBody>
          <a:bodyPr wrap="square">
            <a:spAutoFit/>
          </a:bodyPr>
          <a:lstStyle/>
          <a:p>
            <a:pPr marL="285750" indent="-285750">
              <a:buFont typeface="Arial" panose="020B0604020202020204" pitchFamily="34" charset="0"/>
              <a:buChar char="•"/>
            </a:pPr>
            <a:r>
              <a:rPr lang="en-US" dirty="0"/>
              <a:t>November is derived from the Latin word </a:t>
            </a:r>
            <a:r>
              <a:rPr lang="en-US" dirty="0" err="1"/>
              <a:t>novem</a:t>
            </a:r>
            <a:r>
              <a:rPr lang="en-US" dirty="0"/>
              <a:t>, which means nine.</a:t>
            </a:r>
          </a:p>
          <a:p>
            <a:pPr marL="285750" indent="-285750">
              <a:buFont typeface="Arial" panose="020B0604020202020204" pitchFamily="34" charset="0"/>
              <a:buChar char="•"/>
            </a:pPr>
            <a:r>
              <a:rPr lang="en-US" dirty="0"/>
              <a:t>Just like the others, its name stuck, even after January and February were shifted to the calendar start, making November the eleventh month.</a:t>
            </a:r>
          </a:p>
          <a:p>
            <a:pPr marL="285750" indent="-285750">
              <a:buFont typeface="Arial" panose="020B0604020202020204" pitchFamily="34" charset="0"/>
              <a:buChar char="•"/>
            </a:pPr>
            <a:r>
              <a:rPr lang="en-US" dirty="0"/>
              <a:t>In the United States, November is associated with the much-anticipated Thanksgiving holiday, which involves lots of eating, a four-day weekend, and Black Friday, the start of the Christmas holiday season and the busiest shopping day of the year.</a:t>
            </a: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98171" y="812800"/>
            <a:ext cx="4311296" cy="2247622"/>
          </a:xfrm>
          <a:prstGeom prst="rect">
            <a:avLst/>
          </a:prstGeom>
        </p:spPr>
      </p:pic>
    </p:spTree>
    <p:extLst>
      <p:ext uri="{BB962C8B-B14F-4D97-AF65-F5344CB8AC3E}">
        <p14:creationId xmlns:p14="http://schemas.microsoft.com/office/powerpoint/2010/main" val="3404254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21</a:t>
            </a:fld>
            <a:endParaRPr lang="en-US"/>
          </a:p>
        </p:txBody>
      </p:sp>
      <p:sp>
        <p:nvSpPr>
          <p:cNvPr id="10" name="Rectangle 9"/>
          <p:cNvSpPr/>
          <p:nvPr/>
        </p:nvSpPr>
        <p:spPr>
          <a:xfrm>
            <a:off x="553155" y="3586878"/>
            <a:ext cx="7484534" cy="2862322"/>
          </a:xfrm>
          <a:prstGeom prst="rect">
            <a:avLst/>
          </a:prstGeom>
        </p:spPr>
        <p:txBody>
          <a:bodyPr wrap="square">
            <a:spAutoFit/>
          </a:bodyPr>
          <a:lstStyle/>
          <a:p>
            <a:pPr marL="285750" indent="-285750">
              <a:buFont typeface="Arial" panose="020B0604020202020204" pitchFamily="34" charset="0"/>
              <a:buChar char="•"/>
            </a:pPr>
            <a:r>
              <a:rPr lang="en-US" dirty="0"/>
              <a:t>December comes from the Latin word </a:t>
            </a:r>
            <a:r>
              <a:rPr lang="en-US" dirty="0" err="1"/>
              <a:t>decem</a:t>
            </a:r>
            <a:r>
              <a:rPr lang="en-US" dirty="0"/>
              <a:t>, meaning ten. It was the tenth month of the Julian calendar, and now is the twelfth and last month of the year. The Latin name is derived from Decima, the middle Goddess of the Three Fates, and the one who personifies the present.</a:t>
            </a:r>
          </a:p>
          <a:p>
            <a:pPr marL="742950" lvl="1" indent="-285750">
              <a:buFont typeface="Arial" panose="020B0604020202020204" pitchFamily="34" charset="0"/>
              <a:buChar char="•"/>
            </a:pPr>
            <a:r>
              <a:rPr lang="en-US" i="1" dirty="0"/>
              <a:t>Think of the Christmas Carol by Walter Scott…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In the Northern Hemisphere, December is not only the start of winter but is also known for having the shortest day of the year with the least amount of daylight hours on December 21.</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80862" y="900289"/>
            <a:ext cx="3635022" cy="2423348"/>
          </a:xfrm>
          <a:prstGeom prst="rect">
            <a:avLst/>
          </a:prstGeom>
        </p:spPr>
      </p:pic>
    </p:spTree>
    <p:extLst>
      <p:ext uri="{BB962C8B-B14F-4D97-AF65-F5344CB8AC3E}">
        <p14:creationId xmlns:p14="http://schemas.microsoft.com/office/powerpoint/2010/main" val="3286078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22</a:t>
            </a:fld>
            <a:endParaRPr lang="en-US"/>
          </a:p>
        </p:txBody>
      </p:sp>
      <p:sp>
        <p:nvSpPr>
          <p:cNvPr id="10" name="Rectangle 9"/>
          <p:cNvSpPr/>
          <p:nvPr/>
        </p:nvSpPr>
        <p:spPr>
          <a:xfrm>
            <a:off x="524933" y="3059288"/>
            <a:ext cx="7484534" cy="2862322"/>
          </a:xfrm>
          <a:prstGeom prst="rect">
            <a:avLst/>
          </a:prstGeom>
        </p:spPr>
        <p:txBody>
          <a:bodyPr wrap="square">
            <a:spAutoFit/>
          </a:bodyPr>
          <a:lstStyle/>
          <a:p>
            <a:pPr marL="285750" indent="-285750">
              <a:buFont typeface="Arial" panose="020B0604020202020204" pitchFamily="34" charset="0"/>
              <a:buChar char="•"/>
            </a:pPr>
            <a:r>
              <a:rPr lang="en-US" dirty="0"/>
              <a:t>The month of January is named after Janus, the Roman god of gates and doorways.</a:t>
            </a:r>
          </a:p>
          <a:p>
            <a:pPr marL="285750" indent="-285750">
              <a:buFont typeface="Arial" panose="020B0604020202020204" pitchFamily="34" charset="0"/>
              <a:buChar char="•"/>
            </a:pPr>
            <a:r>
              <a:rPr lang="en-US" dirty="0"/>
              <a:t>Janus is represented with two heads that are back-to-back, which signifies that he is looking back at the past for perspective, as well as forward to the future for hope. His duality perfectly coincides the end of one year and the start of the next.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January is marked with renewal and fresh beginnings, which is why it's the month of resolutions, to make positive changes for the year ahead.</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5329" y="220133"/>
            <a:ext cx="2587244" cy="2613378"/>
          </a:xfrm>
          <a:prstGeom prst="rect">
            <a:avLst/>
          </a:prstGeom>
        </p:spPr>
      </p:pic>
    </p:spTree>
    <p:extLst>
      <p:ext uri="{BB962C8B-B14F-4D97-AF65-F5344CB8AC3E}">
        <p14:creationId xmlns:p14="http://schemas.microsoft.com/office/powerpoint/2010/main" val="13241369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47040"/>
          </a:xfrm>
        </p:spPr>
        <p:txBody>
          <a:bodyPr>
            <a:normAutofit fontScale="90000"/>
          </a:bodyPr>
          <a:lstStyle/>
          <a:p>
            <a:r>
              <a:rPr lang="en-US" dirty="0"/>
              <a:t>Months of the Year</a:t>
            </a:r>
            <a:br>
              <a:rPr lang="en-US" dirty="0"/>
            </a:br>
            <a:r>
              <a:rPr lang="en-US" sz="1100" dirty="0"/>
              <a:t>Adopted in part from </a:t>
            </a:r>
            <a:r>
              <a:rPr lang="en-US" sz="1100" dirty="0">
                <a:hlinkClick r:id="rId2"/>
              </a:rPr>
              <a:t>https://bestlifeonline.com/month-names/</a:t>
            </a:r>
            <a:r>
              <a:rPr lang="en-US" sz="1100" dirty="0"/>
              <a:t> </a:t>
            </a:r>
            <a:endParaRPr lang="en-US" sz="900" dirty="0"/>
          </a:p>
        </p:txBody>
      </p:sp>
      <p:sp>
        <p:nvSpPr>
          <p:cNvPr id="4" name="Slide Number Placeholder 3"/>
          <p:cNvSpPr>
            <a:spLocks noGrp="1"/>
          </p:cNvSpPr>
          <p:nvPr>
            <p:ph type="sldNum" sz="quarter" idx="12"/>
          </p:nvPr>
        </p:nvSpPr>
        <p:spPr/>
        <p:txBody>
          <a:bodyPr/>
          <a:lstStyle/>
          <a:p>
            <a:fld id="{CB905857-8EFC-4F61-985E-AF1AE17440E6}" type="slidenum">
              <a:rPr lang="en-US" smtClean="0"/>
              <a:t>23</a:t>
            </a:fld>
            <a:endParaRPr lang="en-US"/>
          </a:p>
        </p:txBody>
      </p:sp>
      <p:sp>
        <p:nvSpPr>
          <p:cNvPr id="10" name="Rectangle 9"/>
          <p:cNvSpPr/>
          <p:nvPr/>
        </p:nvSpPr>
        <p:spPr>
          <a:xfrm>
            <a:off x="570088" y="2775744"/>
            <a:ext cx="7484534" cy="3693319"/>
          </a:xfrm>
          <a:prstGeom prst="rect">
            <a:avLst/>
          </a:prstGeom>
        </p:spPr>
        <p:txBody>
          <a:bodyPr wrap="square">
            <a:spAutoFit/>
          </a:bodyPr>
          <a:lstStyle/>
          <a:p>
            <a:pPr marL="285750" indent="-285750">
              <a:buFont typeface="Arial" panose="020B0604020202020204" pitchFamily="34" charset="0"/>
              <a:buChar char="•"/>
            </a:pPr>
            <a:r>
              <a:rPr lang="en-US" dirty="0"/>
              <a:t>The name February is derived from the Roman period of Februa, which was a festival of purification.</a:t>
            </a:r>
          </a:p>
          <a:p>
            <a:pPr marL="285750" indent="-285750">
              <a:buFont typeface="Arial" panose="020B0604020202020204" pitchFamily="34" charset="0"/>
              <a:buChar char="•"/>
            </a:pPr>
            <a:r>
              <a:rPr lang="en-US" dirty="0"/>
              <a:t>Also called the festival of Lupercalia, it was named after the Roman God </a:t>
            </a:r>
            <a:r>
              <a:rPr lang="en-US" dirty="0" err="1"/>
              <a:t>Februus</a:t>
            </a:r>
            <a:r>
              <a:rPr lang="en-US" dirty="0"/>
              <a:t>, who represented purification. In fact, William Shakespeare's play Julius Caesar begins during Lupercalia. This festival took place on the 15th day of the month and involved some usual cleansing rituals to improve health and fertility.</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February is the only month to have 28 days—except during the Leap Year, when it has 29. According to an Irish tradition, a woman can ask a man to marry her on this day and have better luck of him saying yes.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0055" y="812800"/>
            <a:ext cx="4168421" cy="1705263"/>
          </a:xfrm>
          <a:prstGeom prst="rect">
            <a:avLst/>
          </a:prstGeom>
        </p:spPr>
      </p:pic>
    </p:spTree>
    <p:extLst>
      <p:ext uri="{BB962C8B-B14F-4D97-AF65-F5344CB8AC3E}">
        <p14:creationId xmlns:p14="http://schemas.microsoft.com/office/powerpoint/2010/main" val="42840488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Any Questions?</a:t>
            </a:r>
          </a:p>
        </p:txBody>
      </p:sp>
      <p:pic>
        <p:nvPicPr>
          <p:cNvPr id="2" name="Content Placeholder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950369" y="3579273"/>
            <a:ext cx="2438400" cy="850392"/>
          </a:xfrm>
        </p:spPr>
      </p:pic>
      <p:sp>
        <p:nvSpPr>
          <p:cNvPr id="4" name="Slide Number Placeholder 3"/>
          <p:cNvSpPr>
            <a:spLocks noGrp="1"/>
          </p:cNvSpPr>
          <p:nvPr>
            <p:ph type="sldNum" sz="quarter" idx="12"/>
          </p:nvPr>
        </p:nvSpPr>
        <p:spPr/>
        <p:txBody>
          <a:bodyPr/>
          <a:lstStyle/>
          <a:p>
            <a:fld id="{CB905857-8EFC-4F61-985E-AF1AE17440E6}" type="slidenum">
              <a:rPr lang="en-US" smtClean="0"/>
              <a:t>24</a:t>
            </a:fld>
            <a:endParaRPr lang="en-US"/>
          </a:p>
        </p:txBody>
      </p:sp>
    </p:spTree>
    <p:extLst>
      <p:ext uri="{BB962C8B-B14F-4D97-AF65-F5344CB8AC3E}">
        <p14:creationId xmlns:p14="http://schemas.microsoft.com/office/powerpoint/2010/main" val="1559310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4" y="1248104"/>
            <a:ext cx="3298867" cy="2474150"/>
          </a:xfrm>
          <a:prstGeom prst="rect">
            <a:avLst/>
          </a:prstGeom>
        </p:spPr>
      </p:pic>
      <p:sp>
        <p:nvSpPr>
          <p:cNvPr id="4" name="Slide Number Placeholder 3"/>
          <p:cNvSpPr>
            <a:spLocks noGrp="1"/>
          </p:cNvSpPr>
          <p:nvPr>
            <p:ph type="sldNum" sz="quarter" idx="12"/>
          </p:nvPr>
        </p:nvSpPr>
        <p:spPr/>
        <p:txBody>
          <a:bodyPr/>
          <a:lstStyle/>
          <a:p>
            <a:fld id="{CB905857-8EFC-4F61-985E-AF1AE17440E6}" type="slidenum">
              <a:rPr lang="en-US" smtClean="0"/>
              <a:t>3</a:t>
            </a:fld>
            <a:endParaRPr lang="en-US"/>
          </a:p>
        </p:txBody>
      </p:sp>
      <p:sp>
        <p:nvSpPr>
          <p:cNvPr id="7" name="Title 4"/>
          <p:cNvSpPr>
            <a:spLocks noGrp="1"/>
          </p:cNvSpPr>
          <p:nvPr>
            <p:ph type="title"/>
          </p:nvPr>
        </p:nvSpPr>
        <p:spPr>
          <a:xfrm>
            <a:off x="457200" y="241326"/>
            <a:ext cx="8062912" cy="659535"/>
          </a:xfrm>
        </p:spPr>
        <p:txBody>
          <a:bodyPr/>
          <a:lstStyle/>
          <a:p>
            <a:r>
              <a:rPr lang="en-US" dirty="0"/>
              <a:t>Foucault's pendulum - Figure 4.4</a:t>
            </a:r>
          </a:p>
        </p:txBody>
      </p:sp>
      <p:pic>
        <p:nvPicPr>
          <p:cNvPr id="8" name="Picture Placeholder 1" descr="Photograph of Foucault’s Pendulum. Several viewers watch the pendulum bob (silver sphere at center) as it swings over the circular wooden platform containing the targets it will knock over in the course of a day."/>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033871" y="991539"/>
            <a:ext cx="5267325" cy="3505200"/>
          </a:xfrm>
          <a:prstGeom prst="rect">
            <a:avLst/>
          </a:prstGeom>
          <a:noFill/>
          <a:ln>
            <a:noFill/>
          </a:ln>
        </p:spPr>
      </p:pic>
      <p:sp>
        <p:nvSpPr>
          <p:cNvPr id="9" name="Text Placeholder 6"/>
          <p:cNvSpPr txBox="1">
            <a:spLocks/>
          </p:cNvSpPr>
          <p:nvPr/>
        </p:nvSpPr>
        <p:spPr>
          <a:xfrm>
            <a:off x="457200" y="4843982"/>
            <a:ext cx="8062912" cy="1166382"/>
          </a:xfrm>
          <a:prstGeom prst="rect">
            <a:avLst/>
          </a:prstGeom>
        </p:spPr>
        <p:txBody>
          <a:bodyPr>
            <a:norm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1600" b="1">
                <a:solidFill>
                  <a:srgbClr val="6CB255"/>
                </a:solidFill>
              </a:rPr>
              <a:t>Foucault’s Pendulum.</a:t>
            </a:r>
            <a:r>
              <a:rPr lang="en-US" sz="1600"/>
              <a:t> As Earth turns, the plane of oscillation of the Foucault pendulum shifts gradually so that over the course of 12 hours, all the targets in the circle at the edge of the wooden platform are knocked over in sequence. (credit: Manuel M. Vicente)</a:t>
            </a:r>
            <a:endParaRPr lang="en-US" sz="1600" dirty="0"/>
          </a:p>
        </p:txBody>
      </p:sp>
      <p:pic>
        <p:nvPicPr>
          <p:cNvPr id="10" name="Picture 9"/>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92910" y="6054542"/>
            <a:ext cx="1051734" cy="714850"/>
          </a:xfrm>
          <a:prstGeom prst="rect">
            <a:avLst/>
          </a:prstGeom>
        </p:spPr>
      </p:pic>
      <p:sp>
        <p:nvSpPr>
          <p:cNvPr id="11" name="Rectangle 10"/>
          <p:cNvSpPr/>
          <p:nvPr/>
        </p:nvSpPr>
        <p:spPr>
          <a:xfrm>
            <a:off x="67734" y="6411967"/>
            <a:ext cx="3375378" cy="338554"/>
          </a:xfrm>
          <a:prstGeom prst="rect">
            <a:avLst/>
          </a:prstGeom>
        </p:spPr>
        <p:txBody>
          <a:bodyPr wrap="square">
            <a:spAutoFit/>
          </a:bodyPr>
          <a:lstStyle/>
          <a:p>
            <a:r>
              <a:rPr lang="en-US" sz="800" dirty="0"/>
              <a:t>Animation adopted from https://en.wikipedia.org/wiki/Foucault_pendulum</a:t>
            </a:r>
          </a:p>
        </p:txBody>
      </p:sp>
    </p:spTree>
    <p:extLst>
      <p:ext uri="{BB962C8B-B14F-4D97-AF65-F5344CB8AC3E}">
        <p14:creationId xmlns:p14="http://schemas.microsoft.com/office/powerpoint/2010/main" val="36021945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650240"/>
          </a:xfrm>
        </p:spPr>
        <p:txBody>
          <a:bodyPr/>
          <a:lstStyle/>
          <a:p>
            <a:r>
              <a:rPr lang="en-US" dirty="0"/>
              <a:t>Foucault's pendulum</a:t>
            </a:r>
          </a:p>
        </p:txBody>
      </p:sp>
      <p:sp>
        <p:nvSpPr>
          <p:cNvPr id="6" name="Content Placeholder 5"/>
          <p:cNvSpPr>
            <a:spLocks noGrp="1"/>
          </p:cNvSpPr>
          <p:nvPr>
            <p:ph idx="1"/>
          </p:nvPr>
        </p:nvSpPr>
        <p:spPr>
          <a:xfrm>
            <a:off x="946404" y="1512711"/>
            <a:ext cx="6446520" cy="3984450"/>
          </a:xfrm>
        </p:spPr>
        <p:txBody>
          <a:bodyPr/>
          <a:lstStyle/>
          <a:p>
            <a:r>
              <a:rPr lang="en-US" dirty="0"/>
              <a:t>Foucault's pendulum at Wilson Hall, Fermi national Laboratory (</a:t>
            </a:r>
            <a:r>
              <a:rPr lang="en-US" dirty="0">
                <a:hlinkClick r:id="rId2"/>
              </a:rPr>
              <a:t>www.fnal.gov</a:t>
            </a:r>
            <a:r>
              <a:rPr lang="en-US" dirty="0"/>
              <a:t>). Photo is taken by me </a:t>
            </a:r>
            <a:r>
              <a:rPr lang="en-US" dirty="0">
                <a:sym typeface="Wingdings" panose="05000000000000000000" pitchFamily="2" charset="2"/>
              </a:rPr>
              <a:t></a:t>
            </a:r>
            <a:endParaRPr lang="en-US" dirty="0"/>
          </a:p>
          <a:p>
            <a:endParaRPr lang="en-US" dirty="0"/>
          </a:p>
        </p:txBody>
      </p:sp>
      <p:sp>
        <p:nvSpPr>
          <p:cNvPr id="4" name="Slide Number Placeholder 3"/>
          <p:cNvSpPr>
            <a:spLocks noGrp="1"/>
          </p:cNvSpPr>
          <p:nvPr>
            <p:ph type="sldNum" sz="quarter" idx="12"/>
          </p:nvPr>
        </p:nvSpPr>
        <p:spPr/>
        <p:txBody>
          <a:bodyPr/>
          <a:lstStyle/>
          <a:p>
            <a:fld id="{CB905857-8EFC-4F61-985E-AF1AE17440E6}" type="slidenum">
              <a:rPr lang="en-US" smtClean="0"/>
              <a:t>4</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4017" y="2587115"/>
            <a:ext cx="5201920" cy="3901440"/>
          </a:xfrm>
          <a:prstGeom prst="rect">
            <a:avLst/>
          </a:prstGeom>
        </p:spPr>
      </p:pic>
    </p:spTree>
    <p:extLst>
      <p:ext uri="{BB962C8B-B14F-4D97-AF65-F5344CB8AC3E}">
        <p14:creationId xmlns:p14="http://schemas.microsoft.com/office/powerpoint/2010/main" val="39475031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53915" y="39511"/>
            <a:ext cx="7269480" cy="935094"/>
          </a:xfrm>
        </p:spPr>
        <p:txBody>
          <a:bodyPr>
            <a:normAutofit fontScale="90000"/>
          </a:bodyPr>
          <a:lstStyle/>
          <a:p>
            <a:r>
              <a:rPr lang="en-US" sz="3200" dirty="0"/>
              <a:t>Seasons on Earth – Axis tilt</a:t>
            </a:r>
            <a:br>
              <a:rPr lang="en-US" sz="3200" dirty="0"/>
            </a:br>
            <a:r>
              <a:rPr lang="en-US" sz="3200" dirty="0"/>
              <a:t>Figure 4.5</a:t>
            </a:r>
          </a:p>
        </p:txBody>
      </p:sp>
      <p:sp>
        <p:nvSpPr>
          <p:cNvPr id="4" name="Slide Number Placeholder 3"/>
          <p:cNvSpPr>
            <a:spLocks noGrp="1"/>
          </p:cNvSpPr>
          <p:nvPr>
            <p:ph type="sldNum" sz="quarter" idx="12"/>
          </p:nvPr>
        </p:nvSpPr>
        <p:spPr/>
        <p:txBody>
          <a:bodyPr/>
          <a:lstStyle/>
          <a:p>
            <a:fld id="{CB905857-8EFC-4F61-985E-AF1AE17440E6}" type="slidenum">
              <a:rPr lang="en-US" smtClean="0"/>
              <a:t>5</a:t>
            </a:fld>
            <a:endParaRPr lang="en-US"/>
          </a:p>
        </p:txBody>
      </p:sp>
      <p:pic>
        <p:nvPicPr>
          <p:cNvPr id="7" name="Picture Placeholder 1" descr="Earth’s Seasons. This illustration shows the Earth at four positions along its orbit around the Sun, which is drawn in the center of the orbit indicated by circular arrows. At left, the Earth is shown at “Summer Solstice June 21”, and has its northern axis of rotation (tilted 23-degrees from vertical) pointing toward the Sun. At bottom center, the Earth is at “Autumnal Equinox September 21”, with the northern rotation axis pointing toward the right. At right, the Earth is shown at “Winter Solstice December 21”, with the northern axis of rotation pointing away from the Sun. Finally, at top, the Earth is shown at “Vernal Equinox March 21”, with the northern rotation axis pointing toward the right."/>
          <p:cNvPicPr>
            <a:picLocks noChangeAspect="1"/>
          </p:cNvPicPr>
          <p:nvPr/>
        </p:nvPicPr>
        <p:blipFill>
          <a:blip r:embed="rId2" cstate="email">
            <a:extLst>
              <a:ext uri="{28A0092B-C50C-407E-A947-70E740481C1C}">
                <a14:useLocalDpi xmlns:a14="http://schemas.microsoft.com/office/drawing/2010/main" val="0"/>
              </a:ext>
            </a:extLst>
          </a:blip>
          <a:srcRect l="-444" r="-444"/>
          <a:stretch>
            <a:fillRect/>
          </a:stretch>
        </p:blipFill>
        <p:spPr>
          <a:xfrm>
            <a:off x="235641" y="1071586"/>
            <a:ext cx="8062913" cy="3500071"/>
          </a:xfrm>
          <a:prstGeom prst="rect">
            <a:avLst/>
          </a:prstGeom>
        </p:spPr>
      </p:pic>
      <p:sp>
        <p:nvSpPr>
          <p:cNvPr id="8" name="Text Placeholder 6"/>
          <p:cNvSpPr txBox="1">
            <a:spLocks/>
          </p:cNvSpPr>
          <p:nvPr/>
        </p:nvSpPr>
        <p:spPr>
          <a:xfrm>
            <a:off x="457200" y="4843982"/>
            <a:ext cx="8062912" cy="1166382"/>
          </a:xfrm>
          <a:prstGeom prst="rect">
            <a:avLst/>
          </a:prstGeom>
        </p:spPr>
        <p:txBody>
          <a:bodyPr>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1500" b="1">
                <a:solidFill>
                  <a:srgbClr val="6CB255"/>
                </a:solidFill>
              </a:rPr>
              <a:t>Seasons.</a:t>
            </a:r>
            <a:r>
              <a:rPr lang="en-US" sz="1500"/>
              <a:t> We see Earth at different seasons as it circles the Sun. In June, the Northern Hemisphere “leans into” the Sun, and those in the North experience summer and have longer days. In December, during winter in the Northern Hemisphere, the Southern Hemisphere “leans into” the Sun and is illuminated more directly. In spring and autumn, the two hemispheres receive more equal shares of sunlight.</a:t>
            </a:r>
            <a:endParaRPr lang="en-US" sz="1500" dirty="0"/>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157443" y="188881"/>
            <a:ext cx="1051734" cy="714850"/>
          </a:xfrm>
          <a:prstGeom prst="rect">
            <a:avLst/>
          </a:prstGeom>
        </p:spPr>
      </p:pic>
    </p:spTree>
    <p:extLst>
      <p:ext uri="{BB962C8B-B14F-4D97-AF65-F5344CB8AC3E}">
        <p14:creationId xmlns:p14="http://schemas.microsoft.com/office/powerpoint/2010/main" val="3908004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B905857-8EFC-4F61-985E-AF1AE17440E6}" type="slidenum">
              <a:rPr lang="en-US" smtClean="0"/>
              <a:t>6</a:t>
            </a:fld>
            <a:endParaRPr lang="en-US"/>
          </a:p>
        </p:txBody>
      </p:sp>
      <p:pic>
        <p:nvPicPr>
          <p:cNvPr id="7" name="Picture Placeholder 1" descr="The Sun’s Rays in Summer and Winter. Panel (a), at left, illustrates how sunlight strikes the Earth’s surface in Summer. Five parallel yellow arrows, labeled “1 m2”, are drawn pointing downward at a 73-degree angle relative to the ground. Where the arrows strike the ground, a scale is drawn spanning the width of the arrows that reads “1.04 m2”. In panel (b), at right, illustrates how sunlight strikes the Earth’s surface in Winter. The five arrows are now drawn at 26-degrees relative to the ground. Where the arrows strike the ground, a scale is drawn spanning the width of the arrows that reads “2.24 m2”. Thus one square meter of sunlight falls on over twice the surface area in winter vs. summer."/>
          <p:cNvPicPr>
            <a:picLocks noChangeAspect="1"/>
          </p:cNvPicPr>
          <p:nvPr/>
        </p:nvPicPr>
        <p:blipFill>
          <a:blip r:embed="rId2" cstate="email">
            <a:extLst>
              <a:ext uri="{28A0092B-C50C-407E-A947-70E740481C1C}">
                <a14:useLocalDpi xmlns:a14="http://schemas.microsoft.com/office/drawing/2010/main" val="0"/>
              </a:ext>
            </a:extLst>
          </a:blip>
          <a:srcRect l="-9403" r="-9403"/>
          <a:stretch>
            <a:fillRect/>
          </a:stretch>
        </p:blipFill>
        <p:spPr>
          <a:xfrm>
            <a:off x="457199" y="1122386"/>
            <a:ext cx="8062913" cy="3500071"/>
          </a:xfrm>
          <a:prstGeom prst="rect">
            <a:avLst/>
          </a:prstGeom>
        </p:spPr>
      </p:pic>
      <mc:AlternateContent xmlns:mc="http://schemas.openxmlformats.org/markup-compatibility/2006" xmlns:a14="http://schemas.microsoft.com/office/drawing/2010/main">
        <mc:Choice Requires="a14">
          <p:sp>
            <p:nvSpPr>
              <p:cNvPr id="8" name="Text Placeholder 6"/>
              <p:cNvSpPr txBox="1">
                <a:spLocks/>
              </p:cNvSpPr>
              <p:nvPr/>
            </p:nvSpPr>
            <p:spPr>
              <a:xfrm>
                <a:off x="457200" y="4691586"/>
                <a:ext cx="7699022" cy="2074339"/>
              </a:xfrm>
              <a:prstGeom prst="rect">
                <a:avLst/>
              </a:prstGeom>
            </p:spPr>
            <p:txBody>
              <a:bodyPr>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1351" b="1" dirty="0">
                    <a:solidFill>
                      <a:srgbClr val="6CB255"/>
                    </a:solidFill>
                  </a:rPr>
                  <a:t>The Sun’s Rays in Summer and Winter.</a:t>
                </a:r>
              </a:p>
              <a:p>
                <a:pPr marL="342900" indent="-342900">
                  <a:buFont typeface="Arial" pitchFamily="34" charset="0"/>
                  <a:buAutoNum type="alphaLcParenBoth"/>
                </a:pPr>
                <a:r>
                  <a:rPr lang="en-US" sz="1351" dirty="0"/>
                  <a:t>In summer, the Sun appears high in the sky and its rays hit Earth more directly, spreading out less. </a:t>
                </a:r>
              </a:p>
              <a:p>
                <a:pPr marL="342900" indent="-342900">
                  <a:buFont typeface="Arial" pitchFamily="34" charset="0"/>
                  <a:buAutoNum type="alphaLcParenBoth"/>
                </a:pPr>
                <a:r>
                  <a:rPr lang="en-US" sz="1351" dirty="0"/>
                  <a:t>In winter, the Sun is low in the sky and its rays spread out over a much wider area, becoming less effective at heating the ground.</a:t>
                </a:r>
              </a:p>
              <a:p>
                <a:pPr lvl="1"/>
                <a:r>
                  <a:rPr lang="en-US" sz="1151" dirty="0"/>
                  <a:t>Energy received by surface = Energy from Sun * </a:t>
                </a:r>
                <a14:m>
                  <m:oMath xmlns:m="http://schemas.openxmlformats.org/officeDocument/2006/math">
                    <m:r>
                      <m:rPr>
                        <m:sty m:val="p"/>
                      </m:rPr>
                      <a:rPr lang="en-US" sz="1151" b="0" i="0" smtClean="0">
                        <a:latin typeface="Cambria Math" panose="02040503050406030204" pitchFamily="18" charset="0"/>
                      </a:rPr>
                      <m:t>sin</m:t>
                    </m:r>
                    <m:r>
                      <a:rPr lang="en-US" sz="1151" b="0" i="1" smtClean="0">
                        <a:latin typeface="Cambria Math" panose="02040503050406030204" pitchFamily="18" charset="0"/>
                      </a:rPr>
                      <m:t>⁡(</m:t>
                    </m:r>
                    <m:r>
                      <a:rPr lang="en-US" sz="1151" b="0" i="1" smtClean="0">
                        <a:latin typeface="Cambria Math" panose="02040503050406030204" pitchFamily="18" charset="0"/>
                      </a:rPr>
                      <m:t>𝑖𝑛𝑐𝑖𝑑𝑒𝑛𝑐𝑒</m:t>
                    </m:r>
                    <m:r>
                      <a:rPr lang="en-US" sz="1151" b="0" i="1" smtClean="0">
                        <a:latin typeface="Cambria Math" panose="02040503050406030204" pitchFamily="18" charset="0"/>
                      </a:rPr>
                      <m:t> </m:t>
                    </m:r>
                    <m:r>
                      <a:rPr lang="en-US" sz="1151" b="0" i="1" smtClean="0">
                        <a:latin typeface="Cambria Math" panose="02040503050406030204" pitchFamily="18" charset="0"/>
                      </a:rPr>
                      <m:t>𝑎𝑛𝑔𝑙𝑒</m:t>
                    </m:r>
                    <m:r>
                      <a:rPr lang="en-US" sz="1151" b="0" i="1" smtClean="0">
                        <a:latin typeface="Cambria Math" panose="02040503050406030204" pitchFamily="18" charset="0"/>
                      </a:rPr>
                      <m:t>)</m:t>
                    </m:r>
                  </m:oMath>
                </a14:m>
                <a:endParaRPr lang="en-US" sz="1151" dirty="0"/>
              </a:p>
            </p:txBody>
          </p:sp>
        </mc:Choice>
        <mc:Fallback xmlns="">
          <p:sp>
            <p:nvSpPr>
              <p:cNvPr id="8" name="Text Placeholder 6"/>
              <p:cNvSpPr txBox="1">
                <a:spLocks noRot="1" noChangeAspect="1" noMove="1" noResize="1" noEditPoints="1" noAdjustHandles="1" noChangeArrowheads="1" noChangeShapeType="1" noTextEdit="1"/>
              </p:cNvSpPr>
              <p:nvPr/>
            </p:nvSpPr>
            <p:spPr>
              <a:xfrm>
                <a:off x="457200" y="4691586"/>
                <a:ext cx="7699022" cy="2074339"/>
              </a:xfrm>
              <a:prstGeom prst="rect">
                <a:avLst/>
              </a:prstGeom>
              <a:blipFill rotWithShape="0">
                <a:blip r:embed="rId3"/>
                <a:stretch>
                  <a:fillRect t="-1176"/>
                </a:stretch>
              </a:blipFill>
            </p:spPr>
            <p:txBody>
              <a:bodyPr/>
              <a:lstStyle/>
              <a:p>
                <a:r>
                  <a:rPr lang="en-US">
                    <a:noFill/>
                  </a:rPr>
                  <a:t> </a:t>
                </a:r>
              </a:p>
            </p:txBody>
          </p:sp>
        </mc:Fallback>
      </mc:AlternateContent>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7281620" y="6126218"/>
            <a:ext cx="1051734" cy="714850"/>
          </a:xfrm>
          <a:prstGeom prst="rect">
            <a:avLst/>
          </a:prstGeom>
        </p:spPr>
      </p:pic>
      <p:sp>
        <p:nvSpPr>
          <p:cNvPr id="10" name="Title 4"/>
          <p:cNvSpPr>
            <a:spLocks noGrp="1"/>
          </p:cNvSpPr>
          <p:nvPr>
            <p:ph type="title"/>
          </p:nvPr>
        </p:nvSpPr>
        <p:spPr>
          <a:xfrm>
            <a:off x="886742" y="309308"/>
            <a:ext cx="7269480" cy="701040"/>
          </a:xfrm>
        </p:spPr>
        <p:txBody>
          <a:bodyPr>
            <a:noAutofit/>
          </a:bodyPr>
          <a:lstStyle/>
          <a:p>
            <a:r>
              <a:rPr lang="en-US" sz="3200" dirty="0"/>
              <a:t>Seasons on Earth – Axis tilt</a:t>
            </a:r>
            <a:br>
              <a:rPr lang="en-US" sz="3200" dirty="0"/>
            </a:br>
            <a:r>
              <a:rPr lang="en-US" sz="3200" dirty="0"/>
              <a:t>Figure 4.6</a:t>
            </a:r>
          </a:p>
        </p:txBody>
      </p:sp>
    </p:spTree>
    <p:extLst>
      <p:ext uri="{BB962C8B-B14F-4D97-AF65-F5344CB8AC3E}">
        <p14:creationId xmlns:p14="http://schemas.microsoft.com/office/powerpoint/2010/main" val="1398858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492196"/>
          </a:xfrm>
        </p:spPr>
        <p:txBody>
          <a:bodyPr>
            <a:normAutofit fontScale="90000"/>
          </a:bodyPr>
          <a:lstStyle/>
          <a:p>
            <a:r>
              <a:rPr lang="en-US" dirty="0"/>
              <a:t>Seasons on Earth – Axis tilt</a:t>
            </a:r>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a:xfrm>
                <a:off x="152399" y="884213"/>
                <a:ext cx="8288655" cy="4351337"/>
              </a:xfrm>
            </p:spPr>
            <p:txBody>
              <a:bodyPr/>
              <a:lstStyle/>
              <a:p>
                <a:r>
                  <a:rPr lang="en-US" dirty="0"/>
                  <a:t>As our planet revolved around the Sun, because of the axis tilt w.r.t. the direction to the Sun different areas receive total amount of energy proportional to the </a:t>
                </a:r>
                <a14:m>
                  <m:oMath xmlns:m="http://schemas.openxmlformats.org/officeDocument/2006/math">
                    <m:r>
                      <m:rPr>
                        <m:sty m:val="p"/>
                      </m:rPr>
                      <a:rPr lang="en-US" b="0" i="0" smtClean="0">
                        <a:latin typeface="Cambria Math" panose="02040503050406030204" pitchFamily="18" charset="0"/>
                      </a:rPr>
                      <m:t>sin</m:t>
                    </m:r>
                    <m:r>
                      <a:rPr lang="en-US" b="0" i="1" smtClean="0">
                        <a:latin typeface="Cambria Math" panose="02040503050406030204" pitchFamily="18" charset="0"/>
                      </a:rPr>
                      <m:t>⁡(</m:t>
                    </m:r>
                    <m:r>
                      <a:rPr lang="en-US" b="0" i="1" smtClean="0">
                        <a:latin typeface="Cambria Math" panose="02040503050406030204" pitchFamily="18" charset="0"/>
                      </a:rPr>
                      <m:t>𝑡𝑖𝑙𝑡</m:t>
                    </m:r>
                    <m:r>
                      <a:rPr lang="en-US" b="0" i="1" smtClean="0">
                        <a:latin typeface="Cambria Math" panose="02040503050406030204" pitchFamily="18" charset="0"/>
                      </a:rPr>
                      <m:t> </m:t>
                    </m:r>
                    <m:r>
                      <a:rPr lang="en-US" b="0" i="1" smtClean="0">
                        <a:latin typeface="Cambria Math" panose="02040503050406030204" pitchFamily="18" charset="0"/>
                      </a:rPr>
                      <m:t>𝑎𝑛𝑑</m:t>
                    </m:r>
                    <m:r>
                      <a:rPr lang="en-US" b="0" i="1" smtClean="0">
                        <a:latin typeface="Cambria Math" panose="02040503050406030204" pitchFamily="18" charset="0"/>
                      </a:rPr>
                      <m:t> </m:t>
                    </m:r>
                    <m:r>
                      <a:rPr lang="en-US" i="1">
                        <a:latin typeface="Cambria Math" panose="02040503050406030204" pitchFamily="18" charset="0"/>
                      </a:rPr>
                      <m:t>𝑙𝑎𝑡𝑖𝑡𝑢𝑑𝑒</m:t>
                    </m:r>
                    <m:r>
                      <a:rPr lang="en-US" b="0" i="1" smtClean="0">
                        <a:latin typeface="Cambria Math" panose="02040503050406030204" pitchFamily="18" charset="0"/>
                      </a:rPr>
                      <m:t>)</m:t>
                    </m:r>
                  </m:oMath>
                </a14:m>
                <a:r>
                  <a:rPr lang="en-US" dirty="0"/>
                  <a:t>. On the days of equinox (March 21 and Sept 21) the tilt contribution to the formula is 0. (Why do you think is that?)</a:t>
                </a:r>
              </a:p>
              <a:p>
                <a:endParaRPr lang="en-US" dirty="0"/>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xfrm>
                <a:off x="152399" y="884213"/>
                <a:ext cx="8288655" cy="4351337"/>
              </a:xfrm>
              <a:blipFill rotWithShape="0">
                <a:blip r:embed="rId2"/>
                <a:stretch>
                  <a:fillRect l="-147" t="-980"/>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CB905857-8EFC-4F61-985E-AF1AE17440E6}" type="slidenum">
              <a:rPr lang="en-US" smtClean="0"/>
              <a:t>7</a:t>
            </a:fld>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463" y="2251596"/>
            <a:ext cx="7143750" cy="4429125"/>
          </a:xfrm>
          <a:prstGeom prst="rect">
            <a:avLst/>
          </a:prstGeom>
        </p:spPr>
      </p:pic>
      <p:sp>
        <p:nvSpPr>
          <p:cNvPr id="10" name="Rectangle 9"/>
          <p:cNvSpPr/>
          <p:nvPr/>
        </p:nvSpPr>
        <p:spPr>
          <a:xfrm>
            <a:off x="152400" y="6627961"/>
            <a:ext cx="4572000" cy="230832"/>
          </a:xfrm>
          <a:prstGeom prst="rect">
            <a:avLst/>
          </a:prstGeom>
        </p:spPr>
        <p:txBody>
          <a:bodyPr>
            <a:spAutoFit/>
          </a:bodyPr>
          <a:lstStyle/>
          <a:p>
            <a:r>
              <a:rPr lang="en-US" sz="900" dirty="0"/>
              <a:t>Adopted from: https://www.e-education.psu.edu/eme811/node/642</a:t>
            </a:r>
          </a:p>
        </p:txBody>
      </p:sp>
    </p:spTree>
    <p:extLst>
      <p:ext uri="{BB962C8B-B14F-4D97-AF65-F5344CB8AC3E}">
        <p14:creationId xmlns:p14="http://schemas.microsoft.com/office/powerpoint/2010/main" val="42855312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655884"/>
          </a:xfrm>
        </p:spPr>
        <p:txBody>
          <a:bodyPr>
            <a:normAutofit fontScale="90000"/>
          </a:bodyPr>
          <a:lstStyle/>
          <a:p>
            <a:r>
              <a:rPr lang="en-US" dirty="0"/>
              <a:t>Seasons on Earth – Axis tilt</a:t>
            </a:r>
            <a:br>
              <a:rPr lang="en-US" dirty="0"/>
            </a:br>
            <a:r>
              <a:rPr lang="en-US" dirty="0"/>
              <a:t>Figure 4.7</a:t>
            </a:r>
          </a:p>
        </p:txBody>
      </p:sp>
      <p:sp>
        <p:nvSpPr>
          <p:cNvPr id="4" name="Slide Number Placeholder 3"/>
          <p:cNvSpPr>
            <a:spLocks noGrp="1"/>
          </p:cNvSpPr>
          <p:nvPr>
            <p:ph type="sldNum" sz="quarter" idx="12"/>
          </p:nvPr>
        </p:nvSpPr>
        <p:spPr/>
        <p:txBody>
          <a:bodyPr/>
          <a:lstStyle/>
          <a:p>
            <a:fld id="{CB905857-8EFC-4F61-985E-AF1AE17440E6}" type="slidenum">
              <a:rPr lang="en-US" smtClean="0"/>
              <a:t>8</a:t>
            </a:fld>
            <a:endParaRPr lang="en-US"/>
          </a:p>
        </p:txBody>
      </p:sp>
      <p:pic>
        <p:nvPicPr>
          <p:cNvPr id="7" name="Picture Placeholder 1" descr="The Sun’s Path in the Sky for Different Seasons. In each of these three illustrations, a beige ellipse represents the ground and horizon of an observer standing in the center, and is surrounded by a semi-transparent sphere representing the sky. North is to the left, and west is at the bottom of the horizon ellipse. A yellow line, labeled “North celestial pole”, is drawn from the feet of the observer toward the upper left. A yellow dashed ellipse, labeled “Celestial equator”, is drawn on the sky sphere so that it touches the horizon at the points labeled “W” (west) and “E” (east) and is tilted to be perpendicular to the celestial pole. The left-most illustration shows the “Sun’s path June 21”, indicated by a faint yellow ellipse. The Sun rises and sets above the celestial equator. The central illustration shows the “Sun’s path March 21 and Sept. 21”. The Sun rises and sets along the celestial equator. Finally, the right-most illustration shows the “Sun’s path Dec. 21”, indicated by a faint yellow ellipse. The Sun rises and sets below the celestial equator."/>
          <p:cNvPicPr>
            <a:picLocks noChangeAspect="1"/>
          </p:cNvPicPr>
          <p:nvPr/>
        </p:nvPicPr>
        <p:blipFill>
          <a:blip r:embed="rId2" cstate="email">
            <a:extLst>
              <a:ext uri="{28A0092B-C50C-407E-A947-70E740481C1C}">
                <a14:useLocalDpi xmlns:a14="http://schemas.microsoft.com/office/drawing/2010/main" val="0"/>
              </a:ext>
            </a:extLst>
          </a:blip>
          <a:srcRect l="-798" r="-798"/>
          <a:stretch>
            <a:fillRect/>
          </a:stretch>
        </p:blipFill>
        <p:spPr>
          <a:xfrm>
            <a:off x="457199" y="1122386"/>
            <a:ext cx="8062913" cy="3500071"/>
          </a:xfrm>
          <a:prstGeom prst="rect">
            <a:avLst/>
          </a:prstGeom>
        </p:spPr>
      </p:pic>
      <p:sp>
        <p:nvSpPr>
          <p:cNvPr id="8" name="Text Placeholder 6"/>
          <p:cNvSpPr txBox="1">
            <a:spLocks/>
          </p:cNvSpPr>
          <p:nvPr/>
        </p:nvSpPr>
        <p:spPr>
          <a:xfrm>
            <a:off x="457200" y="4843982"/>
            <a:ext cx="8062912" cy="1166382"/>
          </a:xfrm>
          <a:prstGeom prst="rect">
            <a:avLst/>
          </a:prstGeom>
        </p:spPr>
        <p:txBody>
          <a:bodyPr>
            <a:no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1200" b="1" dirty="0">
                <a:solidFill>
                  <a:srgbClr val="6CB255"/>
                </a:solidFill>
              </a:rPr>
              <a:t>The Sun’s Path in the Sky for Different Seasons.</a:t>
            </a:r>
            <a:r>
              <a:rPr lang="en-US" sz="1200" dirty="0"/>
              <a:t> On June 21, the Sun rises north of east and sets north of west. For observers in the Northern Hemisphere of Earth, the Sun spends about ~15 hours above the horizon in the United States, meaning more hours of daylight. On December 21, the Sun rises south of east and sets south of west. It spends ~9 hours above the horizon in the United States, which means fewer hours of daylight and more hours of night in northern lands (and a strong need for people to hold celebrations to cheer themselves up). On March 21 and September 21, the Sun spends equal amounts of time above and below the horizon in both hemispheres.</a:t>
            </a:r>
          </a:p>
          <a:p>
            <a:r>
              <a:rPr lang="en-US" sz="1200" dirty="0"/>
              <a:t>Where on Earth are day and night always equal?</a:t>
            </a:r>
          </a:p>
        </p:txBody>
      </p:sp>
      <p:pic>
        <p:nvPicPr>
          <p:cNvPr id="9" name="Picture 8"/>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270331" y="265018"/>
            <a:ext cx="1051734" cy="714850"/>
          </a:xfrm>
          <a:prstGeom prst="rect">
            <a:avLst/>
          </a:prstGeom>
        </p:spPr>
      </p:pic>
    </p:spTree>
    <p:extLst>
      <p:ext uri="{BB962C8B-B14F-4D97-AF65-F5344CB8AC3E}">
        <p14:creationId xmlns:p14="http://schemas.microsoft.com/office/powerpoint/2010/main" val="2550751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46404" y="365760"/>
            <a:ext cx="7269480" cy="672818"/>
          </a:xfrm>
        </p:spPr>
        <p:txBody>
          <a:bodyPr/>
          <a:lstStyle/>
          <a:p>
            <a:r>
              <a:rPr lang="en-US" dirty="0"/>
              <a:t>Calendars of the World</a:t>
            </a:r>
          </a:p>
        </p:txBody>
      </p:sp>
      <p:sp>
        <p:nvSpPr>
          <p:cNvPr id="6" name="Content Placeholder 5"/>
          <p:cNvSpPr>
            <a:spLocks noGrp="1"/>
          </p:cNvSpPr>
          <p:nvPr>
            <p:ph idx="1"/>
          </p:nvPr>
        </p:nvSpPr>
        <p:spPr>
          <a:xfrm>
            <a:off x="310444" y="1038579"/>
            <a:ext cx="7905440" cy="2404532"/>
          </a:xfrm>
        </p:spPr>
        <p:txBody>
          <a:bodyPr/>
          <a:lstStyle/>
          <a:p>
            <a:r>
              <a:rPr lang="en-US" dirty="0"/>
              <a:t>As we remember, the star Sirius (or </a:t>
            </a:r>
            <a:r>
              <a:rPr lang="en-US" dirty="0" err="1"/>
              <a:t>Sothis</a:t>
            </a:r>
            <a:r>
              <a:rPr lang="en-US" dirty="0"/>
              <a:t>) was very important to </a:t>
            </a:r>
            <a:r>
              <a:rPr lang="en-US" dirty="0" err="1"/>
              <a:t>Egiptians</a:t>
            </a:r>
            <a:r>
              <a:rPr lang="en-US" dirty="0"/>
              <a:t>. More then 4000 years ago they have adopted one of the first known calendars based on the heliacal rising of Sirius. It consisted of 365 days with no leap years, thus the months were actually shifting little by little . (</a:t>
            </a:r>
            <a:r>
              <a:rPr lang="en-US" sz="1400" dirty="0"/>
              <a:t>see https://en.wikipedia.org/wiki/Sothic_cycle</a:t>
            </a:r>
            <a:r>
              <a:rPr lang="en-US" dirty="0"/>
              <a:t>)</a:t>
            </a:r>
          </a:p>
          <a:p>
            <a:pPr lvl="1"/>
            <a:r>
              <a:rPr lang="en-US" dirty="0"/>
              <a:t>The heliacal rising of a star occurs annually when it briefly becomes visible above the eastern horizon at dawn just before sunrise, after it has spent a season behind the sun rendering it invisible (</a:t>
            </a:r>
            <a:r>
              <a:rPr lang="en-US" sz="1100" dirty="0"/>
              <a:t>https://en.wikipedia.org/wiki/Heliacal_rising</a:t>
            </a:r>
            <a:r>
              <a:rPr lang="en-US" dirty="0"/>
              <a:t>)</a:t>
            </a:r>
          </a:p>
        </p:txBody>
      </p:sp>
      <p:sp>
        <p:nvSpPr>
          <p:cNvPr id="4" name="Slide Number Placeholder 3"/>
          <p:cNvSpPr>
            <a:spLocks noGrp="1"/>
          </p:cNvSpPr>
          <p:nvPr>
            <p:ph type="sldNum" sz="quarter" idx="12"/>
          </p:nvPr>
        </p:nvSpPr>
        <p:spPr/>
        <p:txBody>
          <a:bodyPr/>
          <a:lstStyle/>
          <a:p>
            <a:fld id="{CB905857-8EFC-4F61-985E-AF1AE17440E6}" type="slidenum">
              <a:rPr lang="en-US" smtClean="0"/>
              <a:t>9</a:t>
            </a:fld>
            <a:endParaRPr lang="en-US"/>
          </a:p>
        </p:txBody>
      </p:sp>
      <p:sp>
        <p:nvSpPr>
          <p:cNvPr id="7" name="Title 4"/>
          <p:cNvSpPr txBox="1">
            <a:spLocks/>
          </p:cNvSpPr>
          <p:nvPr/>
        </p:nvSpPr>
        <p:spPr>
          <a:xfrm>
            <a:off x="946403" y="5032083"/>
            <a:ext cx="7837551" cy="65953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a:lstStyle>
          <a:p>
            <a:r>
              <a:rPr lang="en-US" sz="2400" dirty="0"/>
              <a:t>Figure 4.10</a:t>
            </a:r>
          </a:p>
        </p:txBody>
      </p:sp>
      <p:sp>
        <p:nvSpPr>
          <p:cNvPr id="8" name="Text Placeholder 6"/>
          <p:cNvSpPr txBox="1">
            <a:spLocks/>
          </p:cNvSpPr>
          <p:nvPr/>
        </p:nvSpPr>
        <p:spPr>
          <a:xfrm>
            <a:off x="378143" y="5691618"/>
            <a:ext cx="8062912" cy="1166382"/>
          </a:xfrm>
          <a:prstGeom prst="rect">
            <a:avLst/>
          </a:prstGeom>
        </p:spPr>
        <p:txBody>
          <a:bodyPr>
            <a:norm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sz="1600" b="1" dirty="0">
                <a:solidFill>
                  <a:srgbClr val="6CB255"/>
                </a:solidFill>
              </a:rPr>
              <a:t>Difference Between a Sidereal Day and a Solar Day.</a:t>
            </a:r>
            <a:r>
              <a:rPr lang="en-US" sz="1600" dirty="0"/>
              <a:t> This is a top view, looking down as Earth orbits the Sun. Because Earth moves around the Sun (roughly 1</a:t>
            </a:r>
            <a:r>
              <a:rPr lang="en-US" sz="1600" dirty="0">
                <a:latin typeface="Cambria Math"/>
                <a:cs typeface="Cambria Math"/>
              </a:rPr>
              <a:t>°</a:t>
            </a:r>
            <a:r>
              <a:rPr lang="en-US" sz="1600" dirty="0"/>
              <a:t> per day), after one complete rotation of Earth relative to the stars, we do not see the Sun in the same </a:t>
            </a:r>
            <a:r>
              <a:rPr lang="da-DK" sz="1600" dirty="0"/>
              <a:t>position.</a:t>
            </a:r>
            <a:endParaRPr lang="en-US" sz="1600" dirty="0"/>
          </a:p>
        </p:txBody>
      </p:sp>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5738" y="5278539"/>
            <a:ext cx="707710" cy="481021"/>
          </a:xfrm>
          <a:prstGeom prst="rect">
            <a:avLst/>
          </a:prstGeom>
        </p:spPr>
      </p:pic>
      <p:pic>
        <p:nvPicPr>
          <p:cNvPr id="10" name="Picture 2" descr="The Sun is drawn at left as a yellow disc and the Earth is drawn at two positions at far right. The lower position labeled “Earth, day 1” shows an observer looking up at the Sun, whose line of sight indicated by a white arrow connecting the Earth to the Sun. A clockwise arrow is drawn circling the Earth. The upper position labeled “Earth, day 2” shows the observer looking up again one day later. (A short curved arrow pointing clockwise is drawn from the observer’s line of sight to indicate the direction of Earth’s rotation.) Due to the motion of Earth along its orbit, the observer’s line of sight no longer points to the Sun but now points “To remote point on celestial sphere”. A dashed line connects the observer’s position on day 2 to the Sun as seen on day 1. The angle between the new line of sight and the previous line of sight to the Sun is labeled '1°''"/>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721043" y="3380743"/>
            <a:ext cx="7370355" cy="18740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6952856"/>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
  <TotalTime>365</TotalTime>
  <Words>2321</Words>
  <Application>Microsoft Office PowerPoint</Application>
  <PresentationFormat>On-screen Show (4:3)</PresentationFormat>
  <Paragraphs>118</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Cambria Math</vt:lpstr>
      <vt:lpstr>Century Schoolbook</vt:lpstr>
      <vt:lpstr>verdana, sans-serif</vt:lpstr>
      <vt:lpstr>Wingdings</vt:lpstr>
      <vt:lpstr>Wingdings 2</vt:lpstr>
      <vt:lpstr>View</vt:lpstr>
      <vt:lpstr>Astronomy 1010 chapter 4</vt:lpstr>
      <vt:lpstr>Foucault's pendulum</vt:lpstr>
      <vt:lpstr>Foucault's pendulum - Figure 4.4</vt:lpstr>
      <vt:lpstr>Foucault's pendulum</vt:lpstr>
      <vt:lpstr>Seasons on Earth – Axis tilt Figure 4.5</vt:lpstr>
      <vt:lpstr>Seasons on Earth – Axis tilt Figure 4.6</vt:lpstr>
      <vt:lpstr>Seasons on Earth – Axis tilt</vt:lpstr>
      <vt:lpstr>Seasons on Earth – Axis tilt Figure 4.7</vt:lpstr>
      <vt:lpstr>Calendars of the World</vt:lpstr>
      <vt:lpstr>Calendars of the World</vt:lpstr>
      <vt:lpstr>Calendars of the World</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Months of the Year Adopted in part from https://bestlifeonline.com/month-names/ </vt:lpstr>
      <vt:lpstr>Any Questions?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 Fulton</cp:lastModifiedBy>
  <cp:revision>36</cp:revision>
  <dcterms:created xsi:type="dcterms:W3CDTF">2021-01-31T00:35:04Z</dcterms:created>
  <dcterms:modified xsi:type="dcterms:W3CDTF">2021-02-14T19:52:05Z</dcterms:modified>
</cp:coreProperties>
</file>