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media/image23.jpg" ContentType="image/png"/>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65" r:id="rId3"/>
    <p:sldId id="271" r:id="rId4"/>
    <p:sldId id="264" r:id="rId5"/>
    <p:sldId id="272" r:id="rId6"/>
    <p:sldId id="266" r:id="rId7"/>
    <p:sldId id="276" r:id="rId8"/>
    <p:sldId id="275" r:id="rId9"/>
    <p:sldId id="267" r:id="rId10"/>
    <p:sldId id="277" r:id="rId11"/>
    <p:sldId id="274" r:id="rId12"/>
    <p:sldId id="273" r:id="rId13"/>
    <p:sldId id="268" r:id="rId14"/>
    <p:sldId id="269" r:id="rId15"/>
    <p:sldId id="270" r:id="rId16"/>
    <p:sldId id="262"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13784CF-E94B-432B-B1C8-AAF402ED76ED}" v="3" dt="2021-02-26T02:27:14.36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66" d="100"/>
          <a:sy n="166" d="100"/>
        </p:scale>
        <p:origin x="668" y="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itriy" userId="8bcdeb23-d2dd-465e-bda6-8e644f22b48c" providerId="ADAL" clId="{E13784CF-E94B-432B-B1C8-AAF402ED76ED}"/>
    <pc:docChg chg="addSld modSld">
      <pc:chgData name="Dmitriy" userId="8bcdeb23-d2dd-465e-bda6-8e644f22b48c" providerId="ADAL" clId="{E13784CF-E94B-432B-B1C8-AAF402ED76ED}" dt="2021-02-26T02:27:40.497" v="18"/>
      <pc:docMkLst>
        <pc:docMk/>
      </pc:docMkLst>
      <pc:sldChg chg="modSp add mod">
        <pc:chgData name="Dmitriy" userId="8bcdeb23-d2dd-465e-bda6-8e644f22b48c" providerId="ADAL" clId="{E13784CF-E94B-432B-B1C8-AAF402ED76ED}" dt="2021-02-26T02:27:14.369" v="16"/>
        <pc:sldMkLst>
          <pc:docMk/>
          <pc:sldMk cId="688311233" sldId="276"/>
        </pc:sldMkLst>
        <pc:spChg chg="mod">
          <ac:chgData name="Dmitriy" userId="8bcdeb23-d2dd-465e-bda6-8e644f22b48c" providerId="ADAL" clId="{E13784CF-E94B-432B-B1C8-AAF402ED76ED}" dt="2021-02-26T02:26:45.667" v="13" actId="20577"/>
          <ac:spMkLst>
            <pc:docMk/>
            <pc:sldMk cId="688311233" sldId="276"/>
            <ac:spMk id="3" creationId="{00000000-0000-0000-0000-000000000000}"/>
          </ac:spMkLst>
        </pc:spChg>
        <pc:picChg chg="mod">
          <ac:chgData name="Dmitriy" userId="8bcdeb23-d2dd-465e-bda6-8e644f22b48c" providerId="ADAL" clId="{E13784CF-E94B-432B-B1C8-AAF402ED76ED}" dt="2021-02-26T02:27:14.369" v="16"/>
          <ac:picMkLst>
            <pc:docMk/>
            <pc:sldMk cId="688311233" sldId="276"/>
            <ac:picMk id="2050" creationId="{00000000-0000-0000-0000-000000000000}"/>
          </ac:picMkLst>
        </pc:picChg>
      </pc:sldChg>
      <pc:sldChg chg="add">
        <pc:chgData name="Dmitriy" userId="8bcdeb23-d2dd-465e-bda6-8e644f22b48c" providerId="ADAL" clId="{E13784CF-E94B-432B-B1C8-AAF402ED76ED}" dt="2021-02-26T02:27:40.497" v="18"/>
        <pc:sldMkLst>
          <pc:docMk/>
          <pc:sldMk cId="1186344690" sldId="277"/>
        </pc:sldMkLst>
      </pc:sldChg>
    </pc:docChg>
  </pc:docChgLst>
  <pc:docChgLst>
    <pc:chgData name="Dmitriy Beznosko" userId="8bcdeb23-d2dd-465e-bda6-8e644f22b48c" providerId="ADAL" clId="{E7CF13DC-50C8-4241-B20D-F8E792E1A622}"/>
    <pc:docChg chg="modSld">
      <pc:chgData name="Dmitriy Beznosko" userId="8bcdeb23-d2dd-465e-bda6-8e644f22b48c" providerId="ADAL" clId="{E7CF13DC-50C8-4241-B20D-F8E792E1A622}" dt="2021-02-08T21:22:04.767" v="0" actId="20578"/>
      <pc:docMkLst>
        <pc:docMk/>
      </pc:docMkLst>
      <pc:sldChg chg="modSp">
        <pc:chgData name="Dmitriy Beznosko" userId="8bcdeb23-d2dd-465e-bda6-8e644f22b48c" providerId="ADAL" clId="{E7CF13DC-50C8-4241-B20D-F8E792E1A622}" dt="2021-02-08T21:22:04.767" v="0" actId="20578"/>
        <pc:sldMkLst>
          <pc:docMk/>
          <pc:sldMk cId="1838677233" sldId="272"/>
        </pc:sldMkLst>
        <pc:spChg chg="mod">
          <ac:chgData name="Dmitriy Beznosko" userId="8bcdeb23-d2dd-465e-bda6-8e644f22b48c" providerId="ADAL" clId="{E7CF13DC-50C8-4241-B20D-F8E792E1A622}" dt="2021-02-08T21:22:04.767" v="0" actId="20578"/>
          <ac:spMkLst>
            <pc:docMk/>
            <pc:sldMk cId="1838677233" sldId="272"/>
            <ac:spMk id="10" creationId="{00000000-0000-0000-0000-000000000000}"/>
          </ac:spMkLst>
        </pc:spChg>
      </pc:sldChg>
    </pc:docChg>
  </pc:docChgLst>
  <pc:docChgLst>
    <pc:chgData name="Dmitriy Beznosko" userId="8bcdeb23-d2dd-465e-bda6-8e644f22b48c" providerId="ADAL" clId="{BC565D5E-B6F3-4963-97DD-4C7C11CB6C61}"/>
    <pc:docChg chg="undo redo custSel addSld delSld modSld">
      <pc:chgData name="Dmitriy Beznosko" userId="8bcdeb23-d2dd-465e-bda6-8e644f22b48c" providerId="ADAL" clId="{BC565D5E-B6F3-4963-97DD-4C7C11CB6C61}" dt="2021-01-31T01:25:23.383" v="1014" actId="478"/>
      <pc:docMkLst>
        <pc:docMk/>
      </pc:docMkLst>
      <pc:sldChg chg="add">
        <pc:chgData name="Dmitriy Beznosko" userId="8bcdeb23-d2dd-465e-bda6-8e644f22b48c" providerId="ADAL" clId="{BC565D5E-B6F3-4963-97DD-4C7C11CB6C61}" dt="2021-01-31T00:37:48.893" v="1"/>
        <pc:sldMkLst>
          <pc:docMk/>
          <pc:sldMk cId="3801027390" sldId="258"/>
        </pc:sldMkLst>
      </pc:sldChg>
      <pc:sldChg chg="add">
        <pc:chgData name="Dmitriy Beznosko" userId="8bcdeb23-d2dd-465e-bda6-8e644f22b48c" providerId="ADAL" clId="{BC565D5E-B6F3-4963-97DD-4C7C11CB6C61}" dt="2021-01-31T00:37:53.254" v="3"/>
        <pc:sldMkLst>
          <pc:docMk/>
          <pc:sldMk cId="4146556353" sldId="259"/>
        </pc:sldMkLst>
      </pc:sldChg>
      <pc:sldChg chg="add">
        <pc:chgData name="Dmitriy Beznosko" userId="8bcdeb23-d2dd-465e-bda6-8e644f22b48c" providerId="ADAL" clId="{BC565D5E-B6F3-4963-97DD-4C7C11CB6C61}" dt="2021-01-31T00:37:55.382" v="5"/>
        <pc:sldMkLst>
          <pc:docMk/>
          <pc:sldMk cId="1543466912" sldId="260"/>
        </pc:sldMkLst>
      </pc:sldChg>
      <pc:sldChg chg="add">
        <pc:chgData name="Dmitriy Beznosko" userId="8bcdeb23-d2dd-465e-bda6-8e644f22b48c" providerId="ADAL" clId="{BC565D5E-B6F3-4963-97DD-4C7C11CB6C61}" dt="2021-01-31T00:37:58.652" v="7"/>
        <pc:sldMkLst>
          <pc:docMk/>
          <pc:sldMk cId="998517668" sldId="261"/>
        </pc:sldMkLst>
      </pc:sldChg>
      <pc:sldChg chg="add">
        <pc:chgData name="Dmitriy Beznosko" userId="8bcdeb23-d2dd-465e-bda6-8e644f22b48c" providerId="ADAL" clId="{BC565D5E-B6F3-4963-97DD-4C7C11CB6C61}" dt="2021-01-31T00:38:04.018" v="9"/>
        <pc:sldMkLst>
          <pc:docMk/>
          <pc:sldMk cId="3945322993" sldId="262"/>
        </pc:sldMkLst>
      </pc:sldChg>
      <pc:sldChg chg="add">
        <pc:chgData name="Dmitriy Beznosko" userId="8bcdeb23-d2dd-465e-bda6-8e644f22b48c" providerId="ADAL" clId="{BC565D5E-B6F3-4963-97DD-4C7C11CB6C61}" dt="2021-01-31T00:38:05.705" v="11"/>
        <pc:sldMkLst>
          <pc:docMk/>
          <pc:sldMk cId="1325607051" sldId="263"/>
        </pc:sldMkLst>
      </pc:sldChg>
      <pc:sldChg chg="add">
        <pc:chgData name="Dmitriy Beznosko" userId="8bcdeb23-d2dd-465e-bda6-8e644f22b48c" providerId="ADAL" clId="{BC565D5E-B6F3-4963-97DD-4C7C11CB6C61}" dt="2021-01-31T00:38:07.857" v="13"/>
        <pc:sldMkLst>
          <pc:docMk/>
          <pc:sldMk cId="1670288246" sldId="264"/>
        </pc:sldMkLst>
      </pc:sldChg>
      <pc:sldChg chg="addSp modSp add mod">
        <pc:chgData name="Dmitriy Beznosko" userId="8bcdeb23-d2dd-465e-bda6-8e644f22b48c" providerId="ADAL" clId="{BC565D5E-B6F3-4963-97DD-4C7C11CB6C61}" dt="2021-01-31T01:09:04.709" v="289" actId="1076"/>
        <pc:sldMkLst>
          <pc:docMk/>
          <pc:sldMk cId="2827053885" sldId="265"/>
        </pc:sldMkLst>
        <pc:spChg chg="mod">
          <ac:chgData name="Dmitriy Beznosko" userId="8bcdeb23-d2dd-465e-bda6-8e644f22b48c" providerId="ADAL" clId="{BC565D5E-B6F3-4963-97DD-4C7C11CB6C61}" dt="2021-01-31T01:08:32.730" v="281" actId="14100"/>
          <ac:spMkLst>
            <pc:docMk/>
            <pc:sldMk cId="2827053885" sldId="265"/>
            <ac:spMk id="3" creationId="{00000000-0000-0000-0000-000000000000}"/>
          </ac:spMkLst>
        </pc:spChg>
        <pc:spChg chg="add mod">
          <ac:chgData name="Dmitriy Beznosko" userId="8bcdeb23-d2dd-465e-bda6-8e644f22b48c" providerId="ADAL" clId="{BC565D5E-B6F3-4963-97DD-4C7C11CB6C61}" dt="2021-01-31T01:09:04.709" v="289" actId="1076"/>
          <ac:spMkLst>
            <pc:docMk/>
            <pc:sldMk cId="2827053885" sldId="265"/>
            <ac:spMk id="9" creationId="{3ECEA376-0E31-4B42-B30C-EC8A44F859F7}"/>
          </ac:spMkLst>
        </pc:spChg>
        <pc:picChg chg="add mod">
          <ac:chgData name="Dmitriy Beznosko" userId="8bcdeb23-d2dd-465e-bda6-8e644f22b48c" providerId="ADAL" clId="{BC565D5E-B6F3-4963-97DD-4C7C11CB6C61}" dt="2021-01-31T01:08:36.935" v="282" actId="1076"/>
          <ac:picMkLst>
            <pc:docMk/>
            <pc:sldMk cId="2827053885" sldId="265"/>
            <ac:picMk id="6" creationId="{636BC1E0-FD72-4E95-BC75-0630216BEEEE}"/>
          </ac:picMkLst>
        </pc:picChg>
        <pc:picChg chg="mod">
          <ac:chgData name="Dmitriy Beznosko" userId="8bcdeb23-d2dd-465e-bda6-8e644f22b48c" providerId="ADAL" clId="{BC565D5E-B6F3-4963-97DD-4C7C11CB6C61}" dt="2021-01-31T01:08:40.496" v="283" actId="1076"/>
          <ac:picMkLst>
            <pc:docMk/>
            <pc:sldMk cId="2827053885" sldId="265"/>
            <ac:picMk id="9218" creationId="{00000000-0000-0000-0000-000000000000}"/>
          </ac:picMkLst>
        </pc:picChg>
      </pc:sldChg>
      <pc:sldChg chg="add">
        <pc:chgData name="Dmitriy Beznosko" userId="8bcdeb23-d2dd-465e-bda6-8e644f22b48c" providerId="ADAL" clId="{BC565D5E-B6F3-4963-97DD-4C7C11CB6C61}" dt="2021-01-31T01:03:08.965" v="232"/>
        <pc:sldMkLst>
          <pc:docMk/>
          <pc:sldMk cId="2396212617" sldId="266"/>
        </pc:sldMkLst>
      </pc:sldChg>
      <pc:sldChg chg="add del">
        <pc:chgData name="Dmitriy Beznosko" userId="8bcdeb23-d2dd-465e-bda6-8e644f22b48c" providerId="ADAL" clId="{BC565D5E-B6F3-4963-97DD-4C7C11CB6C61}" dt="2021-01-31T00:38:20.642" v="18" actId="27028"/>
        <pc:sldMkLst>
          <pc:docMk/>
          <pc:sldMk cId="4015861225" sldId="266"/>
        </pc:sldMkLst>
      </pc:sldChg>
      <pc:sldChg chg="addSp delSp modSp add mod setBg">
        <pc:chgData name="Dmitriy Beznosko" userId="8bcdeb23-d2dd-465e-bda6-8e644f22b48c" providerId="ADAL" clId="{BC565D5E-B6F3-4963-97DD-4C7C11CB6C61}" dt="2021-01-31T01:25:23.383" v="1014" actId="478"/>
        <pc:sldMkLst>
          <pc:docMk/>
          <pc:sldMk cId="2018649081" sldId="267"/>
        </pc:sldMkLst>
        <pc:spChg chg="mod">
          <ac:chgData name="Dmitriy Beznosko" userId="8bcdeb23-d2dd-465e-bda6-8e644f22b48c" providerId="ADAL" clId="{BC565D5E-B6F3-4963-97DD-4C7C11CB6C61}" dt="2021-01-31T01:24:54.823" v="1004" actId="26606"/>
          <ac:spMkLst>
            <pc:docMk/>
            <pc:sldMk cId="2018649081" sldId="267"/>
            <ac:spMk id="2" creationId="{00000000-0000-0000-0000-000000000000}"/>
          </ac:spMkLst>
        </pc:spChg>
        <pc:spChg chg="mod">
          <ac:chgData name="Dmitriy Beznosko" userId="8bcdeb23-d2dd-465e-bda6-8e644f22b48c" providerId="ADAL" clId="{BC565D5E-B6F3-4963-97DD-4C7C11CB6C61}" dt="2021-01-31T01:24:54.823" v="1004" actId="26606"/>
          <ac:spMkLst>
            <pc:docMk/>
            <pc:sldMk cId="2018649081" sldId="267"/>
            <ac:spMk id="4" creationId="{00000000-0000-0000-0000-000000000000}"/>
          </ac:spMkLst>
        </pc:spChg>
        <pc:spChg chg="add mod">
          <ac:chgData name="Dmitriy Beznosko" userId="8bcdeb23-d2dd-465e-bda6-8e644f22b48c" providerId="ADAL" clId="{BC565D5E-B6F3-4963-97DD-4C7C11CB6C61}" dt="2021-01-31T01:24:54.823" v="1004" actId="26606"/>
          <ac:spMkLst>
            <pc:docMk/>
            <pc:sldMk cId="2018649081" sldId="267"/>
            <ac:spMk id="6" creationId="{D3C8CF15-E994-4729-8CF8-777FB11C2EF6}"/>
          </ac:spMkLst>
        </pc:spChg>
        <pc:spChg chg="add del mod">
          <ac:chgData name="Dmitriy Beznosko" userId="8bcdeb23-d2dd-465e-bda6-8e644f22b48c" providerId="ADAL" clId="{BC565D5E-B6F3-4963-97DD-4C7C11CB6C61}" dt="2021-01-31T01:25:23.383" v="1014" actId="478"/>
          <ac:spMkLst>
            <pc:docMk/>
            <pc:sldMk cId="2018649081" sldId="267"/>
            <ac:spMk id="8" creationId="{F9105EF2-980A-4402-A343-717925CDEF8D}"/>
          </ac:spMkLst>
        </pc:spChg>
        <pc:spChg chg="add del">
          <ac:chgData name="Dmitriy Beznosko" userId="8bcdeb23-d2dd-465e-bda6-8e644f22b48c" providerId="ADAL" clId="{BC565D5E-B6F3-4963-97DD-4C7C11CB6C61}" dt="2021-01-31T01:24:54.823" v="1004" actId="26606"/>
          <ac:spMkLst>
            <pc:docMk/>
            <pc:sldMk cId="2018649081" sldId="267"/>
            <ac:spMk id="13" creationId="{50CF6C96-4596-4D83-A9F9-A3AB22AB4D89}"/>
          </ac:spMkLst>
        </pc:spChg>
        <pc:picChg chg="add mod">
          <ac:chgData name="Dmitriy Beznosko" userId="8bcdeb23-d2dd-465e-bda6-8e644f22b48c" providerId="ADAL" clId="{BC565D5E-B6F3-4963-97DD-4C7C11CB6C61}" dt="2021-01-31T01:25:10.726" v="1013" actId="1037"/>
          <ac:picMkLst>
            <pc:docMk/>
            <pc:sldMk cId="2018649081" sldId="267"/>
            <ac:picMk id="7" creationId="{983D67BF-CA2B-4FB3-ABA6-C5FF7FAAABD5}"/>
          </ac:picMkLst>
        </pc:picChg>
        <pc:picChg chg="del mod">
          <ac:chgData name="Dmitriy Beznosko" userId="8bcdeb23-d2dd-465e-bda6-8e644f22b48c" providerId="ADAL" clId="{BC565D5E-B6F3-4963-97DD-4C7C11CB6C61}" dt="2021-01-31T01:20:39.096" v="749" actId="478"/>
          <ac:picMkLst>
            <pc:docMk/>
            <pc:sldMk cId="2018649081" sldId="267"/>
            <ac:picMk id="11266" creationId="{00000000-0000-0000-0000-000000000000}"/>
          </ac:picMkLst>
        </pc:picChg>
      </pc:sldChg>
      <pc:sldChg chg="new del">
        <pc:chgData name="Dmitriy Beznosko" userId="8bcdeb23-d2dd-465e-bda6-8e644f22b48c" providerId="ADAL" clId="{BC565D5E-B6F3-4963-97DD-4C7C11CB6C61}" dt="2021-01-31T01:17:18.701" v="562" actId="47"/>
        <pc:sldMkLst>
          <pc:docMk/>
          <pc:sldMk cId="3893302005" sldId="268"/>
        </pc:sldMkLst>
      </pc:sldChg>
      <pc:sldChg chg="addSp modSp new mod">
        <pc:chgData name="Dmitriy Beznosko" userId="8bcdeb23-d2dd-465e-bda6-8e644f22b48c" providerId="ADAL" clId="{BC565D5E-B6F3-4963-97DD-4C7C11CB6C61}" dt="2021-01-31T01:17:13.505" v="561" actId="1036"/>
        <pc:sldMkLst>
          <pc:docMk/>
          <pc:sldMk cId="2906433402" sldId="269"/>
        </pc:sldMkLst>
        <pc:spChg chg="mod">
          <ac:chgData name="Dmitriy Beznosko" userId="8bcdeb23-d2dd-465e-bda6-8e644f22b48c" providerId="ADAL" clId="{BC565D5E-B6F3-4963-97DD-4C7C11CB6C61}" dt="2021-01-31T01:10:27.914" v="306" actId="20577"/>
          <ac:spMkLst>
            <pc:docMk/>
            <pc:sldMk cId="2906433402" sldId="269"/>
            <ac:spMk id="2" creationId="{C46727F1-414C-40CC-B93F-BF23D38C123C}"/>
          </ac:spMkLst>
        </pc:spChg>
        <pc:spChg chg="mod">
          <ac:chgData name="Dmitriy Beznosko" userId="8bcdeb23-d2dd-465e-bda6-8e644f22b48c" providerId="ADAL" clId="{BC565D5E-B6F3-4963-97DD-4C7C11CB6C61}" dt="2021-01-31T01:16:48.121" v="553" actId="27636"/>
          <ac:spMkLst>
            <pc:docMk/>
            <pc:sldMk cId="2906433402" sldId="269"/>
            <ac:spMk id="3" creationId="{6C2982A8-6FA4-42D4-91B7-538ABFA83AEE}"/>
          </ac:spMkLst>
        </pc:spChg>
        <pc:spChg chg="add mod">
          <ac:chgData name="Dmitriy Beznosko" userId="8bcdeb23-d2dd-465e-bda6-8e644f22b48c" providerId="ADAL" clId="{BC565D5E-B6F3-4963-97DD-4C7C11CB6C61}" dt="2021-01-31T01:17:13.505" v="561" actId="1036"/>
          <ac:spMkLst>
            <pc:docMk/>
            <pc:sldMk cId="2906433402" sldId="269"/>
            <ac:spMk id="5" creationId="{F1CAC2DE-23AA-4A71-9F8F-9DB1EBE7191D}"/>
          </ac:spMkLst>
        </pc:spChg>
      </pc:sldChg>
      <pc:sldMasterChg chg="addSldLayout">
        <pc:chgData name="Dmitriy Beznosko" userId="8bcdeb23-d2dd-465e-bda6-8e644f22b48c" providerId="ADAL" clId="{BC565D5E-B6F3-4963-97DD-4C7C11CB6C61}" dt="2021-01-31T00:37:48.893" v="0" actId="27028"/>
        <pc:sldMasterMkLst>
          <pc:docMk/>
          <pc:sldMasterMk cId="3550846268" sldId="2147483672"/>
        </pc:sldMasterMkLst>
        <pc:sldLayoutChg chg="add">
          <pc:chgData name="Dmitriy Beznosko" userId="8bcdeb23-d2dd-465e-bda6-8e644f22b48c" providerId="ADAL" clId="{BC565D5E-B6F3-4963-97DD-4C7C11CB6C61}" dt="2021-01-31T00:37:48.893" v="0" actId="27028"/>
          <pc:sldLayoutMkLst>
            <pc:docMk/>
            <pc:sldMasterMk cId="3550846268" sldId="2147483672"/>
            <pc:sldLayoutMk cId="728666449" sldId="2147483674"/>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9ACF033-CFD6-496F-BE9E-DDE432467021}" type="doc">
      <dgm:prSet loTypeId="urn:microsoft.com/office/officeart/2005/8/layout/vList2" loCatId="list" qsTypeId="urn:microsoft.com/office/officeart/2005/8/quickstyle/simple1" qsCatId="simple" csTypeId="urn:microsoft.com/office/officeart/2005/8/colors/accent2_1" csCatId="accent2"/>
      <dgm:spPr/>
      <dgm:t>
        <a:bodyPr/>
        <a:lstStyle/>
        <a:p>
          <a:endParaRPr lang="en-US"/>
        </a:p>
      </dgm:t>
    </dgm:pt>
    <dgm:pt modelId="{26A551F3-9D2B-4ED7-8930-291D83C4267C}">
      <dgm:prSet/>
      <dgm:spPr/>
      <dgm:t>
        <a:bodyPr/>
        <a:lstStyle/>
        <a:p>
          <a:pPr rtl="0"/>
          <a:r>
            <a:rPr lang="en-US" b="1" dirty="0"/>
            <a:t>Fluorescent lights are commonly used in offices and at home. How come that we perceive them as </a:t>
          </a:r>
          <a:r>
            <a:rPr lang="en-US" b="1" dirty="0">
              <a:solidFill>
                <a:srgbClr val="C00000"/>
              </a:solidFill>
            </a:rPr>
            <a:t>while light</a:t>
          </a:r>
          <a:r>
            <a:rPr lang="en-US" b="1" dirty="0"/>
            <a:t>?</a:t>
          </a:r>
          <a:endParaRPr lang="en-US" dirty="0"/>
        </a:p>
      </dgm:t>
    </dgm:pt>
    <dgm:pt modelId="{CCF88A16-0FB2-4DCC-BCD4-05474DB4A01F}" type="parTrans" cxnId="{EF7D33A5-9180-42A7-A82F-A75CC39751A6}">
      <dgm:prSet/>
      <dgm:spPr/>
      <dgm:t>
        <a:bodyPr/>
        <a:lstStyle/>
        <a:p>
          <a:endParaRPr lang="en-US"/>
        </a:p>
      </dgm:t>
    </dgm:pt>
    <dgm:pt modelId="{54A5E7E3-314A-4F4F-87A4-DB1B6DFB197E}" type="sibTrans" cxnId="{EF7D33A5-9180-42A7-A82F-A75CC39751A6}">
      <dgm:prSet/>
      <dgm:spPr/>
      <dgm:t>
        <a:bodyPr/>
        <a:lstStyle/>
        <a:p>
          <a:endParaRPr lang="en-US"/>
        </a:p>
      </dgm:t>
    </dgm:pt>
    <dgm:pt modelId="{7CBCEFF1-EC4A-4CD4-9E31-A29039F52D8A}" type="pres">
      <dgm:prSet presAssocID="{39ACF033-CFD6-496F-BE9E-DDE432467021}" presName="linear" presStyleCnt="0">
        <dgm:presLayoutVars>
          <dgm:animLvl val="lvl"/>
          <dgm:resizeHandles val="exact"/>
        </dgm:presLayoutVars>
      </dgm:prSet>
      <dgm:spPr/>
    </dgm:pt>
    <dgm:pt modelId="{CD7AD211-5F81-45ED-A0DE-0116D4EBDDE6}" type="pres">
      <dgm:prSet presAssocID="{26A551F3-9D2B-4ED7-8930-291D83C4267C}" presName="parentText" presStyleLbl="node1" presStyleIdx="0" presStyleCnt="1">
        <dgm:presLayoutVars>
          <dgm:chMax val="0"/>
          <dgm:bulletEnabled val="1"/>
        </dgm:presLayoutVars>
      </dgm:prSet>
      <dgm:spPr/>
    </dgm:pt>
  </dgm:ptLst>
  <dgm:cxnLst>
    <dgm:cxn modelId="{4A58B584-A11B-4A00-B9F5-FBE2E7490201}" type="presOf" srcId="{26A551F3-9D2B-4ED7-8930-291D83C4267C}" destId="{CD7AD211-5F81-45ED-A0DE-0116D4EBDDE6}" srcOrd="0" destOrd="0" presId="urn:microsoft.com/office/officeart/2005/8/layout/vList2"/>
    <dgm:cxn modelId="{EF7D33A5-9180-42A7-A82F-A75CC39751A6}" srcId="{39ACF033-CFD6-496F-BE9E-DDE432467021}" destId="{26A551F3-9D2B-4ED7-8930-291D83C4267C}" srcOrd="0" destOrd="0" parTransId="{CCF88A16-0FB2-4DCC-BCD4-05474DB4A01F}" sibTransId="{54A5E7E3-314A-4F4F-87A4-DB1B6DFB197E}"/>
    <dgm:cxn modelId="{EAC8C9C1-F2BE-4BC0-B393-4AE1639A4052}" type="presOf" srcId="{39ACF033-CFD6-496F-BE9E-DDE432467021}" destId="{7CBCEFF1-EC4A-4CD4-9E31-A29039F52D8A}" srcOrd="0" destOrd="0" presId="urn:microsoft.com/office/officeart/2005/8/layout/vList2"/>
    <dgm:cxn modelId="{E89852C0-985F-465A-8342-BB07D7E27392}" type="presParOf" srcId="{7CBCEFF1-EC4A-4CD4-9E31-A29039F52D8A}" destId="{CD7AD211-5F81-45ED-A0DE-0116D4EBDDE6}"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7AD211-5F81-45ED-A0DE-0116D4EBDDE6}">
      <dsp:nvSpPr>
        <dsp:cNvPr id="0" name=""/>
        <dsp:cNvSpPr/>
      </dsp:nvSpPr>
      <dsp:spPr>
        <a:xfrm>
          <a:off x="0" y="32862"/>
          <a:ext cx="2031148" cy="1965600"/>
        </a:xfrm>
        <a:prstGeom prst="roundRect">
          <a:avLst/>
        </a:prstGeom>
        <a:solidFill>
          <a:schemeClr val="lt1">
            <a:hueOff val="0"/>
            <a:satOff val="0"/>
            <a:lumOff val="0"/>
            <a:alphaOff val="0"/>
          </a:schemeClr>
        </a:solidFill>
        <a:ln w="1397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rtl="0">
            <a:lnSpc>
              <a:spcPct val="90000"/>
            </a:lnSpc>
            <a:spcBef>
              <a:spcPct val="0"/>
            </a:spcBef>
            <a:spcAft>
              <a:spcPct val="35000"/>
            </a:spcAft>
            <a:buNone/>
          </a:pPr>
          <a:r>
            <a:rPr lang="en-US" sz="1500" b="1" kern="1200" dirty="0"/>
            <a:t>Fluorescent lights are commonly used in offices and at home. How come that we perceive them as </a:t>
          </a:r>
          <a:r>
            <a:rPr lang="en-US" sz="1500" b="1" kern="1200" dirty="0">
              <a:solidFill>
                <a:srgbClr val="C00000"/>
              </a:solidFill>
            </a:rPr>
            <a:t>while light</a:t>
          </a:r>
          <a:r>
            <a:rPr lang="en-US" sz="1500" b="1" kern="1200" dirty="0"/>
            <a:t>?</a:t>
          </a:r>
          <a:endParaRPr lang="en-US" sz="1500" kern="1200" dirty="0"/>
        </a:p>
      </dsp:txBody>
      <dsp:txXfrm>
        <a:off x="95953" y="128815"/>
        <a:ext cx="1839242" cy="177369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A2CBBF-96B7-4A46-AD77-9FA96E7F604C}" type="datetime1">
              <a:rPr lang="en-US" smtClean="0"/>
              <a:t>2/25/2021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981FBF-D86C-4C24-9F66-A76C0A1A1C3D}" type="slidenum">
              <a:rPr lang="en-US" smtClean="0"/>
              <a:t>‹#›</a:t>
            </a:fld>
            <a:endParaRPr lang="en-US"/>
          </a:p>
        </p:txBody>
      </p:sp>
    </p:spTree>
    <p:extLst>
      <p:ext uri="{BB962C8B-B14F-4D97-AF65-F5344CB8AC3E}">
        <p14:creationId xmlns:p14="http://schemas.microsoft.com/office/powerpoint/2010/main" val="72866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477D234-3CDB-4D27-9388-D090840B867A}" type="datetimeFigureOut">
              <a:rPr lang="en-US" smtClean="0"/>
              <a:t>2/25/2021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905857-8EFC-4F61-985E-AF1AE17440E6}" type="slidenum">
              <a:rPr lang="en-US" smtClean="0"/>
              <a:t>‹#›</a:t>
            </a:fld>
            <a:endParaRPr lang="en-US"/>
          </a:p>
        </p:txBody>
      </p:sp>
    </p:spTree>
    <p:extLst>
      <p:ext uri="{BB962C8B-B14F-4D97-AF65-F5344CB8AC3E}">
        <p14:creationId xmlns:p14="http://schemas.microsoft.com/office/powerpoint/2010/main" val="3459955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February 25, 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457200" y="241326"/>
            <a:ext cx="8062912" cy="659535"/>
          </a:xfrm>
        </p:spPr>
        <p:txBody>
          <a:bodyPr/>
          <a:lstStyle/>
          <a:p>
            <a:r>
              <a:rPr lang="en-US" dirty="0"/>
              <a:t>Click to edit</a:t>
            </a:r>
          </a:p>
        </p:txBody>
      </p:sp>
      <p:sp>
        <p:nvSpPr>
          <p:cNvPr id="8" name="Picture Placeholder 8"/>
          <p:cNvSpPr>
            <a:spLocks noGrp="1"/>
          </p:cNvSpPr>
          <p:nvPr>
            <p:ph type="pic" sz="quarter" idx="13"/>
          </p:nvPr>
        </p:nvSpPr>
        <p:spPr>
          <a:xfrm>
            <a:off x="457199" y="1122386"/>
            <a:ext cx="8062913" cy="3500071"/>
          </a:xfrm>
        </p:spPr>
        <p:txBody>
          <a:bodyPr/>
          <a:lstStyle/>
          <a:p>
            <a:endParaRPr lang="en-US" dirty="0"/>
          </a:p>
        </p:txBody>
      </p:sp>
      <p:sp>
        <p:nvSpPr>
          <p:cNvPr id="9" name="Text Placeholder 10"/>
          <p:cNvSpPr>
            <a:spLocks noGrp="1"/>
          </p:cNvSpPr>
          <p:nvPr>
            <p:ph type="body" sz="quarter" idx="14"/>
          </p:nvPr>
        </p:nvSpPr>
        <p:spPr>
          <a:xfrm>
            <a:off x="457200" y="4843982"/>
            <a:ext cx="8062912"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85744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18195" y="0"/>
            <a:ext cx="73152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365760"/>
            <a:ext cx="726948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946404" y="1828801"/>
            <a:ext cx="644652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7831456" y="1044178"/>
            <a:ext cx="1904999" cy="273844"/>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1C14D95C-C1E4-411A-8F7E-763157FE8D81}" type="datetime1">
              <a:rPr lang="en-US" smtClean="0"/>
              <a:t>2/25/2021</a:t>
            </a:fld>
            <a:endParaRPr lang="en-US"/>
          </a:p>
        </p:txBody>
      </p:sp>
      <p:sp>
        <p:nvSpPr>
          <p:cNvPr id="5" name="Footer Placeholder 4"/>
          <p:cNvSpPr>
            <a:spLocks noGrp="1"/>
          </p:cNvSpPr>
          <p:nvPr>
            <p:ph type="ftr" sz="quarter" idx="3"/>
          </p:nvPr>
        </p:nvSpPr>
        <p:spPr>
          <a:xfrm rot="16200000">
            <a:off x="6993255" y="4092178"/>
            <a:ext cx="3581400" cy="273844"/>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8441055" y="6172201"/>
            <a:ext cx="685800" cy="593725"/>
          </a:xfrm>
          <a:prstGeom prst="rect">
            <a:avLst/>
          </a:prstGeom>
        </p:spPr>
        <p:txBody>
          <a:bodyPr vert="horz" lIns="27432" tIns="45720" rIns="27432" bIns="45720" rtlCol="0" anchor="ctr">
            <a:normAutofit/>
          </a:bodyPr>
          <a:lstStyle>
            <a:lvl1pPr algn="ctr">
              <a:defRPr sz="3200">
                <a:solidFill>
                  <a:schemeClr val="tx2">
                    <a:lumMod val="60000"/>
                    <a:lumOff val="40000"/>
                  </a:schemeClr>
                </a:solidFill>
              </a:defRPr>
            </a:lvl1pPr>
          </a:lstStyle>
          <a:p>
            <a:fld id="{41981FBF-D86C-4C24-9F66-A76C0A1A1C3D}" type="slidenum">
              <a:rPr lang="en-US" smtClean="0"/>
              <a:t>‹#›</a:t>
            </a:fld>
            <a:endParaRPr lang="en-US"/>
          </a:p>
        </p:txBody>
      </p:sp>
    </p:spTree>
    <p:extLst>
      <p:ext uri="{BB962C8B-B14F-4D97-AF65-F5344CB8AC3E}">
        <p14:creationId xmlns:p14="http://schemas.microsoft.com/office/powerpoint/2010/main" val="3550846268"/>
      </p:ext>
    </p:extLst>
  </p:cSld>
  <p:clrMap bg1="lt1" tx1="dk1" bg2="lt2" tx2="dk2" accent1="accent1" accent2="accent2" accent3="accent3" accent4="accent4" accent5="accent5" accent6="accent6" hlink="hlink" folHlink="folHlink"/>
  <p:sldLayoutIdLst>
    <p:sldLayoutId id="2147483674" r:id="rId1"/>
    <p:sldLayoutId id="2147483915" r:id="rId2"/>
    <p:sldLayoutId id="2147483916" r:id="rId3"/>
  </p:sldLayoutIdLst>
  <p:hf hdr="0" ftr="0" dt="0"/>
  <p:txStyles>
    <p:title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openstax.org/books/astronomy/" TargetMode="Externa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2.jpeg"/><Relationship Id="rId7" Type="http://schemas.microsoft.com/office/2007/relationships/hdphoto" Target="../media/hdphoto2.wdp"/><Relationship Id="rId2" Type="http://schemas.openxmlformats.org/officeDocument/2006/relationships/hyperlink" Target="https://youtu.be/L1CK9bE3H_s?t=20" TargetMode="Externa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jpeg"/><Relationship Id="rId10" Type="http://schemas.openxmlformats.org/officeDocument/2006/relationships/image" Target="../media/image41.png"/><Relationship Id="rId4" Type="http://schemas.openxmlformats.org/officeDocument/2006/relationships/image" Target="../media/image43.jpeg"/><Relationship Id="rId9" Type="http://schemas.openxmlformats.org/officeDocument/2006/relationships/image" Target="../media/image47.jpeg"/></Relationships>
</file>

<file path=ppt/slides/_rels/slide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gi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gi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xml"/><Relationship Id="rId5" Type="http://schemas.openxmlformats.org/officeDocument/2006/relationships/image" Target="../media/image55.png"/><Relationship Id="rId4" Type="http://schemas.openxmlformats.org/officeDocument/2006/relationships/image" Target="../media/image54.jpe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g"/><Relationship Id="rId4" Type="http://schemas.openxmlformats.org/officeDocument/2006/relationships/image" Target="../media/image7.gif"/><Relationship Id="rId9" Type="http://schemas.openxmlformats.org/officeDocument/2006/relationships/image" Target="../media/image12.jpeg"/></Relationships>
</file>

<file path=ppt/slides/_rels/slide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jpeg"/><Relationship Id="rId7" Type="http://schemas.openxmlformats.org/officeDocument/2006/relationships/image" Target="../media/image18.gif"/><Relationship Id="rId2"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jpeg"/><Relationship Id="rId4" Type="http://schemas.openxmlformats.org/officeDocument/2006/relationships/image" Target="../media/image15.jpe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1.xml"/><Relationship Id="rId13" Type="http://schemas.openxmlformats.org/officeDocument/2006/relationships/image" Target="../media/image31.jpeg"/><Relationship Id="rId3" Type="http://schemas.openxmlformats.org/officeDocument/2006/relationships/image" Target="../media/image26.jpg"/><Relationship Id="rId7" Type="http://schemas.openxmlformats.org/officeDocument/2006/relationships/image" Target="../media/image30.png"/><Relationship Id="rId12" Type="http://schemas.microsoft.com/office/2007/relationships/diagramDrawing" Target="../diagrams/drawing1.xml"/><Relationship Id="rId2" Type="http://schemas.openxmlformats.org/officeDocument/2006/relationships/hyperlink" Target="https://www.ucreative.com/articles/9-games-for-graphic-designers/" TargetMode="External"/><Relationship Id="rId1" Type="http://schemas.openxmlformats.org/officeDocument/2006/relationships/slideLayout" Target="../slideLayouts/slideLayout1.xml"/><Relationship Id="rId6" Type="http://schemas.openxmlformats.org/officeDocument/2006/relationships/image" Target="../media/image29.png"/><Relationship Id="rId11" Type="http://schemas.openxmlformats.org/officeDocument/2006/relationships/diagramColors" Target="../diagrams/colors1.xml"/><Relationship Id="rId5" Type="http://schemas.openxmlformats.org/officeDocument/2006/relationships/image" Target="../media/image28.gif"/><Relationship Id="rId10" Type="http://schemas.openxmlformats.org/officeDocument/2006/relationships/diagramQuickStyle" Target="../diagrams/quickStyle1.xml"/><Relationship Id="rId4" Type="http://schemas.openxmlformats.org/officeDocument/2006/relationships/image" Target="../media/image27.gif"/><Relationship Id="rId9"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33.jpeg"/><Relationship Id="rId1" Type="http://schemas.openxmlformats.org/officeDocument/2006/relationships/slideLayout" Target="../slideLayouts/slideLayout3.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1.xml"/><Relationship Id="rId5" Type="http://schemas.openxmlformats.org/officeDocument/2006/relationships/image" Target="../media/image37.jpe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85278-B6F6-4825-A44F-8C128C113109}"/>
              </a:ext>
            </a:extLst>
          </p:cNvPr>
          <p:cNvSpPr>
            <a:spLocks noGrp="1"/>
          </p:cNvSpPr>
          <p:nvPr>
            <p:ph type="ctrTitle"/>
          </p:nvPr>
        </p:nvSpPr>
        <p:spPr/>
        <p:txBody>
          <a:bodyPr/>
          <a:lstStyle/>
          <a:p>
            <a:r>
              <a:rPr lang="en-US" dirty="0"/>
              <a:t>Astronomy 1010</a:t>
            </a:r>
            <a:br>
              <a:rPr lang="en-US" dirty="0"/>
            </a:br>
            <a:r>
              <a:rPr lang="en-US" dirty="0"/>
              <a:t>chapter 5</a:t>
            </a:r>
          </a:p>
        </p:txBody>
      </p:sp>
      <p:sp>
        <p:nvSpPr>
          <p:cNvPr id="3" name="Subtitle 2">
            <a:extLst>
              <a:ext uri="{FF2B5EF4-FFF2-40B4-BE49-F238E27FC236}">
                <a16:creationId xmlns:a16="http://schemas.microsoft.com/office/drawing/2014/main" id="{A5F2AD8A-4728-46F4-8E3D-33E740531674}"/>
              </a:ext>
            </a:extLst>
          </p:cNvPr>
          <p:cNvSpPr>
            <a:spLocks noGrp="1"/>
          </p:cNvSpPr>
          <p:nvPr>
            <p:ph type="subTitle" idx="1"/>
          </p:nvPr>
        </p:nvSpPr>
        <p:spPr/>
        <p:txBody>
          <a:bodyPr/>
          <a:lstStyle/>
          <a:p>
            <a:r>
              <a:rPr lang="en-US" dirty="0"/>
              <a:t>Clayton State University</a:t>
            </a:r>
          </a:p>
          <a:p>
            <a:r>
              <a:rPr lang="en-US" dirty="0"/>
              <a:t>Slides for Astronomy textbook from OpenStax</a:t>
            </a:r>
          </a:p>
          <a:p>
            <a:r>
              <a:rPr lang="en-US" dirty="0">
                <a:hlinkClick r:id="rId2"/>
              </a:rPr>
              <a:t>https://openstax.org/books/astronomy/</a:t>
            </a:r>
            <a:r>
              <a:rPr lang="en-US" dirty="0"/>
              <a:t> </a:t>
            </a:r>
          </a:p>
        </p:txBody>
      </p:sp>
      <p:pic>
        <p:nvPicPr>
          <p:cNvPr id="1026" name="Picture 2" descr="Affordable Learning Georgia">
            <a:extLst>
              <a:ext uri="{FF2B5EF4-FFF2-40B4-BE49-F238E27FC236}">
                <a16:creationId xmlns:a16="http://schemas.microsoft.com/office/drawing/2014/main" id="{9AA78AD2-D230-4C7E-8B45-8C0C3EA86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5114" y="5511062"/>
            <a:ext cx="3671151" cy="78443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Galileo">
            <a:extLst>
              <a:ext uri="{FF2B5EF4-FFF2-40B4-BE49-F238E27FC236}">
                <a16:creationId xmlns:a16="http://schemas.microsoft.com/office/drawing/2014/main" id="{7E89D24D-9E0E-4A08-8E61-592005CD85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228" y="5555530"/>
            <a:ext cx="3276600" cy="762000"/>
          </a:xfrm>
          <a:prstGeom prst="rect">
            <a:avLst/>
          </a:prstGeom>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DC9A19C7-537F-4024-A0FA-F918D4E0933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084531" y="275538"/>
            <a:ext cx="1051734" cy="714850"/>
          </a:xfrm>
          <a:prstGeom prst="rect">
            <a:avLst/>
          </a:prstGeom>
        </p:spPr>
      </p:pic>
      <p:pic>
        <p:nvPicPr>
          <p:cNvPr id="7" name="Picture 6">
            <a:extLst>
              <a:ext uri="{FF2B5EF4-FFF2-40B4-BE49-F238E27FC236}">
                <a16:creationId xmlns:a16="http://schemas.microsoft.com/office/drawing/2014/main" id="{4358A32A-3214-4E01-BF0E-90B78E7A7096}"/>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401228" y="278686"/>
            <a:ext cx="2703830" cy="723900"/>
          </a:xfrm>
          <a:prstGeom prst="rect">
            <a:avLst/>
          </a:prstGeom>
          <a:noFill/>
          <a:ln>
            <a:noFill/>
          </a:ln>
        </p:spPr>
      </p:pic>
    </p:spTree>
    <p:extLst>
      <p:ext uri="{BB962C8B-B14F-4D97-AF65-F5344CB8AC3E}">
        <p14:creationId xmlns:p14="http://schemas.microsoft.com/office/powerpoint/2010/main" val="4186887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773927"/>
          </a:xfrm>
        </p:spPr>
        <p:txBody>
          <a:bodyPr/>
          <a:lstStyle/>
          <a:p>
            <a:r>
              <a:rPr lang="en-US" dirty="0"/>
              <a:t>Sun in different wavelengths</a:t>
            </a:r>
          </a:p>
        </p:txBody>
      </p:sp>
      <p:sp>
        <p:nvSpPr>
          <p:cNvPr id="4" name="Slide Number Placeholder 3"/>
          <p:cNvSpPr>
            <a:spLocks noGrp="1"/>
          </p:cNvSpPr>
          <p:nvPr>
            <p:ph type="sldNum" sz="quarter" idx="12"/>
          </p:nvPr>
        </p:nvSpPr>
        <p:spPr/>
        <p:txBody>
          <a:bodyPr/>
          <a:lstStyle/>
          <a:p>
            <a:fld id="{41981FBF-D86C-4C24-9F66-A76C0A1A1C3D}" type="slidenum">
              <a:rPr lang="en-US" smtClean="0"/>
              <a:t>10</a:t>
            </a:fld>
            <a:endParaRPr lang="en-US"/>
          </a:p>
        </p:txBody>
      </p:sp>
      <p:pic>
        <p:nvPicPr>
          <p:cNvPr id="4098" name="Picture 2" descr="Image result for images of the sun different wavelengths"/>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0780" y="1139687"/>
            <a:ext cx="7583777" cy="568783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images of the sun visibl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1273" y="4196219"/>
            <a:ext cx="2092620" cy="20926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63446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6800" y="4580252"/>
            <a:ext cx="6324600" cy="2277748"/>
          </a:xfrm>
          <a:prstGeom prst="rect">
            <a:avLst/>
          </a:prstGeom>
        </p:spPr>
      </p:pic>
      <p:sp>
        <p:nvSpPr>
          <p:cNvPr id="2" name="Title 1"/>
          <p:cNvSpPr>
            <a:spLocks noGrp="1"/>
          </p:cNvSpPr>
          <p:nvPr>
            <p:ph type="title"/>
          </p:nvPr>
        </p:nvSpPr>
        <p:spPr>
          <a:xfrm>
            <a:off x="946404" y="365760"/>
            <a:ext cx="7269480" cy="949396"/>
          </a:xfrm>
        </p:spPr>
        <p:txBody>
          <a:bodyPr/>
          <a:lstStyle/>
          <a:p>
            <a:r>
              <a:rPr lang="en-US" dirty="0"/>
              <a:t>Visual perception</a:t>
            </a:r>
          </a:p>
        </p:txBody>
      </p:sp>
      <p:sp>
        <p:nvSpPr>
          <p:cNvPr id="3" name="Content Placeholder 2"/>
          <p:cNvSpPr>
            <a:spLocks noGrp="1"/>
          </p:cNvSpPr>
          <p:nvPr>
            <p:ph idx="1"/>
          </p:nvPr>
        </p:nvSpPr>
        <p:spPr>
          <a:xfrm>
            <a:off x="838200" y="1701800"/>
            <a:ext cx="6747933" cy="3251200"/>
          </a:xfrm>
        </p:spPr>
        <p:txBody>
          <a:bodyPr>
            <a:normAutofit/>
          </a:bodyPr>
          <a:lstStyle/>
          <a:p>
            <a:r>
              <a:rPr lang="en-US" dirty="0"/>
              <a:t>Visual perception is the ability to perceive our surroundings through the </a:t>
            </a:r>
            <a:r>
              <a:rPr lang="en-US" b="1" dirty="0"/>
              <a:t>light</a:t>
            </a:r>
            <a:r>
              <a:rPr lang="en-US" dirty="0"/>
              <a:t> that enters our eyes.</a:t>
            </a:r>
          </a:p>
          <a:p>
            <a:r>
              <a:rPr lang="en-US" dirty="0"/>
              <a:t>Eye focuses light on the retina.</a:t>
            </a:r>
          </a:p>
          <a:p>
            <a:r>
              <a:rPr lang="en-US" dirty="0"/>
              <a:t>Retina has a layer of photoreceptor (light-receiving) cells that convert light into a series of electrochemical signals.</a:t>
            </a:r>
          </a:p>
          <a:p>
            <a:r>
              <a:rPr lang="en-US" dirty="0"/>
              <a:t>Electrochemical signals are transmitted to the brain for processing</a:t>
            </a:r>
          </a:p>
        </p:txBody>
      </p:sp>
    </p:spTree>
    <p:extLst>
      <p:ext uri="{BB962C8B-B14F-4D97-AF65-F5344CB8AC3E}">
        <p14:creationId xmlns:p14="http://schemas.microsoft.com/office/powerpoint/2010/main" val="120552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t>Color sensitivity of human’s eye</a:t>
            </a: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1" y="1701800"/>
            <a:ext cx="6938544" cy="4957268"/>
          </a:xfrm>
        </p:spPr>
      </p:pic>
    </p:spTree>
    <p:extLst>
      <p:ext uri="{BB962C8B-B14F-4D97-AF65-F5344CB8AC3E}">
        <p14:creationId xmlns:p14="http://schemas.microsoft.com/office/powerpoint/2010/main" val="57314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0004" y="10870"/>
            <a:ext cx="7200900" cy="778858"/>
          </a:xfrm>
        </p:spPr>
        <p:txBody>
          <a:bodyPr/>
          <a:lstStyle/>
          <a:p>
            <a:r>
              <a:rPr lang="en-US" dirty="0"/>
              <a:t>Flower, painting and monitor</a:t>
            </a:r>
          </a:p>
        </p:txBody>
      </p:sp>
      <p:sp>
        <p:nvSpPr>
          <p:cNvPr id="3" name="Content Placeholder 2"/>
          <p:cNvSpPr>
            <a:spLocks noGrp="1"/>
          </p:cNvSpPr>
          <p:nvPr>
            <p:ph idx="1"/>
          </p:nvPr>
        </p:nvSpPr>
        <p:spPr>
          <a:xfrm>
            <a:off x="349044" y="3237685"/>
            <a:ext cx="5103493" cy="3463672"/>
          </a:xfrm>
        </p:spPr>
        <p:txBody>
          <a:bodyPr/>
          <a:lstStyle/>
          <a:p>
            <a:r>
              <a:rPr lang="en-US" dirty="0"/>
              <a:t>Our eyes have receptors to see only THREE colors</a:t>
            </a:r>
          </a:p>
          <a:p>
            <a:pPr lvl="1"/>
            <a:r>
              <a:rPr lang="en-US" dirty="0"/>
              <a:t>Red, Green, Blue, or RGB</a:t>
            </a:r>
          </a:p>
          <a:p>
            <a:r>
              <a:rPr lang="en-US" dirty="0"/>
              <a:t>Other colors are perceived as mix of these three</a:t>
            </a:r>
          </a:p>
          <a:p>
            <a:r>
              <a:rPr lang="en-US" dirty="0"/>
              <a:t>Computer screen uses only RGB!</a:t>
            </a:r>
          </a:p>
          <a:p>
            <a:r>
              <a:rPr lang="en-US" dirty="0"/>
              <a:t>Remember paint mixing? </a:t>
            </a:r>
            <a:r>
              <a:rPr lang="en-US" dirty="0">
                <a:hlinkClick r:id="rId2"/>
              </a:rPr>
              <a:t>https://youtu.be/L1CK9bE3H_s?t=20</a:t>
            </a:r>
            <a:r>
              <a:rPr lang="en-US" dirty="0"/>
              <a:t> </a:t>
            </a:r>
          </a:p>
        </p:txBody>
      </p:sp>
      <p:pic>
        <p:nvPicPr>
          <p:cNvPr id="5" name="Content Placeholder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1211" y="1369760"/>
            <a:ext cx="1883626" cy="166073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80454" y="1359106"/>
            <a:ext cx="1721382" cy="166073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24004" y="1359106"/>
            <a:ext cx="2214307" cy="1660730"/>
          </a:xfrm>
          <a:prstGeom prst="rect">
            <a:avLst/>
          </a:prstGeom>
        </p:spPr>
      </p:pic>
      <p:pic>
        <p:nvPicPr>
          <p:cNvPr id="8" name="Picture 7"/>
          <p:cNvPicPr>
            <a:picLocks noChangeAspect="1"/>
          </p:cNvPicPr>
          <p:nvPr/>
        </p:nvPicPr>
        <p:blipFill>
          <a:blip r:embed="rId6" cstate="print">
            <a:extLst>
              <a:ext uri="{BEBA8EAE-BF5A-486C-A8C5-ECC9F3942E4B}">
                <a14:imgProps xmlns:a14="http://schemas.microsoft.com/office/drawing/2010/main">
                  <a14:imgLayer r:embed="rId7">
                    <a14:imgEffect>
                      <a14:saturation sat="300000"/>
                    </a14:imgEffect>
                  </a14:imgLayer>
                </a14:imgProps>
              </a:ext>
              <a:ext uri="{28A0092B-C50C-407E-A947-70E740481C1C}">
                <a14:useLocalDpi xmlns:a14="http://schemas.microsoft.com/office/drawing/2010/main" val="0"/>
              </a:ext>
            </a:extLst>
          </a:blip>
          <a:stretch>
            <a:fillRect/>
          </a:stretch>
        </p:blipFill>
        <p:spPr>
          <a:xfrm>
            <a:off x="-105485" y="-58924"/>
            <a:ext cx="1697303" cy="1697303"/>
          </a:xfrm>
          <a:prstGeom prst="rect">
            <a:avLst/>
          </a:prstGeom>
        </p:spPr>
      </p:pic>
      <p:pic>
        <p:nvPicPr>
          <p:cNvPr id="9" name="Picture 8"/>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495494" y="542449"/>
            <a:ext cx="1006078" cy="670718"/>
          </a:xfrm>
          <a:prstGeom prst="rect">
            <a:avLst/>
          </a:prstGeom>
        </p:spPr>
      </p:pic>
      <p:pic>
        <p:nvPicPr>
          <p:cNvPr id="10" name="Picture 9"/>
          <p:cNvPicPr>
            <a:picLocks noChangeAspect="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52240" y="1369760"/>
            <a:ext cx="1383845" cy="1383845"/>
          </a:xfrm>
          <a:prstGeom prst="rect">
            <a:avLst/>
          </a:prstGeom>
        </p:spPr>
      </p:pic>
      <p:pic>
        <p:nvPicPr>
          <p:cNvPr id="11" name="Content Placeholder 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441145" y="3422375"/>
            <a:ext cx="3325289" cy="2375765"/>
          </a:xfrm>
          <a:prstGeom prst="rect">
            <a:avLst/>
          </a:prstGeom>
        </p:spPr>
      </p:pic>
      <p:grpSp>
        <p:nvGrpSpPr>
          <p:cNvPr id="13" name="Group 12"/>
          <p:cNvGrpSpPr/>
          <p:nvPr/>
        </p:nvGrpSpPr>
        <p:grpSpPr>
          <a:xfrm>
            <a:off x="436969" y="6200680"/>
            <a:ext cx="8533091" cy="657319"/>
            <a:chOff x="0" y="80832"/>
            <a:chExt cx="2031148" cy="1869660"/>
          </a:xfrm>
        </p:grpSpPr>
        <p:sp>
          <p:nvSpPr>
            <p:cNvPr id="14" name="Rounded Rectangle 13"/>
            <p:cNvSpPr/>
            <p:nvPr/>
          </p:nvSpPr>
          <p:spPr>
            <a:xfrm>
              <a:off x="0" y="80832"/>
              <a:ext cx="2031148" cy="1869660"/>
            </a:xfrm>
            <a:prstGeom prst="roundRect">
              <a:avLst/>
            </a:pr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5" name="Rounded Rectangle 4"/>
            <p:cNvSpPr/>
            <p:nvPr/>
          </p:nvSpPr>
          <p:spPr>
            <a:xfrm>
              <a:off x="91269" y="172101"/>
              <a:ext cx="1848610" cy="168712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en-US" sz="1700" b="1" kern="1200" dirty="0"/>
                <a:t>Fun facts: birds can see 11 colors and bees don’t see red but see low ultraviolet</a:t>
              </a:r>
              <a:endParaRPr lang="en-US" sz="1700" kern="1200" dirty="0"/>
            </a:p>
          </p:txBody>
        </p:sp>
      </p:grpSp>
    </p:spTree>
    <p:extLst>
      <p:ext uri="{BB962C8B-B14F-4D97-AF65-F5344CB8AC3E}">
        <p14:creationId xmlns:p14="http://schemas.microsoft.com/office/powerpoint/2010/main" val="12514089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7780" y="163689"/>
            <a:ext cx="7269480" cy="643467"/>
          </a:xfrm>
        </p:spPr>
        <p:txBody>
          <a:bodyPr/>
          <a:lstStyle/>
          <a:p>
            <a:r>
              <a:rPr lang="en-US" dirty="0"/>
              <a:t>RGB recap</a:t>
            </a:r>
          </a:p>
        </p:txBody>
      </p:sp>
      <p:sp>
        <p:nvSpPr>
          <p:cNvPr id="3" name="Content Placeholder 2"/>
          <p:cNvSpPr>
            <a:spLocks noGrp="1"/>
          </p:cNvSpPr>
          <p:nvPr>
            <p:ph idx="1"/>
          </p:nvPr>
        </p:nvSpPr>
        <p:spPr>
          <a:xfrm>
            <a:off x="947780" y="5381203"/>
            <a:ext cx="7200900" cy="1222572"/>
          </a:xfrm>
        </p:spPr>
        <p:txBody>
          <a:bodyPr/>
          <a:lstStyle/>
          <a:p>
            <a:r>
              <a:rPr lang="en-US" dirty="0"/>
              <a:t>Need only 3 colors to fool human eye into seeing all colors</a:t>
            </a:r>
          </a:p>
          <a:p>
            <a:r>
              <a:rPr lang="en-US" dirty="0"/>
              <a:t>Birds, reptiles and insects will not appreciate our art or computer screens!</a:t>
            </a:r>
          </a:p>
        </p:txBody>
      </p:sp>
      <p:pic>
        <p:nvPicPr>
          <p:cNvPr id="4" name="Picture 2" descr="Image result for Additive col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56529" y="74514"/>
            <a:ext cx="5181600" cy="518160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p:cNvGrpSpPr/>
          <p:nvPr/>
        </p:nvGrpSpPr>
        <p:grpSpPr>
          <a:xfrm>
            <a:off x="362605" y="4080567"/>
            <a:ext cx="3359732" cy="1175547"/>
            <a:chOff x="0" y="80832"/>
            <a:chExt cx="2031148" cy="1869660"/>
          </a:xfrm>
        </p:grpSpPr>
        <p:sp>
          <p:nvSpPr>
            <p:cNvPr id="9" name="Rounded Rectangle 8"/>
            <p:cNvSpPr/>
            <p:nvPr/>
          </p:nvSpPr>
          <p:spPr>
            <a:xfrm>
              <a:off x="0" y="80832"/>
              <a:ext cx="2031148" cy="1869660"/>
            </a:xfrm>
            <a:prstGeom prst="roundRect">
              <a:avLst/>
            </a:pr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0" name="Rounded Rectangle 4"/>
            <p:cNvSpPr/>
            <p:nvPr/>
          </p:nvSpPr>
          <p:spPr>
            <a:xfrm>
              <a:off x="91269" y="172101"/>
              <a:ext cx="1848610" cy="168712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en-US" sz="1700" b="1" kern="1200" dirty="0"/>
                <a:t>Computer screen uses </a:t>
              </a:r>
              <a:r>
                <a:rPr lang="en-US" sz="1700" b="1" kern="1200" dirty="0">
                  <a:solidFill>
                    <a:srgbClr val="00B050"/>
                  </a:solidFill>
                </a:rPr>
                <a:t>additive color model</a:t>
              </a:r>
              <a:r>
                <a:rPr lang="en-US" sz="1700" b="1" kern="1200" dirty="0"/>
                <a:t>. Paint mixing uses </a:t>
              </a:r>
              <a:r>
                <a:rPr lang="en-US" sz="1700" b="1" kern="1200" dirty="0">
                  <a:solidFill>
                    <a:srgbClr val="FF0000"/>
                  </a:solidFill>
                </a:rPr>
                <a:t>subtractive color model</a:t>
              </a:r>
              <a:r>
                <a:rPr lang="en-US" sz="1700" b="1" kern="1200" dirty="0"/>
                <a:t>.</a:t>
              </a:r>
              <a:endParaRPr lang="en-US" sz="1700" kern="1200" dirty="0"/>
            </a:p>
          </p:txBody>
        </p:sp>
      </p:gr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0467" y="1219017"/>
            <a:ext cx="2449689" cy="2449689"/>
          </a:xfrm>
          <a:prstGeom prst="rect">
            <a:avLst/>
          </a:prstGeom>
        </p:spPr>
      </p:pic>
    </p:spTree>
    <p:extLst>
      <p:ext uri="{BB962C8B-B14F-4D97-AF65-F5344CB8AC3E}">
        <p14:creationId xmlns:p14="http://schemas.microsoft.com/office/powerpoint/2010/main" val="33386680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26197" y="90279"/>
            <a:ext cx="7200900" cy="948791"/>
          </a:xfrm>
        </p:spPr>
        <p:txBody>
          <a:bodyPr/>
          <a:lstStyle/>
          <a:p>
            <a:r>
              <a:rPr lang="en-US" dirty="0"/>
              <a:t>Computer Monitor and RGB</a:t>
            </a:r>
          </a:p>
        </p:txBody>
      </p:sp>
      <p:sp>
        <p:nvSpPr>
          <p:cNvPr id="3" name="Content Placeholder 2"/>
          <p:cNvSpPr>
            <a:spLocks noGrp="1"/>
          </p:cNvSpPr>
          <p:nvPr>
            <p:ph idx="1"/>
          </p:nvPr>
        </p:nvSpPr>
        <p:spPr>
          <a:xfrm>
            <a:off x="178759" y="1266742"/>
            <a:ext cx="4506130" cy="4431669"/>
          </a:xfrm>
        </p:spPr>
        <p:txBody>
          <a:bodyPr/>
          <a:lstStyle/>
          <a:p>
            <a:r>
              <a:rPr lang="en-US" dirty="0"/>
              <a:t>Computer screen is made of pixels</a:t>
            </a:r>
          </a:p>
          <a:p>
            <a:endParaRPr lang="en-US" dirty="0"/>
          </a:p>
          <a:p>
            <a:r>
              <a:rPr lang="en-US" dirty="0"/>
              <a:t>Each has RGB components</a:t>
            </a:r>
          </a:p>
          <a:p>
            <a:endParaRPr lang="en-US" dirty="0"/>
          </a:p>
          <a:p>
            <a:r>
              <a:rPr lang="en-US" dirty="0"/>
              <a:t>Combinations of three intensities can make up any color and brightness</a:t>
            </a:r>
          </a:p>
        </p:txBody>
      </p:sp>
      <p:pic>
        <p:nvPicPr>
          <p:cNvPr id="5" name="Picture 4"/>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159915" y="1109604"/>
            <a:ext cx="3119859" cy="1675753"/>
          </a:xfrm>
          <a:prstGeom prst="rect">
            <a:avLst/>
          </a:prstGeom>
        </p:spPr>
      </p:pic>
      <p:grpSp>
        <p:nvGrpSpPr>
          <p:cNvPr id="6" name="Group 5"/>
          <p:cNvGrpSpPr/>
          <p:nvPr/>
        </p:nvGrpSpPr>
        <p:grpSpPr>
          <a:xfrm>
            <a:off x="4892985" y="3084106"/>
            <a:ext cx="3336615" cy="946768"/>
            <a:chOff x="1219200" y="1991752"/>
            <a:chExt cx="7620000" cy="3495371"/>
          </a:xfrm>
        </p:grpSpPr>
        <p:sp>
          <p:nvSpPr>
            <p:cNvPr id="7" name="Rounded Rectangle 6"/>
            <p:cNvSpPr/>
            <p:nvPr/>
          </p:nvSpPr>
          <p:spPr>
            <a:xfrm>
              <a:off x="1981200" y="2209800"/>
              <a:ext cx="5105400" cy="533400"/>
            </a:xfrm>
            <a:prstGeom prst="roundRect">
              <a:avLst/>
            </a:prstGeom>
            <a:gradFill flip="none" rotWithShape="1">
              <a:gsLst>
                <a:gs pos="0">
                  <a:schemeClr val="tx1"/>
                </a:gs>
                <a:gs pos="100000">
                  <a:srgbClr val="FF00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0"/>
            </a:p>
          </p:txBody>
        </p:sp>
        <p:sp>
          <p:nvSpPr>
            <p:cNvPr id="8" name="Rounded Rectangle 7"/>
            <p:cNvSpPr/>
            <p:nvPr/>
          </p:nvSpPr>
          <p:spPr>
            <a:xfrm>
              <a:off x="1981200" y="3462867"/>
              <a:ext cx="5105400" cy="533400"/>
            </a:xfrm>
            <a:prstGeom prst="roundRect">
              <a:avLst/>
            </a:prstGeom>
            <a:gradFill flip="none" rotWithShape="1">
              <a:gsLst>
                <a:gs pos="0">
                  <a:schemeClr val="tx1"/>
                </a:gs>
                <a:gs pos="100000">
                  <a:srgbClr val="00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0"/>
            </a:p>
          </p:txBody>
        </p:sp>
        <p:sp>
          <p:nvSpPr>
            <p:cNvPr id="9" name="Rounded Rectangle 8"/>
            <p:cNvSpPr/>
            <p:nvPr/>
          </p:nvSpPr>
          <p:spPr>
            <a:xfrm>
              <a:off x="1981200" y="4724400"/>
              <a:ext cx="5105400" cy="533400"/>
            </a:xfrm>
            <a:prstGeom prst="roundRect">
              <a:avLst/>
            </a:prstGeom>
            <a:gradFill flip="none" rotWithShape="1">
              <a:gsLst>
                <a:gs pos="0">
                  <a:schemeClr val="tx1"/>
                </a:gs>
                <a:gs pos="100000">
                  <a:srgbClr val="0000FF"/>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00"/>
            </a:p>
          </p:txBody>
        </p:sp>
        <p:sp>
          <p:nvSpPr>
            <p:cNvPr id="10" name="TextBox 9"/>
            <p:cNvSpPr txBox="1"/>
            <p:nvPr/>
          </p:nvSpPr>
          <p:spPr>
            <a:xfrm>
              <a:off x="1219200" y="1991752"/>
              <a:ext cx="609601" cy="989239"/>
            </a:xfrm>
            <a:prstGeom prst="rect">
              <a:avLst/>
            </a:prstGeom>
            <a:noFill/>
          </p:spPr>
          <p:txBody>
            <a:bodyPr wrap="square" rtlCol="0">
              <a:spAutoFit/>
            </a:bodyPr>
            <a:lstStyle/>
            <a:p>
              <a:pPr>
                <a:lnSpc>
                  <a:spcPct val="95000"/>
                </a:lnSpc>
              </a:pPr>
              <a:r>
                <a:rPr lang="en-US" sz="1600" dirty="0"/>
                <a:t>0</a:t>
              </a:r>
            </a:p>
          </p:txBody>
        </p:sp>
        <p:sp>
          <p:nvSpPr>
            <p:cNvPr id="11" name="TextBox 10"/>
            <p:cNvSpPr txBox="1"/>
            <p:nvPr/>
          </p:nvSpPr>
          <p:spPr>
            <a:xfrm>
              <a:off x="7239001" y="1993838"/>
              <a:ext cx="1600199" cy="989239"/>
            </a:xfrm>
            <a:prstGeom prst="rect">
              <a:avLst/>
            </a:prstGeom>
            <a:noFill/>
          </p:spPr>
          <p:txBody>
            <a:bodyPr wrap="square" rtlCol="0">
              <a:spAutoFit/>
            </a:bodyPr>
            <a:lstStyle/>
            <a:p>
              <a:pPr>
                <a:lnSpc>
                  <a:spcPct val="95000"/>
                </a:lnSpc>
              </a:pPr>
              <a:r>
                <a:rPr lang="ru-RU" sz="1600" dirty="0"/>
                <a:t>255</a:t>
              </a:r>
              <a:endParaRPr lang="en-US" sz="1600" dirty="0"/>
            </a:p>
          </p:txBody>
        </p:sp>
        <p:sp>
          <p:nvSpPr>
            <p:cNvPr id="12" name="TextBox 11"/>
            <p:cNvSpPr txBox="1"/>
            <p:nvPr/>
          </p:nvSpPr>
          <p:spPr>
            <a:xfrm>
              <a:off x="1219200" y="3213101"/>
              <a:ext cx="609601" cy="989239"/>
            </a:xfrm>
            <a:prstGeom prst="rect">
              <a:avLst/>
            </a:prstGeom>
            <a:noFill/>
          </p:spPr>
          <p:txBody>
            <a:bodyPr wrap="square" rtlCol="0">
              <a:spAutoFit/>
            </a:bodyPr>
            <a:lstStyle/>
            <a:p>
              <a:pPr>
                <a:lnSpc>
                  <a:spcPct val="95000"/>
                </a:lnSpc>
              </a:pPr>
              <a:r>
                <a:rPr lang="en-US" sz="1600" dirty="0"/>
                <a:t>0</a:t>
              </a:r>
            </a:p>
          </p:txBody>
        </p:sp>
        <p:sp>
          <p:nvSpPr>
            <p:cNvPr id="13" name="TextBox 12"/>
            <p:cNvSpPr txBox="1"/>
            <p:nvPr/>
          </p:nvSpPr>
          <p:spPr>
            <a:xfrm>
              <a:off x="7239001" y="3215184"/>
              <a:ext cx="1600199" cy="989239"/>
            </a:xfrm>
            <a:prstGeom prst="rect">
              <a:avLst/>
            </a:prstGeom>
            <a:noFill/>
          </p:spPr>
          <p:txBody>
            <a:bodyPr wrap="square" rtlCol="0">
              <a:spAutoFit/>
            </a:bodyPr>
            <a:lstStyle/>
            <a:p>
              <a:pPr>
                <a:lnSpc>
                  <a:spcPct val="95000"/>
                </a:lnSpc>
              </a:pPr>
              <a:r>
                <a:rPr lang="ru-RU" sz="1600" dirty="0"/>
                <a:t>255</a:t>
              </a:r>
              <a:endParaRPr lang="en-US" sz="1600" dirty="0"/>
            </a:p>
          </p:txBody>
        </p:sp>
        <p:sp>
          <p:nvSpPr>
            <p:cNvPr id="14" name="TextBox 13"/>
            <p:cNvSpPr txBox="1"/>
            <p:nvPr/>
          </p:nvSpPr>
          <p:spPr>
            <a:xfrm>
              <a:off x="1219200" y="4495801"/>
              <a:ext cx="609601" cy="989239"/>
            </a:xfrm>
            <a:prstGeom prst="rect">
              <a:avLst/>
            </a:prstGeom>
            <a:noFill/>
          </p:spPr>
          <p:txBody>
            <a:bodyPr wrap="square" rtlCol="0">
              <a:spAutoFit/>
            </a:bodyPr>
            <a:lstStyle/>
            <a:p>
              <a:pPr>
                <a:lnSpc>
                  <a:spcPct val="95000"/>
                </a:lnSpc>
              </a:pPr>
              <a:r>
                <a:rPr lang="en-US" sz="1600" dirty="0"/>
                <a:t>0</a:t>
              </a:r>
            </a:p>
          </p:txBody>
        </p:sp>
        <p:sp>
          <p:nvSpPr>
            <p:cNvPr id="15" name="TextBox 14"/>
            <p:cNvSpPr txBox="1"/>
            <p:nvPr/>
          </p:nvSpPr>
          <p:spPr>
            <a:xfrm>
              <a:off x="7239001" y="4497884"/>
              <a:ext cx="1600199" cy="989239"/>
            </a:xfrm>
            <a:prstGeom prst="rect">
              <a:avLst/>
            </a:prstGeom>
            <a:noFill/>
          </p:spPr>
          <p:txBody>
            <a:bodyPr wrap="square" rtlCol="0">
              <a:spAutoFit/>
            </a:bodyPr>
            <a:lstStyle/>
            <a:p>
              <a:pPr>
                <a:lnSpc>
                  <a:spcPct val="95000"/>
                </a:lnSpc>
              </a:pPr>
              <a:r>
                <a:rPr lang="ru-RU" sz="1600" dirty="0"/>
                <a:t>255</a:t>
              </a:r>
              <a:endParaRPr lang="en-US" sz="1600" dirty="0"/>
            </a:p>
          </p:txBody>
        </p:sp>
      </p:grpSp>
      <p:pic>
        <p:nvPicPr>
          <p:cNvPr id="16" name="Content Placeholder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52573" y="4109796"/>
            <a:ext cx="5087259" cy="2674825"/>
          </a:xfrm>
          <a:prstGeom prst="rect">
            <a:avLst/>
          </a:prstGeom>
        </p:spPr>
      </p:pic>
    </p:spTree>
    <p:extLst>
      <p:ext uri="{BB962C8B-B14F-4D97-AF65-F5344CB8AC3E}">
        <p14:creationId xmlns:p14="http://schemas.microsoft.com/office/powerpoint/2010/main" val="9420726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14547" y="3567288"/>
            <a:ext cx="3766707" cy="957544"/>
          </a:xfrm>
        </p:spPr>
        <p:txBody>
          <a:bodyPr/>
          <a:lstStyle/>
          <a:p>
            <a:r>
              <a:rPr lang="en-US" dirty="0"/>
              <a:t>Any Questions?</a:t>
            </a:r>
          </a:p>
        </p:txBody>
      </p:sp>
      <p:pic>
        <p:nvPicPr>
          <p:cNvPr id="2" name="Content Placeholder 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45747" y="5842695"/>
            <a:ext cx="2438400" cy="850392"/>
          </a:xfrm>
        </p:spPr>
      </p:pic>
      <p:sp>
        <p:nvSpPr>
          <p:cNvPr id="4" name="Slide Number Placeholder 3"/>
          <p:cNvSpPr>
            <a:spLocks noGrp="1"/>
          </p:cNvSpPr>
          <p:nvPr>
            <p:ph type="sldNum" sz="quarter" idx="12"/>
          </p:nvPr>
        </p:nvSpPr>
        <p:spPr/>
        <p:txBody>
          <a:bodyPr/>
          <a:lstStyle/>
          <a:p>
            <a:fld id="{CB905857-8EFC-4F61-985E-AF1AE17440E6}" type="slidenum">
              <a:rPr lang="en-US" smtClean="0"/>
              <a:t>16</a:t>
            </a:fld>
            <a:endParaRPr lang="en-US"/>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5561" y="94955"/>
            <a:ext cx="3911479" cy="2933610"/>
          </a:xfrm>
          <a:prstGeom prst="rect">
            <a:avLst/>
          </a:prstGeom>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5406592" y="94955"/>
            <a:ext cx="2574652" cy="2933610"/>
          </a:xfrm>
          <a:prstGeom prst="rect">
            <a:avLst/>
          </a:prstGeom>
        </p:spPr>
      </p:pic>
      <p:pic>
        <p:nvPicPr>
          <p:cNvPr id="9" name="Picture 8"/>
          <p:cNvPicPr>
            <a:picLocks noChangeAspect="1"/>
          </p:cNvPicPr>
          <p:nvPr/>
        </p:nvPicPr>
        <p:blipFill>
          <a:blip r:embed="rId5"/>
          <a:stretch>
            <a:fillRect/>
          </a:stretch>
        </p:blipFill>
        <p:spPr>
          <a:xfrm>
            <a:off x="4678362" y="3214158"/>
            <a:ext cx="3648075" cy="3409950"/>
          </a:xfrm>
          <a:prstGeom prst="rect">
            <a:avLst/>
          </a:prstGeom>
        </p:spPr>
      </p:pic>
    </p:spTree>
    <p:extLst>
      <p:ext uri="{BB962C8B-B14F-4D97-AF65-F5344CB8AC3E}">
        <p14:creationId xmlns:p14="http://schemas.microsoft.com/office/powerpoint/2010/main" val="1559310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0478" y="256127"/>
            <a:ext cx="7200900" cy="786950"/>
          </a:xfrm>
        </p:spPr>
        <p:txBody>
          <a:bodyPr/>
          <a:lstStyle/>
          <a:p>
            <a:r>
              <a:rPr lang="en-US" dirty="0"/>
              <a:t>What is color in nature?</a:t>
            </a:r>
          </a:p>
        </p:txBody>
      </p:sp>
      <p:sp>
        <p:nvSpPr>
          <p:cNvPr id="3" name="Content Placeholder 2"/>
          <p:cNvSpPr>
            <a:spLocks noGrp="1"/>
          </p:cNvSpPr>
          <p:nvPr>
            <p:ph idx="1"/>
          </p:nvPr>
        </p:nvSpPr>
        <p:spPr>
          <a:xfrm>
            <a:off x="550259" y="1297611"/>
            <a:ext cx="6789217" cy="4338005"/>
          </a:xfrm>
        </p:spPr>
        <p:txBody>
          <a:bodyPr/>
          <a:lstStyle/>
          <a:p>
            <a:pPr marL="530352" lvl="1" indent="0">
              <a:buNone/>
            </a:pPr>
            <a:endParaRPr lang="en-US" dirty="0"/>
          </a:p>
          <a:p>
            <a:pPr marL="530352" lvl="1" indent="0">
              <a:buNone/>
            </a:pPr>
            <a:endParaRPr lang="en-US" dirty="0"/>
          </a:p>
          <a:p>
            <a:pPr marL="530352" lvl="1" indent="0">
              <a:buNone/>
            </a:pPr>
            <a:endParaRPr lang="en-US" dirty="0"/>
          </a:p>
          <a:p>
            <a:pPr marL="530352" lvl="1" indent="0">
              <a:buNone/>
            </a:pPr>
            <a:endParaRPr lang="en-US" dirty="0"/>
          </a:p>
          <a:p>
            <a:pPr marL="530352" lvl="1" indent="0">
              <a:buNone/>
            </a:pPr>
            <a:endParaRPr lang="en-US" dirty="0"/>
          </a:p>
          <a:p>
            <a:pPr marL="530352" lvl="1" indent="0">
              <a:buNone/>
            </a:pPr>
            <a:endParaRPr lang="en-US" dirty="0"/>
          </a:p>
          <a:p>
            <a:pPr marL="530352" lvl="1" indent="0">
              <a:buNone/>
            </a:pPr>
            <a:endParaRPr lang="en-US" dirty="0"/>
          </a:p>
          <a:p>
            <a:r>
              <a:rPr lang="en-US" dirty="0"/>
              <a:t>How many colors are there in the rainbow?</a:t>
            </a: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519776" y="3775946"/>
            <a:ext cx="2524715" cy="2875935"/>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259" y="5442017"/>
            <a:ext cx="1336631" cy="1403463"/>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71562" y="5437505"/>
            <a:ext cx="1146022" cy="1404311"/>
          </a:xfrm>
          <a:prstGeom prst="rect">
            <a:avLst/>
          </a:prstGeom>
        </p:spPr>
      </p:pic>
      <p:sp>
        <p:nvSpPr>
          <p:cNvPr id="10" name="Rectangular Callout 9"/>
          <p:cNvSpPr/>
          <p:nvPr/>
        </p:nvSpPr>
        <p:spPr>
          <a:xfrm>
            <a:off x="550259" y="4191413"/>
            <a:ext cx="1197621" cy="1181437"/>
          </a:xfrm>
          <a:prstGeom prst="wedgeRectCallout">
            <a:avLst>
              <a:gd name="adj1" fmla="val -8061"/>
              <a:gd name="adj2" fmla="val 6524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Newton: there are 7 colors</a:t>
            </a:r>
          </a:p>
        </p:txBody>
      </p:sp>
      <p:sp>
        <p:nvSpPr>
          <p:cNvPr id="11" name="Rectangular Callout 10"/>
          <p:cNvSpPr/>
          <p:nvPr/>
        </p:nvSpPr>
        <p:spPr>
          <a:xfrm>
            <a:off x="1821566" y="4191412"/>
            <a:ext cx="1288781" cy="1181437"/>
          </a:xfrm>
          <a:prstGeom prst="wedgeRectCallout">
            <a:avLst>
              <a:gd name="adj1" fmla="val -8061"/>
              <a:gd name="adj2" fmla="val 6524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Ptolemy: there are 7 planets</a:t>
            </a:r>
          </a:p>
        </p:txBody>
      </p:sp>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02255" y="5375972"/>
            <a:ext cx="1149771" cy="1465844"/>
          </a:xfrm>
          <a:prstGeom prst="rect">
            <a:avLst/>
          </a:prstGeom>
        </p:spPr>
      </p:pic>
      <p:sp>
        <p:nvSpPr>
          <p:cNvPr id="14" name="Rectangular Callout 13"/>
          <p:cNvSpPr/>
          <p:nvPr/>
        </p:nvSpPr>
        <p:spPr>
          <a:xfrm>
            <a:off x="3183721" y="4194535"/>
            <a:ext cx="1515364" cy="1181437"/>
          </a:xfrm>
          <a:prstGeom prst="wedgeRectCallout">
            <a:avLst>
              <a:gd name="adj1" fmla="val -16594"/>
              <a:gd name="adj2" fmla="val 7072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Pythagoras: there are 7 music notes</a:t>
            </a:r>
          </a:p>
        </p:txBody>
      </p:sp>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32948" y="5360292"/>
            <a:ext cx="1442537" cy="1481524"/>
          </a:xfrm>
          <a:prstGeom prst="rect">
            <a:avLst/>
          </a:prstGeom>
        </p:spPr>
      </p:pic>
      <p:sp>
        <p:nvSpPr>
          <p:cNvPr id="16" name="Rectangular Callout 15"/>
          <p:cNvSpPr/>
          <p:nvPr/>
        </p:nvSpPr>
        <p:spPr>
          <a:xfrm>
            <a:off x="4769390" y="4185768"/>
            <a:ext cx="1146701" cy="1181437"/>
          </a:xfrm>
          <a:prstGeom prst="wedgeRectCallout">
            <a:avLst>
              <a:gd name="adj1" fmla="val -8061"/>
              <a:gd name="adj2" fmla="val 6524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Guru: there are 7 chakras</a:t>
            </a:r>
          </a:p>
        </p:txBody>
      </p:sp>
      <p:grpSp>
        <p:nvGrpSpPr>
          <p:cNvPr id="17" name="Group 16"/>
          <p:cNvGrpSpPr/>
          <p:nvPr/>
        </p:nvGrpSpPr>
        <p:grpSpPr>
          <a:xfrm>
            <a:off x="5921735" y="957455"/>
            <a:ext cx="2509158" cy="2509158"/>
            <a:chOff x="5866726" y="2977870"/>
            <a:chExt cx="3277274" cy="3277274"/>
          </a:xfrm>
        </p:grpSpPr>
        <p:pic>
          <p:nvPicPr>
            <p:cNvPr id="18" name="Picture 17"/>
            <p:cNvPicPr>
              <a:picLocks noChangeAspect="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866726" y="2977870"/>
              <a:ext cx="3277274" cy="3277274"/>
            </a:xfrm>
            <a:prstGeom prst="rect">
              <a:avLst/>
            </a:prstGeom>
          </p:spPr>
        </p:pic>
        <p:pic>
          <p:nvPicPr>
            <p:cNvPr id="19" name="Picture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742057" y="4005558"/>
              <a:ext cx="1554346" cy="1544631"/>
            </a:xfrm>
            <a:prstGeom prst="rect">
              <a:avLst/>
            </a:prstGeom>
          </p:spPr>
        </p:pic>
      </p:grpSp>
      <p:pic>
        <p:nvPicPr>
          <p:cNvPr id="20" name="Picture 1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9487" y="1139951"/>
            <a:ext cx="1873248" cy="2290046"/>
          </a:xfrm>
          <a:prstGeom prst="rect">
            <a:avLst/>
          </a:prstGeom>
        </p:spPr>
      </p:pic>
      <p:sp>
        <p:nvSpPr>
          <p:cNvPr id="21" name="Cloud Callout 20"/>
          <p:cNvSpPr/>
          <p:nvPr/>
        </p:nvSpPr>
        <p:spPr>
          <a:xfrm>
            <a:off x="2634101" y="1533087"/>
            <a:ext cx="2363380" cy="1177392"/>
          </a:xfrm>
          <a:prstGeom prst="cloudCallout">
            <a:avLst>
              <a:gd name="adj1" fmla="val -66371"/>
              <a:gd name="adj2" fmla="val -3097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 chose colors this way</a:t>
            </a:r>
          </a:p>
        </p:txBody>
      </p:sp>
    </p:spTree>
    <p:extLst>
      <p:ext uri="{BB962C8B-B14F-4D97-AF65-F5344CB8AC3E}">
        <p14:creationId xmlns:p14="http://schemas.microsoft.com/office/powerpoint/2010/main" val="11216671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500" dirty="0"/>
              <a:t>Light is an electromagnetic wave</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2590800"/>
            <a:ext cx="7620000" cy="4076700"/>
          </a:xfrm>
        </p:spPr>
      </p:pic>
      <p:sp>
        <p:nvSpPr>
          <p:cNvPr id="5" name="Rectangle 4"/>
          <p:cNvSpPr/>
          <p:nvPr/>
        </p:nvSpPr>
        <p:spPr>
          <a:xfrm>
            <a:off x="838200" y="1676400"/>
            <a:ext cx="7620000" cy="914400"/>
          </a:xfrm>
          <a:prstGeom prst="rect">
            <a:avLst/>
          </a:prstGeom>
          <a:ln>
            <a:no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7800" y="1852014"/>
            <a:ext cx="695297" cy="813893"/>
          </a:xfrm>
          <a:prstGeom prst="rect">
            <a:avLst/>
          </a:prstGeom>
        </p:spPr>
      </p:pic>
      <p:pic>
        <p:nvPicPr>
          <p:cNvPr id="1026" name="Picture 2" descr="Image result for cute xray"/>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208" r="6208" b="12024"/>
          <a:stretch/>
        </p:blipFill>
        <p:spPr bwMode="auto">
          <a:xfrm>
            <a:off x="2369138" y="1906817"/>
            <a:ext cx="981615" cy="70428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5" cstate="print">
            <a:extLst>
              <a:ext uri="{28A0092B-C50C-407E-A947-70E740481C1C}">
                <a14:useLocalDpi xmlns:a14="http://schemas.microsoft.com/office/drawing/2010/main" val="0"/>
              </a:ext>
            </a:extLst>
          </a:blip>
          <a:srcRect t="37080" b="34496"/>
          <a:stretch/>
        </p:blipFill>
        <p:spPr>
          <a:xfrm>
            <a:off x="3158064" y="2665907"/>
            <a:ext cx="781798" cy="317101"/>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59584" y="2057400"/>
            <a:ext cx="462804" cy="925608"/>
          </a:xfrm>
          <a:prstGeom prst="rect">
            <a:avLst/>
          </a:prstGeom>
        </p:spPr>
      </p:pic>
      <p:pic>
        <p:nvPicPr>
          <p:cNvPr id="12" name="Picture 11"/>
          <p:cNvPicPr>
            <a:picLocks noChangeAspect="1"/>
          </p:cNvPicPr>
          <p:nvPr/>
        </p:nvPicPr>
        <p:blipFill rotWithShape="1">
          <a:blip r:embed="rId7" cstate="print">
            <a:extLst>
              <a:ext uri="{28A0092B-C50C-407E-A947-70E740481C1C}">
                <a14:useLocalDpi xmlns:a14="http://schemas.microsoft.com/office/drawing/2010/main" val="0"/>
              </a:ext>
            </a:extLst>
          </a:blip>
          <a:srcRect t="21730" b="13530"/>
          <a:stretch/>
        </p:blipFill>
        <p:spPr>
          <a:xfrm>
            <a:off x="4634006" y="2006600"/>
            <a:ext cx="1004794" cy="650504"/>
          </a:xfrm>
          <a:prstGeom prst="rect">
            <a:avLst/>
          </a:prstGeom>
        </p:spPr>
      </p:pic>
      <p:pic>
        <p:nvPicPr>
          <p:cNvPr id="14" name="Picture 13"/>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379974" y="1852014"/>
            <a:ext cx="830915" cy="914769"/>
          </a:xfrm>
          <a:prstGeom prst="rect">
            <a:avLst/>
          </a:prstGeom>
        </p:spPr>
      </p:pic>
    </p:spTree>
    <p:extLst>
      <p:ext uri="{BB962C8B-B14F-4D97-AF65-F5344CB8AC3E}">
        <p14:creationId xmlns:p14="http://schemas.microsoft.com/office/powerpoint/2010/main" val="2198694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6611" y="94133"/>
            <a:ext cx="4994497" cy="811227"/>
          </a:xfrm>
        </p:spPr>
        <p:txBody>
          <a:bodyPr>
            <a:normAutofit/>
          </a:bodyPr>
          <a:lstStyle/>
          <a:p>
            <a:pPr algn="ctr"/>
            <a:r>
              <a:rPr lang="en-US" dirty="0"/>
              <a:t>Colors in Nature</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61811" y="1140152"/>
                <a:ext cx="7200900" cy="4950203"/>
              </a:xfrm>
            </p:spPr>
            <p:txBody>
              <a:bodyPr>
                <a:normAutofit lnSpcReduction="10000"/>
              </a:bodyPr>
              <a:lstStyle/>
              <a:p>
                <a:r>
                  <a:rPr lang="en-US" dirty="0"/>
                  <a:t>Each color has its own energy per photon</a:t>
                </a:r>
              </a:p>
              <a:p>
                <a:pPr lvl="1"/>
                <a:r>
                  <a:rPr lang="en-US" dirty="0"/>
                  <a:t>Defined as frequency and/or wavelength</a:t>
                </a:r>
              </a:p>
              <a:p>
                <a:endParaRPr lang="en-US" dirty="0"/>
              </a:p>
              <a:p>
                <a:endParaRPr lang="en-US" dirty="0"/>
              </a:p>
              <a:p>
                <a:endParaRPr lang="en-US" dirty="0"/>
              </a:p>
              <a:p>
                <a:endParaRPr lang="en-US" dirty="0"/>
              </a:p>
              <a:p>
                <a:r>
                  <a:rPr lang="en-US" dirty="0"/>
                  <a:t>Photon in a quantum of light. Its’ energy dependents only on wavelength/frequency</a:t>
                </a:r>
              </a:p>
              <a:p>
                <a:r>
                  <a:rPr lang="en-US" dirty="0"/>
                  <a:t>Plank’s formula:</a:t>
                </a:r>
              </a:p>
              <a:p>
                <a:pPr marL="0" indent="0">
                  <a:buNone/>
                </a:pPr>
                <a14:m>
                  <m:oMathPara xmlns:m="http://schemas.openxmlformats.org/officeDocument/2006/math">
                    <m:oMathParaPr>
                      <m:jc m:val="center"/>
                    </m:oMathParaPr>
                    <m:oMath xmlns:m="http://schemas.openxmlformats.org/officeDocument/2006/math">
                      <m:r>
                        <a:rPr lang="en-US" b="0" i="1" smtClean="0">
                          <a:latin typeface="Cambria Math" panose="02040503050406030204" pitchFamily="18" charset="0"/>
                        </a:rPr>
                        <m:t>𝐸</m:t>
                      </m:r>
                      <m:r>
                        <a:rPr lang="en-US" b="0" i="1" smtClean="0">
                          <a:latin typeface="Cambria Math" panose="02040503050406030204" pitchFamily="18" charset="0"/>
                        </a:rPr>
                        <m:t>=</m:t>
                      </m:r>
                      <m:r>
                        <a:rPr lang="en-US" b="0" i="1" smtClean="0">
                          <a:latin typeface="Cambria Math" panose="02040503050406030204" pitchFamily="18" charset="0"/>
                        </a:rPr>
                        <m:t>h𝑓</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h𝑐</m:t>
                          </m:r>
                        </m:num>
                        <m:den>
                          <m:r>
                            <a:rPr lang="en-US" b="0" i="1" smtClean="0">
                              <a:latin typeface="Cambria Math" panose="02040503050406030204" pitchFamily="18" charset="0"/>
                            </a:rPr>
                            <m:t>𝜆</m:t>
                          </m:r>
                        </m:den>
                      </m:f>
                    </m:oMath>
                  </m:oMathPara>
                </a14:m>
                <a:endParaRPr lang="en-US" b="0" dirty="0"/>
              </a:p>
              <a:p>
                <a:pPr lvl="1"/>
                <a:r>
                  <a:rPr lang="en-US" i="1" dirty="0"/>
                  <a:t>h</a:t>
                </a:r>
                <a:r>
                  <a:rPr lang="en-US" dirty="0"/>
                  <a:t> is Plank’s constant, </a:t>
                </a:r>
                <a14:m>
                  <m:oMath xmlns:m="http://schemas.openxmlformats.org/officeDocument/2006/math">
                    <m:r>
                      <a:rPr lang="en-US" b="0" i="1" smtClean="0">
                        <a:latin typeface="Cambria Math" panose="02040503050406030204" pitchFamily="18" charset="0"/>
                      </a:rPr>
                      <m:t>𝜆</m:t>
                    </m:r>
                  </m:oMath>
                </a14:m>
                <a:r>
                  <a:rPr lang="en-US" dirty="0"/>
                  <a:t> is wavelength, </a:t>
                </a:r>
                <a:r>
                  <a:rPr lang="en-US" i="1" dirty="0"/>
                  <a:t>f</a:t>
                </a:r>
                <a:r>
                  <a:rPr lang="en-US" dirty="0"/>
                  <a:t> is frequency, </a:t>
                </a:r>
                <a:r>
                  <a:rPr lang="en-US" i="1" dirty="0"/>
                  <a:t>c</a:t>
                </a:r>
                <a:r>
                  <a:rPr lang="en-US" dirty="0"/>
                  <a:t> is speed of light in vacuum (slower in materials, never faster!)</a:t>
                </a:r>
              </a:p>
              <a:p>
                <a:pPr lvl="2"/>
                <a14:m>
                  <m:oMath xmlns:m="http://schemas.openxmlformats.org/officeDocument/2006/math">
                    <m:r>
                      <a:rPr lang="en-US" b="0" i="1" smtClean="0">
                        <a:latin typeface="Cambria Math" panose="02040503050406030204" pitchFamily="18" charset="0"/>
                      </a:rPr>
                      <m:t>h</m:t>
                    </m:r>
                    <m:r>
                      <a:rPr lang="en-US" b="0" i="1" smtClean="0">
                        <a:latin typeface="Cambria Math" panose="02040503050406030204" pitchFamily="18" charset="0"/>
                      </a:rPr>
                      <m:t>=</m:t>
                    </m:r>
                    <m:r>
                      <m:rPr>
                        <m:nor/>
                      </m:rPr>
                      <a:rPr lang="en-US"/>
                      <m:t>6.62607004 </m:t>
                    </m:r>
                    <m:r>
                      <a:rPr lang="en-US" i="1">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rPr>
                        </m:ctrlPr>
                      </m:sSupPr>
                      <m:e>
                        <m:r>
                          <a:rPr lang="en-US" b="0" i="1" smtClean="0">
                            <a:latin typeface="Cambria Math" panose="02040503050406030204" pitchFamily="18" charset="0"/>
                          </a:rPr>
                          <m:t>10</m:t>
                        </m:r>
                      </m:e>
                      <m:sup>
                        <m:r>
                          <a:rPr lang="en-US" b="0" i="1" smtClean="0">
                            <a:latin typeface="Cambria Math" panose="02040503050406030204" pitchFamily="18" charset="0"/>
                          </a:rPr>
                          <m:t>−34</m:t>
                        </m:r>
                      </m:sup>
                    </m:sSup>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𝑚</m:t>
                            </m:r>
                          </m:e>
                          <m:sup>
                            <m:r>
                              <a:rPr lang="en-US" b="0" i="1" smtClean="0">
                                <a:latin typeface="Cambria Math" panose="02040503050406030204" pitchFamily="18" charset="0"/>
                              </a:rPr>
                              <m:t>2</m:t>
                            </m:r>
                          </m:sup>
                        </m:sSup>
                        <m:r>
                          <a:rPr lang="en-US" b="0" i="1" smtClean="0">
                            <a:latin typeface="Cambria Math" panose="02040503050406030204" pitchFamily="18" charset="0"/>
                          </a:rPr>
                          <m:t> </m:t>
                        </m:r>
                        <m:r>
                          <a:rPr lang="en-US" b="0" i="1" smtClean="0">
                            <a:latin typeface="Cambria Math" panose="02040503050406030204" pitchFamily="18" charset="0"/>
                          </a:rPr>
                          <m:t>𝑘𝑔</m:t>
                        </m:r>
                      </m:num>
                      <m:den>
                        <m:r>
                          <a:rPr lang="en-US" b="0" i="1" smtClean="0">
                            <a:latin typeface="Cambria Math" panose="02040503050406030204" pitchFamily="18" charset="0"/>
                          </a:rPr>
                          <m:t>𝑠</m:t>
                        </m:r>
                      </m:den>
                    </m:f>
                    <m:r>
                      <m:rPr>
                        <m:nor/>
                      </m:rPr>
                      <a:rPr lang="en-US"/>
                      <m:t> </m:t>
                    </m:r>
                    <m:r>
                      <m:rPr>
                        <m:nor/>
                      </m:rPr>
                      <a:rPr lang="en-US" b="0" i="0" smtClean="0"/>
                      <m:t> </m:t>
                    </m:r>
                  </m:oMath>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61811" y="1140152"/>
                <a:ext cx="7200900" cy="4950203"/>
              </a:xfrm>
              <a:blipFill rotWithShape="0">
                <a:blip r:embed="rId2"/>
                <a:stretch>
                  <a:fillRect l="-169" t="-1478"/>
                </a:stretch>
              </a:blipFill>
            </p:spPr>
            <p:txBody>
              <a:bodyPr/>
              <a:lstStyle/>
              <a:p>
                <a:r>
                  <a:rPr lang="en-US">
                    <a:noFill/>
                  </a:rPr>
                  <a:t> </a:t>
                </a:r>
              </a:p>
            </p:txBody>
          </p:sp>
        </mc:Fallback>
      </mc:AlternateContent>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5588" y="97628"/>
            <a:ext cx="1480842" cy="1615464"/>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23811" y="1992006"/>
            <a:ext cx="5676900" cy="1571625"/>
          </a:xfrm>
          <a:prstGeom prst="rect">
            <a:avLst/>
          </a:prstGeom>
        </p:spPr>
      </p:pic>
    </p:spTree>
    <p:extLst>
      <p:ext uri="{BB962C8B-B14F-4D97-AF65-F5344CB8AC3E}">
        <p14:creationId xmlns:p14="http://schemas.microsoft.com/office/powerpoint/2010/main" val="5001200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46404" y="365760"/>
            <a:ext cx="6588929" cy="548640"/>
          </a:xfrm>
        </p:spPr>
        <p:txBody>
          <a:bodyPr>
            <a:normAutofit fontScale="90000"/>
          </a:bodyPr>
          <a:lstStyle/>
          <a:p>
            <a:r>
              <a:rPr lang="en-US" dirty="0"/>
              <a:t>Types of Spectra</a:t>
            </a:r>
          </a:p>
        </p:txBody>
      </p:sp>
      <p:sp>
        <p:nvSpPr>
          <p:cNvPr id="6" name="Content Placeholder 5"/>
          <p:cNvSpPr>
            <a:spLocks noGrp="1"/>
          </p:cNvSpPr>
          <p:nvPr>
            <p:ph idx="1"/>
          </p:nvPr>
        </p:nvSpPr>
        <p:spPr>
          <a:xfrm>
            <a:off x="321661" y="1095022"/>
            <a:ext cx="3879596" cy="5559777"/>
          </a:xfrm>
        </p:spPr>
        <p:txBody>
          <a:bodyPr>
            <a:normAutofit/>
          </a:bodyPr>
          <a:lstStyle/>
          <a:p>
            <a:r>
              <a:rPr lang="en-US" dirty="0"/>
              <a:t>Any heated solid or highly compressed gas gives continuous spectrum. Depends (mostly) on temperature alone (very weakly on composition).</a:t>
            </a:r>
          </a:p>
          <a:p>
            <a:r>
              <a:rPr lang="en-US" dirty="0"/>
              <a:t>Wien’s law is used to find the brightest color</a:t>
            </a:r>
          </a:p>
          <a:p>
            <a:endParaRPr lang="en-US" dirty="0"/>
          </a:p>
          <a:p>
            <a:r>
              <a:rPr lang="en-US" dirty="0"/>
              <a:t>Each element, when heated in rarified gaseous form, emits light at distinct colors – emission spectrum. Element’s passport.</a:t>
            </a:r>
          </a:p>
          <a:p>
            <a:endParaRPr lang="en-US" dirty="0"/>
          </a:p>
          <a:p>
            <a:r>
              <a:rPr lang="en-US" dirty="0"/>
              <a:t>If light passes though cold rarified gas, element absorbs exactly at same colors!</a:t>
            </a:r>
          </a:p>
        </p:txBody>
      </p:sp>
      <p:sp>
        <p:nvSpPr>
          <p:cNvPr id="4" name="Slide Number Placeholder 3"/>
          <p:cNvSpPr>
            <a:spLocks noGrp="1"/>
          </p:cNvSpPr>
          <p:nvPr>
            <p:ph type="sldNum" sz="quarter" idx="12"/>
          </p:nvPr>
        </p:nvSpPr>
        <p:spPr/>
        <p:txBody>
          <a:bodyPr/>
          <a:lstStyle/>
          <a:p>
            <a:fld id="{CB905857-8EFC-4F61-985E-AF1AE17440E6}" type="slidenum">
              <a:rPr lang="en-US" smtClean="0"/>
              <a:t>5</a:t>
            </a:fld>
            <a:endParaRPr lang="en-US"/>
          </a:p>
        </p:txBody>
      </p:sp>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t="21481"/>
          <a:stretch/>
        </p:blipFill>
        <p:spPr>
          <a:xfrm>
            <a:off x="4240868" y="3524960"/>
            <a:ext cx="4066548" cy="3192993"/>
          </a:xfrm>
          <a:prstGeom prst="rect">
            <a:avLst/>
          </a:prstGeom>
        </p:spPr>
      </p:pic>
      <mc:AlternateContent xmlns:mc="http://schemas.openxmlformats.org/markup-compatibility/2006" xmlns:a14="http://schemas.microsoft.com/office/drawing/2010/main">
        <mc:Choice Requires="a14">
          <p:sp>
            <p:nvSpPr>
              <p:cNvPr id="10" name="TextBox 9"/>
              <p:cNvSpPr txBox="1"/>
              <p:nvPr/>
            </p:nvSpPr>
            <p:spPr>
              <a:xfrm>
                <a:off x="4511774" y="295667"/>
                <a:ext cx="3929281" cy="1192314"/>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𝜆</m:t>
                          </m:r>
                        </m:e>
                        <m:sub>
                          <m:r>
                            <a:rPr lang="en-US" b="0" i="1" smtClean="0">
                              <a:latin typeface="Cambria Math" panose="02040503050406030204" pitchFamily="18" charset="0"/>
                            </a:rPr>
                            <m:t>𝑚𝑎𝑥</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0.0029  (</m:t>
                          </m:r>
                          <m:r>
                            <a:rPr lang="en-US" b="0" i="1" smtClean="0">
                              <a:latin typeface="Cambria Math" panose="02040503050406030204" pitchFamily="18" charset="0"/>
                            </a:rPr>
                            <m:t>𝐾</m:t>
                          </m:r>
                          <m:r>
                            <a:rPr lang="en-US" b="0" i="1" smtClean="0">
                              <a:latin typeface="Cambria Math" panose="02040503050406030204" pitchFamily="18" charset="0"/>
                            </a:rPr>
                            <m:t>∙</m:t>
                          </m:r>
                          <m:r>
                            <a:rPr lang="en-US" b="0" i="1" smtClean="0">
                              <a:latin typeface="Cambria Math" panose="02040503050406030204" pitchFamily="18" charset="0"/>
                            </a:rPr>
                            <m:t>𝑚</m:t>
                          </m:r>
                          <m:r>
                            <a:rPr lang="en-US" b="0" i="1" smtClean="0">
                              <a:latin typeface="Cambria Math" panose="02040503050406030204" pitchFamily="18" charset="0"/>
                            </a:rPr>
                            <m:t>)</m:t>
                          </m:r>
                        </m:num>
                        <m:den>
                          <m:r>
                            <a:rPr lang="en-US" b="0" i="1" smtClean="0">
                              <a:latin typeface="Cambria Math" panose="02040503050406030204" pitchFamily="18" charset="0"/>
                            </a:rPr>
                            <m:t>𝑇</m:t>
                          </m:r>
                          <m:r>
                            <a:rPr lang="en-US" b="0" i="1" smtClean="0">
                              <a:latin typeface="Cambria Math" panose="02040503050406030204" pitchFamily="18" charset="0"/>
                            </a:rPr>
                            <m:t> (</m:t>
                          </m:r>
                          <m:r>
                            <a:rPr lang="en-US" b="0" i="1" smtClean="0">
                              <a:latin typeface="Cambria Math" panose="02040503050406030204" pitchFamily="18" charset="0"/>
                            </a:rPr>
                            <m:t>𝐾</m:t>
                          </m:r>
                          <m:r>
                            <a:rPr lang="en-US" b="0" i="1" smtClean="0">
                              <a:latin typeface="Cambria Math" panose="02040503050406030204" pitchFamily="18" charset="0"/>
                            </a:rPr>
                            <m:t>)</m:t>
                          </m:r>
                        </m:den>
                      </m:f>
                    </m:oMath>
                  </m:oMathPara>
                </a14:m>
                <a:endParaRPr lang="en-US" dirty="0"/>
              </a:p>
              <a:p>
                <a14:m>
                  <m:oMath xmlns:m="http://schemas.openxmlformats.org/officeDocument/2006/math">
                    <m:sSub>
                      <m:sSubPr>
                        <m:ctrlPr>
                          <a:rPr lang="en-US" sz="1600" i="1">
                            <a:latin typeface="Cambria Math" panose="02040503050406030204" pitchFamily="18" charset="0"/>
                          </a:rPr>
                        </m:ctrlPr>
                      </m:sSubPr>
                      <m:e>
                        <m:r>
                          <a:rPr lang="en-US" sz="1600" i="1">
                            <a:latin typeface="Cambria Math" panose="02040503050406030204" pitchFamily="18" charset="0"/>
                          </a:rPr>
                          <m:t>𝜆</m:t>
                        </m:r>
                      </m:e>
                      <m:sub>
                        <m:r>
                          <a:rPr lang="en-US" sz="1600" i="1">
                            <a:latin typeface="Cambria Math" panose="02040503050406030204" pitchFamily="18" charset="0"/>
                          </a:rPr>
                          <m:t>𝑚𝑎𝑥</m:t>
                        </m:r>
                      </m:sub>
                    </m:sSub>
                  </m:oMath>
                </a14:m>
                <a:r>
                  <a:rPr lang="en-US" sz="1600" dirty="0"/>
                  <a:t> - maximum emission wavelength</a:t>
                </a:r>
              </a:p>
              <a:p>
                <a:r>
                  <a:rPr lang="en-US" sz="1600" i="1" dirty="0"/>
                  <a:t>T</a:t>
                </a:r>
                <a:r>
                  <a:rPr lang="en-US" sz="1600" dirty="0"/>
                  <a:t> – object temperature (in Kelvins)</a:t>
                </a:r>
              </a:p>
            </p:txBody>
          </p:sp>
        </mc:Choice>
        <mc:Fallback xmlns="">
          <p:sp>
            <p:nvSpPr>
              <p:cNvPr id="10" name="TextBox 9"/>
              <p:cNvSpPr txBox="1">
                <a:spLocks noRot="1" noChangeAspect="1" noMove="1" noResize="1" noEditPoints="1" noAdjustHandles="1" noChangeArrowheads="1" noChangeShapeType="1" noTextEdit="1"/>
              </p:cNvSpPr>
              <p:nvPr/>
            </p:nvSpPr>
            <p:spPr>
              <a:xfrm>
                <a:off x="4511774" y="295667"/>
                <a:ext cx="3929281" cy="1192314"/>
              </a:xfrm>
              <a:prstGeom prst="rect">
                <a:avLst/>
              </a:prstGeom>
              <a:blipFill rotWithShape="0">
                <a:blip r:embed="rId3"/>
                <a:stretch>
                  <a:fillRect l="-775" b="-3077"/>
                </a:stretch>
              </a:blipFill>
            </p:spPr>
            <p:txBody>
              <a:bodyPr/>
              <a:lstStyle/>
              <a:p>
                <a:r>
                  <a:rPr lang="en-US">
                    <a:noFill/>
                  </a:rPr>
                  <a:t> </a:t>
                </a:r>
              </a:p>
            </p:txBody>
          </p:sp>
        </mc:Fallback>
      </mc:AlternateContent>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70361" y="1455033"/>
            <a:ext cx="2416527" cy="2231260"/>
          </a:xfrm>
          <a:prstGeom prst="rect">
            <a:avLst/>
          </a:prstGeom>
        </p:spPr>
      </p:pic>
    </p:spTree>
    <p:extLst>
      <p:ext uri="{BB962C8B-B14F-4D97-AF65-F5344CB8AC3E}">
        <p14:creationId xmlns:p14="http://schemas.microsoft.com/office/powerpoint/2010/main" val="37553819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678327"/>
          </a:xfrm>
        </p:spPr>
        <p:txBody>
          <a:bodyPr/>
          <a:lstStyle/>
          <a:p>
            <a:r>
              <a:rPr lang="en-US" dirty="0"/>
              <a:t>How many colors?</a:t>
            </a:r>
          </a:p>
        </p:txBody>
      </p:sp>
      <p:sp>
        <p:nvSpPr>
          <p:cNvPr id="3" name="Content Placeholder 2"/>
          <p:cNvSpPr>
            <a:spLocks noGrp="1"/>
          </p:cNvSpPr>
          <p:nvPr>
            <p:ph idx="1"/>
          </p:nvPr>
        </p:nvSpPr>
        <p:spPr>
          <a:xfrm>
            <a:off x="708303" y="1183089"/>
            <a:ext cx="5471427" cy="4819285"/>
          </a:xfrm>
        </p:spPr>
        <p:txBody>
          <a:bodyPr/>
          <a:lstStyle/>
          <a:p>
            <a:r>
              <a:rPr lang="en-US" dirty="0"/>
              <a:t>Sources like the Sun or incandescent (and LED?) lightbulbs give continuous spectrum. </a:t>
            </a:r>
          </a:p>
          <a:p>
            <a:r>
              <a:rPr lang="en-US" dirty="0"/>
              <a:t>Lasers give just one pure color as a rule.</a:t>
            </a:r>
          </a:p>
          <a:p>
            <a:r>
              <a:rPr lang="en-US" dirty="0"/>
              <a:t>You will see as many color shades as your eyes allow</a:t>
            </a:r>
          </a:p>
          <a:p>
            <a:pPr lvl="1"/>
            <a:r>
              <a:rPr lang="en-US" dirty="0"/>
              <a:t>Can improve by training  (</a:t>
            </a:r>
            <a:r>
              <a:rPr lang="en-US" sz="1100" dirty="0">
                <a:hlinkClick r:id="rId2"/>
              </a:rPr>
              <a:t>https://www.ucreative.com/articles/9-games-for-graphic-designers/</a:t>
            </a:r>
            <a:r>
              <a:rPr lang="en-US" sz="1100" dirty="0"/>
              <a:t> </a:t>
            </a:r>
            <a:r>
              <a:rPr lang="en-US" dirty="0"/>
              <a:t>)</a:t>
            </a:r>
            <a:r>
              <a:rPr lang="en-US" dirty="0">
                <a:sym typeface="Wingdings" panose="05000000000000000000" pitchFamily="2" charset="2"/>
              </a:rPr>
              <a:t></a:t>
            </a:r>
          </a:p>
          <a:p>
            <a:endParaRPr lang="en-US"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3156" y="4763008"/>
            <a:ext cx="1443460" cy="2041464"/>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81170" y="1075032"/>
            <a:ext cx="2882835" cy="1719052"/>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79732" y="3006690"/>
            <a:ext cx="2884273" cy="1617316"/>
          </a:xfrm>
          <a:prstGeom prst="rect">
            <a:avLst/>
          </a:prstGeom>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3212" y="5100331"/>
            <a:ext cx="1925434" cy="158369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p:cNvSpPr txBox="1"/>
          <p:nvPr/>
        </p:nvSpPr>
        <p:spPr>
          <a:xfrm>
            <a:off x="7621867" y="1678899"/>
            <a:ext cx="1230817" cy="646331"/>
          </a:xfrm>
          <a:prstGeom prst="rect">
            <a:avLst/>
          </a:prstGeom>
          <a:noFill/>
        </p:spPr>
        <p:txBody>
          <a:bodyPr wrap="square" rtlCol="0">
            <a:spAutoFit/>
          </a:bodyPr>
          <a:lstStyle/>
          <a:p>
            <a:r>
              <a:rPr lang="en-US" dirty="0"/>
              <a:t>Solar spectrum</a:t>
            </a:r>
          </a:p>
        </p:txBody>
      </p:sp>
      <p:sp>
        <p:nvSpPr>
          <p:cNvPr id="8" name="TextBox 7"/>
          <p:cNvSpPr txBox="1"/>
          <p:nvPr/>
        </p:nvSpPr>
        <p:spPr>
          <a:xfrm>
            <a:off x="6401996" y="2988399"/>
            <a:ext cx="1466362" cy="830997"/>
          </a:xfrm>
          <a:prstGeom prst="rect">
            <a:avLst/>
          </a:prstGeom>
          <a:noFill/>
        </p:spPr>
        <p:txBody>
          <a:bodyPr wrap="square" rtlCol="0">
            <a:spAutoFit/>
          </a:bodyPr>
          <a:lstStyle/>
          <a:p>
            <a:r>
              <a:rPr lang="en-US" sz="1600" dirty="0"/>
              <a:t>Incandescent lightbulb spectrum</a:t>
            </a:r>
          </a:p>
        </p:txBody>
      </p:sp>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17023" y="5759351"/>
            <a:ext cx="1276717" cy="991584"/>
          </a:xfrm>
          <a:prstGeom prst="rect">
            <a:avLst/>
          </a:prstGeom>
        </p:spPr>
      </p:pic>
      <p:sp>
        <p:nvSpPr>
          <p:cNvPr id="11" name="Cloud Callout 10"/>
          <p:cNvSpPr/>
          <p:nvPr/>
        </p:nvSpPr>
        <p:spPr>
          <a:xfrm>
            <a:off x="7134578" y="4832443"/>
            <a:ext cx="1845733" cy="834580"/>
          </a:xfrm>
          <a:prstGeom prst="cloudCallout">
            <a:avLst>
              <a:gd name="adj1" fmla="val -63528"/>
              <a:gd name="adj2" fmla="val 6597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The Sun is GREEN!?</a:t>
            </a:r>
          </a:p>
        </p:txBody>
      </p:sp>
      <p:sp>
        <p:nvSpPr>
          <p:cNvPr id="13" name="Rectangular Callout 12"/>
          <p:cNvSpPr/>
          <p:nvPr/>
        </p:nvSpPr>
        <p:spPr>
          <a:xfrm>
            <a:off x="1202854" y="4024010"/>
            <a:ext cx="1772156" cy="954861"/>
          </a:xfrm>
          <a:prstGeom prst="wedgeRectCallout">
            <a:avLst>
              <a:gd name="adj1" fmla="val 10217"/>
              <a:gd name="adj2" fmla="val 6741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All is RGB, just trust me on that!</a:t>
            </a:r>
          </a:p>
        </p:txBody>
      </p:sp>
      <p:graphicFrame>
        <p:nvGraphicFramePr>
          <p:cNvPr id="19" name="Diagram 18"/>
          <p:cNvGraphicFramePr/>
          <p:nvPr/>
        </p:nvGraphicFramePr>
        <p:xfrm>
          <a:off x="3034467" y="4559937"/>
          <a:ext cx="2031148" cy="203132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18" name="Picture 17"/>
          <p:cNvPicPr>
            <a:picLocks noChangeAspect="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09871" y="3633293"/>
            <a:ext cx="928775" cy="1388310"/>
          </a:xfrm>
          <a:prstGeom prst="rect">
            <a:avLst/>
          </a:prstGeom>
        </p:spPr>
      </p:pic>
      <p:sp>
        <p:nvSpPr>
          <p:cNvPr id="14" name="Rectangle 13"/>
          <p:cNvSpPr/>
          <p:nvPr/>
        </p:nvSpPr>
        <p:spPr>
          <a:xfrm>
            <a:off x="5693030" y="6488845"/>
            <a:ext cx="1369286" cy="307777"/>
          </a:xfrm>
          <a:prstGeom prst="rect">
            <a:avLst/>
          </a:prstGeom>
        </p:spPr>
        <p:txBody>
          <a:bodyPr wrap="none">
            <a:spAutoFit/>
          </a:bodyPr>
          <a:lstStyle/>
          <a:p>
            <a:r>
              <a:rPr lang="en-US" sz="1400" dirty="0">
                <a:solidFill>
                  <a:srgbClr val="FFFF00"/>
                </a:solidFill>
              </a:rPr>
              <a:t>Wilhelm Wien</a:t>
            </a:r>
          </a:p>
        </p:txBody>
      </p:sp>
    </p:spTree>
    <p:extLst>
      <p:ext uri="{BB962C8B-B14F-4D97-AF65-F5344CB8AC3E}">
        <p14:creationId xmlns:p14="http://schemas.microsoft.com/office/powerpoint/2010/main" val="57032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641405"/>
          </a:xfrm>
        </p:spPr>
        <p:txBody>
          <a:bodyPr/>
          <a:lstStyle/>
          <a:p>
            <a:r>
              <a:rPr lang="en-US" dirty="0"/>
              <a:t>Scattering in atmosphere</a:t>
            </a:r>
          </a:p>
        </p:txBody>
      </p:sp>
      <p:sp>
        <p:nvSpPr>
          <p:cNvPr id="3" name="Content Placeholder 2"/>
          <p:cNvSpPr>
            <a:spLocks noGrp="1"/>
          </p:cNvSpPr>
          <p:nvPr>
            <p:ph idx="1"/>
          </p:nvPr>
        </p:nvSpPr>
        <p:spPr>
          <a:xfrm>
            <a:off x="946404" y="1007165"/>
            <a:ext cx="6446520" cy="5172973"/>
          </a:xfrm>
        </p:spPr>
        <p:txBody>
          <a:bodyPr/>
          <a:lstStyle/>
          <a:p>
            <a:r>
              <a:rPr lang="en-US" dirty="0"/>
              <a:t>Called Rayleigh scattering</a:t>
            </a:r>
          </a:p>
          <a:p>
            <a:r>
              <a:rPr lang="en-US" dirty="0"/>
              <a:t>Depends on frequency as f</a:t>
            </a:r>
            <a:r>
              <a:rPr lang="en-US" baseline="30000" dirty="0"/>
              <a:t>3</a:t>
            </a:r>
            <a:r>
              <a:rPr lang="en-US" dirty="0"/>
              <a:t> (or 1/</a:t>
            </a:r>
            <a:r>
              <a:rPr lang="en-US" dirty="0">
                <a:latin typeface="Symbol" panose="05050102010706020507" pitchFamily="18" charset="2"/>
              </a:rPr>
              <a:t>l</a:t>
            </a:r>
            <a:r>
              <a:rPr lang="en-US" baseline="30000" dirty="0"/>
              <a:t>4</a:t>
            </a:r>
            <a:r>
              <a:rPr lang="en-US" dirty="0"/>
              <a:t>)</a:t>
            </a:r>
          </a:p>
          <a:p>
            <a:r>
              <a:rPr lang="en-US" dirty="0"/>
              <a:t>Sky looks blue, sun appears yellow mid-day and orange-reddish at sunset!</a:t>
            </a:r>
          </a:p>
          <a:p>
            <a:r>
              <a:rPr lang="en-US" dirty="0"/>
              <a:t>But this is NOT what gives us rainbow!</a:t>
            </a:r>
          </a:p>
        </p:txBody>
      </p:sp>
      <p:sp>
        <p:nvSpPr>
          <p:cNvPr id="4" name="Slide Number Placeholder 3"/>
          <p:cNvSpPr>
            <a:spLocks noGrp="1"/>
          </p:cNvSpPr>
          <p:nvPr>
            <p:ph type="sldNum" sz="quarter" idx="12"/>
          </p:nvPr>
        </p:nvSpPr>
        <p:spPr/>
        <p:txBody>
          <a:bodyPr/>
          <a:lstStyle/>
          <a:p>
            <a:fld id="{41981FBF-D86C-4C24-9F66-A76C0A1A1C3D}" type="slidenum">
              <a:rPr lang="en-US" smtClean="0"/>
              <a:t>7</a:t>
            </a:fld>
            <a:endParaRPr lang="en-US"/>
          </a:p>
        </p:txBody>
      </p:sp>
      <p:pic>
        <p:nvPicPr>
          <p:cNvPr id="2050" name="Picture 2" descr="Image result for rayleigh scatterin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882548" y="3605133"/>
            <a:ext cx="7034441" cy="2575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83112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Autofit/>
          </a:bodyPr>
          <a:lstStyle/>
          <a:p>
            <a:r>
              <a:rPr lang="en-US" sz="2800" dirty="0"/>
              <a:t>Formation of Emission spectra</a:t>
            </a:r>
            <a:br>
              <a:rPr lang="en-US" sz="2800" dirty="0"/>
            </a:br>
            <a:r>
              <a:rPr lang="en-US" sz="2000" dirty="0"/>
              <a:t>Figure </a:t>
            </a:r>
            <a:r>
              <a:rPr lang="hu-HU" sz="2000" dirty="0"/>
              <a:t>5.20</a:t>
            </a:r>
            <a:r>
              <a:rPr lang="en-US" sz="2000" dirty="0"/>
              <a:t>  </a:t>
            </a:r>
            <a:r>
              <a:rPr lang="en-US" sz="1600" i="1" dirty="0"/>
              <a:t>(adapted)</a:t>
            </a:r>
            <a:endParaRPr lang="en-US" sz="1800" i="1" dirty="0"/>
          </a:p>
        </p:txBody>
      </p:sp>
      <p:pic>
        <p:nvPicPr>
          <p:cNvPr id="2" name="Picture Placeholder 1" descr="Energy-Level Diagram for Hydrogen and the Bohr Model for Hydrogen. The right hand side (a) of the figure shows the Bohr model with the Lyman, Balmer, and Paschen series illustrated. A small circle representing the nucleus is enclosed by a larger circle for orbit n=1, then another larger circle for n=2 and so on up to n=5. At the top of this diagram are 4 arrows starting at n=2, with one arrow going up to n=3, one to n=4 and one to n=5. As these arrows are moving away from the nucleus, they represent absorption of energy by the atom to move an electron up to each level. Next is the Lyman series, with arrows from each upper orbital pointing down to n=1. As these arrows are pointing toward the nucleus, energy is released from the atom as electrons “fall” from upper levels down to n=1. Finally, there is the Paschen series, with arrows from the upper levels all pointing down to n=3. Again, as these arrows point toward the nucleus, light is emitted as the electron moves closer to the nucleus. The left hand side (b) of the figure shows the movement of electrons from higher to lower energy levels, represented with arrows pointing downward. From left to right, Lyman series has the longest arrows, then Balmer series with arrows about half as long, then Paschen series with arrows about a fourth as long, then Bracket series with arrows about an eighth as long."/>
          <p:cNvPicPr>
            <a:picLocks noGrp="1" noChangeAspect="1"/>
          </p:cNvPicPr>
          <p:nvPr>
            <p:ph type="pic" sz="quarter" idx="13"/>
          </p:nvPr>
        </p:nvPicPr>
        <p:blipFill>
          <a:blip r:embed="rId2" cstate="email">
            <a:extLst>
              <a:ext uri="{28A0092B-C50C-407E-A947-70E740481C1C}">
                <a14:useLocalDpi xmlns:a14="http://schemas.microsoft.com/office/drawing/2010/main" val="0"/>
              </a:ext>
            </a:extLst>
          </a:blip>
          <a:srcRect l="-2216" r="-2216"/>
          <a:stretch>
            <a:fillRect/>
          </a:stretch>
        </p:blipFill>
        <p:spPr>
          <a:xfrm>
            <a:off x="457199" y="1032082"/>
            <a:ext cx="8062913" cy="3500071"/>
          </a:xfrm>
        </p:spPr>
      </p:pic>
      <p:sp>
        <p:nvSpPr>
          <p:cNvPr id="7" name="Text Placeholder 6"/>
          <p:cNvSpPr>
            <a:spLocks noGrp="1"/>
          </p:cNvSpPr>
          <p:nvPr>
            <p:ph type="body" sz="quarter" idx="14"/>
          </p:nvPr>
        </p:nvSpPr>
        <p:spPr>
          <a:xfrm>
            <a:off x="214489" y="4357165"/>
            <a:ext cx="8630355" cy="2348435"/>
          </a:xfrm>
        </p:spPr>
        <p:txBody>
          <a:bodyPr>
            <a:noAutofit/>
          </a:bodyPr>
          <a:lstStyle/>
          <a:p>
            <a:pPr algn="ctr"/>
            <a:r>
              <a:rPr lang="en-US" sz="1200" b="1" dirty="0">
                <a:solidFill>
                  <a:srgbClr val="6CB255"/>
                </a:solidFill>
              </a:rPr>
              <a:t>Energy-Level Diagrams for Hydrogen. </a:t>
            </a:r>
          </a:p>
          <a:p>
            <a:r>
              <a:rPr lang="en-US" sz="1200" dirty="0">
                <a:solidFill>
                  <a:srgbClr val="6CB255"/>
                </a:solidFill>
              </a:rPr>
              <a:t>(a) </a:t>
            </a:r>
            <a:r>
              <a:rPr lang="en-US" sz="1200" dirty="0"/>
              <a:t>Bohr model. Different series of spectral lines are shown, corresponding to transitions of electrons from or to certain allowed orbits. Each series of lines that terminates on a specific inner orbit is named for the physicist who studied it. For </a:t>
            </a:r>
            <a:r>
              <a:rPr lang="en-US" sz="1200" dirty="0" err="1"/>
              <a:t>Balmer</a:t>
            </a:r>
            <a:r>
              <a:rPr lang="en-US" sz="1200" dirty="0"/>
              <a:t> series, arrows show electrons jumping from the second orbit (</a:t>
            </a:r>
            <a:r>
              <a:rPr lang="en-US" sz="1200" i="1" dirty="0"/>
              <a:t>n</a:t>
            </a:r>
            <a:r>
              <a:rPr lang="en-US" sz="1200" dirty="0"/>
              <a:t> </a:t>
            </a:r>
            <a:r>
              <a:rPr lang="en-US" sz="1200" dirty="0">
                <a:latin typeface="Cambria Math"/>
                <a:cs typeface="Cambria Math"/>
              </a:rPr>
              <a:t>=</a:t>
            </a:r>
            <a:r>
              <a:rPr lang="en-US" sz="1200" dirty="0"/>
              <a:t> 2) to the third, fourth, fifth, and sixth orbits. Each time a “poor” electron from a lower level wants to rise to a higher position in atom, it must absorb energy to do so. It can absorb the energy it needs from passing waves (or photons) of light. The next set of arrows (Lyman series) show electrons falling down to the first orbit from different (higher) levels. Each time a “rich” electron goes downward toward the nucleus, it emits extra energy – corresponding to the transition. </a:t>
            </a:r>
          </a:p>
          <a:p>
            <a:r>
              <a:rPr lang="en-US" sz="1200" dirty="0">
                <a:solidFill>
                  <a:srgbClr val="6CB255"/>
                </a:solidFill>
              </a:rPr>
              <a:t>(b) </a:t>
            </a:r>
            <a:r>
              <a:rPr lang="en-US" sz="1200" dirty="0"/>
              <a:t>The region above the top line represents energies at which the atom is ionized (the electron is no longer attached to the atom). Each series of arrows represents electrons falling from higher levels to lower ones, releasing photons of specific energy in the process.</a:t>
            </a:r>
          </a:p>
        </p:txBody>
      </p:sp>
      <p:pic>
        <p:nvPicPr>
          <p:cNvPr id="8" name="Picture 7"/>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641479" y="186011"/>
            <a:ext cx="1051734" cy="714850"/>
          </a:xfrm>
          <a:prstGeom prst="rect">
            <a:avLst/>
          </a:prstGeom>
        </p:spPr>
      </p:pic>
      <p:cxnSp>
        <p:nvCxnSpPr>
          <p:cNvPr id="4" name="Straight Connector 3"/>
          <p:cNvCxnSpPr/>
          <p:nvPr/>
        </p:nvCxnSpPr>
        <p:spPr>
          <a:xfrm>
            <a:off x="4701822" y="4120441"/>
            <a:ext cx="3640667" cy="0"/>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 name="TextBox 5"/>
              <p:cNvSpPr txBox="1"/>
              <p:nvPr/>
            </p:nvSpPr>
            <p:spPr>
              <a:xfrm>
                <a:off x="7830427" y="4052711"/>
                <a:ext cx="673838"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400" i="1" dirty="0" smtClean="0">
                          <a:latin typeface="Cambria Math" panose="02040503050406030204" pitchFamily="18" charset="0"/>
                        </a:rPr>
                        <m:t>𝑛</m:t>
                      </m:r>
                      <m:r>
                        <a:rPr lang="en-US" sz="1400" i="1" dirty="0" smtClean="0">
                          <a:latin typeface="Cambria Math" panose="02040503050406030204" pitchFamily="18" charset="0"/>
                        </a:rPr>
                        <m:t>=1</m:t>
                      </m:r>
                    </m:oMath>
                  </m:oMathPara>
                </a14:m>
                <a:endParaRPr lang="en-US" sz="1400" dirty="0"/>
              </a:p>
            </p:txBody>
          </p:sp>
        </mc:Choice>
        <mc:Fallback xmlns="">
          <p:sp>
            <p:nvSpPr>
              <p:cNvPr id="6" name="TextBox 5"/>
              <p:cNvSpPr txBox="1">
                <a:spLocks noRot="1" noChangeAspect="1" noMove="1" noResize="1" noEditPoints="1" noAdjustHandles="1" noChangeArrowheads="1" noChangeShapeType="1" noTextEdit="1"/>
              </p:cNvSpPr>
              <p:nvPr/>
            </p:nvSpPr>
            <p:spPr>
              <a:xfrm>
                <a:off x="7830427" y="4052711"/>
                <a:ext cx="673838" cy="307777"/>
              </a:xfrm>
              <a:prstGeom prst="rect">
                <a:avLst/>
              </a:prstGeo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p:cNvSpPr txBox="1"/>
              <p:nvPr/>
            </p:nvSpPr>
            <p:spPr>
              <a:xfrm>
                <a:off x="7820580" y="2620202"/>
                <a:ext cx="673838"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400" i="1" dirty="0" smtClean="0">
                          <a:latin typeface="Cambria Math" panose="02040503050406030204" pitchFamily="18" charset="0"/>
                        </a:rPr>
                        <m:t>𝑛</m:t>
                      </m:r>
                      <m:r>
                        <a:rPr lang="en-US" sz="1400" i="1" dirty="0" smtClean="0">
                          <a:latin typeface="Cambria Math" panose="02040503050406030204" pitchFamily="18" charset="0"/>
                        </a:rPr>
                        <m:t>=2</m:t>
                      </m:r>
                    </m:oMath>
                  </m:oMathPara>
                </a14:m>
                <a:endParaRPr lang="en-US" sz="1400" dirty="0"/>
              </a:p>
            </p:txBody>
          </p:sp>
        </mc:Choice>
        <mc:Fallback xmlns="">
          <p:sp>
            <p:nvSpPr>
              <p:cNvPr id="9" name="TextBox 8"/>
              <p:cNvSpPr txBox="1">
                <a:spLocks noRot="1" noChangeAspect="1" noMove="1" noResize="1" noEditPoints="1" noAdjustHandles="1" noChangeArrowheads="1" noChangeShapeType="1" noTextEdit="1"/>
              </p:cNvSpPr>
              <p:nvPr/>
            </p:nvSpPr>
            <p:spPr>
              <a:xfrm>
                <a:off x="7820580" y="2620202"/>
                <a:ext cx="673838" cy="307777"/>
              </a:xfrm>
              <a:prstGeom prst="rect">
                <a:avLst/>
              </a:prstGeom>
              <a:blipFill rotWithShape="0">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7820580" y="2025886"/>
                <a:ext cx="673838"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400" i="1" dirty="0" smtClean="0">
                          <a:latin typeface="Cambria Math" panose="02040503050406030204" pitchFamily="18" charset="0"/>
                        </a:rPr>
                        <m:t>𝑛</m:t>
                      </m:r>
                      <m:r>
                        <a:rPr lang="en-US" sz="1400" i="1" dirty="0" smtClean="0">
                          <a:latin typeface="Cambria Math" panose="02040503050406030204" pitchFamily="18" charset="0"/>
                        </a:rPr>
                        <m:t>=3</m:t>
                      </m:r>
                    </m:oMath>
                  </m:oMathPara>
                </a14:m>
                <a:endParaRPr lang="en-US" sz="1400" dirty="0"/>
              </a:p>
            </p:txBody>
          </p:sp>
        </mc:Choice>
        <mc:Fallback xmlns="">
          <p:sp>
            <p:nvSpPr>
              <p:cNvPr id="10" name="TextBox 9"/>
              <p:cNvSpPr txBox="1">
                <a:spLocks noRot="1" noChangeAspect="1" noMove="1" noResize="1" noEditPoints="1" noAdjustHandles="1" noChangeArrowheads="1" noChangeShapeType="1" noTextEdit="1"/>
              </p:cNvSpPr>
              <p:nvPr/>
            </p:nvSpPr>
            <p:spPr>
              <a:xfrm>
                <a:off x="7820580" y="2025886"/>
                <a:ext cx="673838" cy="307777"/>
              </a:xfrm>
              <a:prstGeom prst="rect">
                <a:avLst/>
              </a:prstGeom>
              <a:blipFill rotWithShape="0">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7322822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84399" y="155913"/>
            <a:ext cx="5971823" cy="754582"/>
          </a:xfrm>
        </p:spPr>
        <p:txBody>
          <a:bodyPr/>
          <a:lstStyle/>
          <a:p>
            <a:r>
              <a:rPr lang="en-US" dirty="0"/>
              <a:t>Self-check</a:t>
            </a:r>
          </a:p>
        </p:txBody>
      </p:sp>
      <p:sp>
        <p:nvSpPr>
          <p:cNvPr id="3" name="Content Placeholder 2"/>
          <p:cNvSpPr>
            <a:spLocks noGrp="1"/>
          </p:cNvSpPr>
          <p:nvPr>
            <p:ph idx="1"/>
          </p:nvPr>
        </p:nvSpPr>
        <p:spPr>
          <a:xfrm>
            <a:off x="186267" y="955940"/>
            <a:ext cx="8280449" cy="4911836"/>
          </a:xfrm>
        </p:spPr>
        <p:txBody>
          <a:bodyPr/>
          <a:lstStyle/>
          <a:p>
            <a:r>
              <a:rPr lang="en-US" sz="2100" dirty="0">
                <a:ln w="0"/>
                <a:solidFill>
                  <a:srgbClr val="C00000"/>
                </a:solidFill>
                <a:effectLst>
                  <a:outerShdw blurRad="38100" dist="19050" dir="2700000" algn="tl" rotWithShape="0">
                    <a:schemeClr val="dk1">
                      <a:alpha val="40000"/>
                    </a:schemeClr>
                  </a:outerShdw>
                </a:effectLst>
              </a:rPr>
              <a:t>Do these objects give continuous spectrum: why or why not?</a:t>
            </a:r>
          </a:p>
          <a:p>
            <a:endParaRPr lang="en-US" sz="2100" dirty="0">
              <a:ln w="0"/>
              <a:solidFill>
                <a:srgbClr val="C00000"/>
              </a:solidFill>
              <a:effectLst>
                <a:outerShdw blurRad="38100" dist="19050" dir="2700000" algn="tl" rotWithShape="0">
                  <a:schemeClr val="dk1">
                    <a:alpha val="40000"/>
                  </a:schemeClr>
                </a:outerShdw>
              </a:effectLst>
            </a:endParaRPr>
          </a:p>
          <a:p>
            <a:pPr lvl="5"/>
            <a:r>
              <a:rPr lang="en-US" sz="1600" dirty="0"/>
              <a:t>The Moon</a:t>
            </a:r>
          </a:p>
          <a:p>
            <a:pPr lvl="2"/>
            <a:endParaRPr lang="en-US" sz="1600" dirty="0"/>
          </a:p>
          <a:p>
            <a:pPr lvl="2"/>
            <a:endParaRPr lang="en-US" sz="1600" dirty="0"/>
          </a:p>
          <a:p>
            <a:pPr lvl="2"/>
            <a:endParaRPr lang="en-US" sz="1600" dirty="0"/>
          </a:p>
          <a:p>
            <a:pPr lvl="5"/>
            <a:r>
              <a:rPr lang="en-US" sz="1600" dirty="0"/>
              <a:t>Neon lights</a:t>
            </a:r>
          </a:p>
          <a:p>
            <a:pPr lvl="2"/>
            <a:endParaRPr lang="en-US" sz="1600" dirty="0"/>
          </a:p>
          <a:p>
            <a:pPr lvl="2"/>
            <a:endParaRPr lang="en-US" sz="1600" dirty="0"/>
          </a:p>
          <a:p>
            <a:pPr marL="987552" lvl="2" indent="0">
              <a:buNone/>
            </a:pPr>
            <a:endParaRPr lang="en-US" sz="1600" dirty="0"/>
          </a:p>
          <a:p>
            <a:pPr marL="987552" lvl="2" indent="0">
              <a:buNone/>
            </a:pPr>
            <a:endParaRPr lang="en-US" sz="1600" dirty="0"/>
          </a:p>
          <a:p>
            <a:pPr lvl="5"/>
            <a:r>
              <a:rPr lang="en-US" sz="1600" dirty="0"/>
              <a:t>Painting</a:t>
            </a:r>
          </a:p>
          <a:p>
            <a:pPr lvl="6"/>
            <a:r>
              <a:rPr lang="en-US" dirty="0"/>
              <a:t>(on a computer screen)</a:t>
            </a:r>
          </a:p>
        </p:txBody>
      </p:sp>
      <p:pic>
        <p:nvPicPr>
          <p:cNvPr id="4" name="Picture 3"/>
          <p:cNvPicPr>
            <a:picLocks noChangeAspect="1"/>
          </p:cNvPicPr>
          <p:nvPr/>
        </p:nvPicPr>
        <p:blipFill>
          <a:blip r:embed="rId2" cstate="print">
            <a:clrChange>
              <a:clrFrom>
                <a:srgbClr val="000000"/>
              </a:clrFrom>
              <a:clrTo>
                <a:srgbClr val="000000">
                  <a:alpha val="0"/>
                </a:srgbClr>
              </a:clrTo>
            </a:clrChange>
            <a:extLst>
              <a:ext uri="{28A0092B-C50C-407E-A947-70E740481C1C}">
                <a14:useLocalDpi xmlns:a14="http://schemas.microsoft.com/office/drawing/2010/main" val="0"/>
              </a:ext>
            </a:extLst>
          </a:blip>
          <a:stretch>
            <a:fillRect/>
          </a:stretch>
        </p:blipFill>
        <p:spPr>
          <a:xfrm>
            <a:off x="2237305" y="1161971"/>
            <a:ext cx="3265137" cy="2176758"/>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61" y="2699602"/>
            <a:ext cx="1524000" cy="1524000"/>
          </a:xfrm>
          <a:prstGeom prst="rect">
            <a:avLst/>
          </a:prstGeom>
        </p:spPr>
      </p:pic>
      <p:grpSp>
        <p:nvGrpSpPr>
          <p:cNvPr id="8" name="Group 7"/>
          <p:cNvGrpSpPr/>
          <p:nvPr/>
        </p:nvGrpSpPr>
        <p:grpSpPr>
          <a:xfrm>
            <a:off x="5383449" y="1768652"/>
            <a:ext cx="2648139" cy="930950"/>
            <a:chOff x="0" y="80832"/>
            <a:chExt cx="2031148" cy="1869660"/>
          </a:xfrm>
        </p:grpSpPr>
        <p:sp>
          <p:nvSpPr>
            <p:cNvPr id="9" name="Rounded Rectangle 8"/>
            <p:cNvSpPr/>
            <p:nvPr/>
          </p:nvSpPr>
          <p:spPr>
            <a:xfrm>
              <a:off x="0" y="80832"/>
              <a:ext cx="2031148" cy="1869660"/>
            </a:xfrm>
            <a:prstGeom prst="roundRect">
              <a:avLst/>
            </a:pr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0" name="Rounded Rectangle 4"/>
            <p:cNvSpPr/>
            <p:nvPr/>
          </p:nvSpPr>
          <p:spPr>
            <a:xfrm>
              <a:off x="91269" y="172101"/>
              <a:ext cx="1848610" cy="168712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en-US" sz="1700" b="1" kern="1200" dirty="0"/>
                <a:t>Yes – the Moon only reflects sunlight</a:t>
              </a:r>
              <a:endParaRPr lang="en-US" sz="1700" kern="1200" dirty="0"/>
            </a:p>
          </p:txBody>
        </p:sp>
      </p:grpSp>
      <p:grpSp>
        <p:nvGrpSpPr>
          <p:cNvPr id="14" name="Group 13"/>
          <p:cNvGrpSpPr/>
          <p:nvPr/>
        </p:nvGrpSpPr>
        <p:grpSpPr>
          <a:xfrm>
            <a:off x="4446253" y="3129361"/>
            <a:ext cx="3892269" cy="1154327"/>
            <a:chOff x="5172160" y="3564679"/>
            <a:chExt cx="3892269" cy="1154327"/>
          </a:xfrm>
        </p:grpSpPr>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8448" r="13853"/>
            <a:stretch/>
          </p:blipFill>
          <p:spPr>
            <a:xfrm>
              <a:off x="5172160" y="3564679"/>
              <a:ext cx="3892269" cy="1154327"/>
            </a:xfrm>
            <a:prstGeom prst="rect">
              <a:avLst/>
            </a:prstGeom>
          </p:spPr>
        </p:pic>
        <p:sp>
          <p:nvSpPr>
            <p:cNvPr id="13" name="Rounded Rectangle 4"/>
            <p:cNvSpPr/>
            <p:nvPr/>
          </p:nvSpPr>
          <p:spPr>
            <a:xfrm>
              <a:off x="5222713" y="3808481"/>
              <a:ext cx="2730082" cy="84006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en-US" sz="1700" b="1" kern="1200" dirty="0">
                  <a:solidFill>
                    <a:schemeClr val="bg1"/>
                  </a:solidFill>
                </a:rPr>
                <a:t>No – Neon is a gas: distinct spectral lines</a:t>
              </a:r>
              <a:endParaRPr lang="en-US" sz="1700" kern="1200" dirty="0">
                <a:solidFill>
                  <a:schemeClr val="bg1"/>
                </a:solidFill>
              </a:endParaRPr>
            </a:p>
          </p:txBody>
        </p:sp>
      </p:grpSp>
      <p:grpSp>
        <p:nvGrpSpPr>
          <p:cNvPr id="16" name="Group 15"/>
          <p:cNvGrpSpPr/>
          <p:nvPr/>
        </p:nvGrpSpPr>
        <p:grpSpPr>
          <a:xfrm>
            <a:off x="4926704" y="5685060"/>
            <a:ext cx="2648139" cy="930950"/>
            <a:chOff x="0" y="80832"/>
            <a:chExt cx="2031148" cy="1869660"/>
          </a:xfrm>
        </p:grpSpPr>
        <p:sp>
          <p:nvSpPr>
            <p:cNvPr id="17" name="Rounded Rectangle 16"/>
            <p:cNvSpPr/>
            <p:nvPr/>
          </p:nvSpPr>
          <p:spPr>
            <a:xfrm>
              <a:off x="0" y="80832"/>
              <a:ext cx="2031148" cy="1869660"/>
            </a:xfrm>
            <a:prstGeom prst="roundRect">
              <a:avLst/>
            </a:prstGeom>
          </p:spPr>
          <p:style>
            <a:lnRef idx="2">
              <a:schemeClr val="accent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8" name="Rounded Rectangle 4"/>
            <p:cNvSpPr/>
            <p:nvPr/>
          </p:nvSpPr>
          <p:spPr>
            <a:xfrm>
              <a:off x="91269" y="172101"/>
              <a:ext cx="1848610" cy="168712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4770" tIns="64770" rIns="64770" bIns="64770" numCol="1" spcCol="1270" anchor="ctr" anchorCtr="0">
              <a:noAutofit/>
            </a:bodyPr>
            <a:lstStyle/>
            <a:p>
              <a:pPr lvl="0" algn="l" defTabSz="755650" rtl="0">
                <a:lnSpc>
                  <a:spcPct val="90000"/>
                </a:lnSpc>
                <a:spcBef>
                  <a:spcPct val="0"/>
                </a:spcBef>
                <a:spcAft>
                  <a:spcPct val="35000"/>
                </a:spcAft>
              </a:pPr>
              <a:r>
                <a:rPr lang="en-US" sz="1700" b="1" kern="1200" dirty="0"/>
                <a:t>No – we will discuss this later.</a:t>
              </a:r>
              <a:endParaRPr lang="en-US" sz="1700" kern="1200" dirty="0"/>
            </a:p>
          </p:txBody>
        </p:sp>
      </p:grpSp>
      <p:pic>
        <p:nvPicPr>
          <p:cNvPr id="19" name="Picture 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5511" y="4695771"/>
            <a:ext cx="1550295" cy="2080933"/>
          </a:xfrm>
          <a:prstGeom prst="rect">
            <a:avLst/>
          </a:prstGeom>
        </p:spPr>
      </p:pic>
    </p:spTree>
    <p:extLst>
      <p:ext uri="{BB962C8B-B14F-4D97-AF65-F5344CB8AC3E}">
        <p14:creationId xmlns:p14="http://schemas.microsoft.com/office/powerpoint/2010/main" val="1122565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docProps/app.xml><?xml version="1.0" encoding="utf-8"?>
<Properties xmlns="http://schemas.openxmlformats.org/officeDocument/2006/extended-properties" xmlns:vt="http://schemas.openxmlformats.org/officeDocument/2006/docPropsVTypes">
  <Template/>
  <TotalTime>497</TotalTime>
  <Words>888</Words>
  <Application>Microsoft Office PowerPoint</Application>
  <PresentationFormat>On-screen Show (4:3)</PresentationFormat>
  <Paragraphs>116</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Cambria Math</vt:lpstr>
      <vt:lpstr>Century Schoolbook</vt:lpstr>
      <vt:lpstr>Symbol</vt:lpstr>
      <vt:lpstr>Wingdings 2</vt:lpstr>
      <vt:lpstr>View</vt:lpstr>
      <vt:lpstr>Astronomy 1010 chapter 5</vt:lpstr>
      <vt:lpstr>What is color in nature?</vt:lpstr>
      <vt:lpstr>Light is an electromagnetic wave</vt:lpstr>
      <vt:lpstr>Colors in Nature</vt:lpstr>
      <vt:lpstr>Types of Spectra</vt:lpstr>
      <vt:lpstr>How many colors?</vt:lpstr>
      <vt:lpstr>Scattering in atmosphere</vt:lpstr>
      <vt:lpstr>Formation of Emission spectra Figure 5.20  (adapted)</vt:lpstr>
      <vt:lpstr>Self-check</vt:lpstr>
      <vt:lpstr>Sun in different wavelengths</vt:lpstr>
      <vt:lpstr>Visual perception</vt:lpstr>
      <vt:lpstr>Color sensitivity of human’s eye</vt:lpstr>
      <vt:lpstr>Flower, painting and monitor</vt:lpstr>
      <vt:lpstr>RGB recap</vt:lpstr>
      <vt:lpstr>Computer Monitor and RGB</vt:lpstr>
      <vt:lpstr>Any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Astronomy 1010 chapter 3</dc:title>
  <dc:creator>Dmitriy Beznosko</dc:creator>
  <cp:lastModifiedBy>Dmitriy</cp:lastModifiedBy>
  <cp:revision>62</cp:revision>
  <dcterms:created xsi:type="dcterms:W3CDTF">2021-01-31T00:35:04Z</dcterms:created>
  <dcterms:modified xsi:type="dcterms:W3CDTF">2021-02-26T02:27:45Z</dcterms:modified>
</cp:coreProperties>
</file>