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9"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2BB79D-CC37-4C36-BC93-CE81A83B9347}" v="2" dt="2021-08-25T18:31:27.5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2" d="100"/>
          <a:sy n="62" d="100"/>
        </p:scale>
        <p:origin x="782"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672BB79D-CC37-4C36-BC93-CE81A83B9347}"/>
    <pc:docChg chg="custSel addSld delSld modSld">
      <pc:chgData name="Dmitriy Beznosko" userId="8bcdeb23-d2dd-465e-bda6-8e644f22b48c" providerId="ADAL" clId="{672BB79D-CC37-4C36-BC93-CE81A83B9347}" dt="2021-08-25T18:32:16.980" v="27" actId="313"/>
      <pc:docMkLst>
        <pc:docMk/>
      </pc:docMkLst>
      <pc:sldChg chg="addSp delSp modSp add del mod">
        <pc:chgData name="Dmitriy Beznosko" userId="8bcdeb23-d2dd-465e-bda6-8e644f22b48c" providerId="ADAL" clId="{672BB79D-CC37-4C36-BC93-CE81A83B9347}" dt="2021-08-25T18:32:16.980" v="27" actId="313"/>
        <pc:sldMkLst>
          <pc:docMk/>
          <pc:sldMk cId="998517668" sldId="261"/>
        </pc:sldMkLst>
        <pc:spChg chg="mod">
          <ac:chgData name="Dmitriy Beznosko" userId="8bcdeb23-d2dd-465e-bda6-8e644f22b48c" providerId="ADAL" clId="{672BB79D-CC37-4C36-BC93-CE81A83B9347}" dt="2021-08-25T18:32:16.980" v="27" actId="313"/>
          <ac:spMkLst>
            <pc:docMk/>
            <pc:sldMk cId="998517668" sldId="261"/>
            <ac:spMk id="2" creationId="{00000000-0000-0000-0000-000000000000}"/>
          </ac:spMkLst>
        </pc:spChg>
        <pc:spChg chg="add del mod">
          <ac:chgData name="Dmitriy Beznosko" userId="8bcdeb23-d2dd-465e-bda6-8e644f22b48c" providerId="ADAL" clId="{672BB79D-CC37-4C36-BC93-CE81A83B9347}" dt="2021-08-25T18:31:39.875" v="7" actId="478"/>
          <ac:spMkLst>
            <pc:docMk/>
            <pc:sldMk cId="998517668" sldId="261"/>
            <ac:spMk id="3" creationId="{2A6E6751-8E77-46D7-B3AC-A329A54EFEE3}"/>
          </ac:spMkLst>
        </pc:spChg>
        <pc:spChg chg="mod">
          <ac:chgData name="Dmitriy Beznosko" userId="8bcdeb23-d2dd-465e-bda6-8e644f22b48c" providerId="ADAL" clId="{672BB79D-CC37-4C36-BC93-CE81A83B9347}" dt="2021-08-25T18:32:09.897" v="26" actId="14100"/>
          <ac:spMkLst>
            <pc:docMk/>
            <pc:sldMk cId="998517668" sldId="261"/>
            <ac:spMk id="5" creationId="{00000000-0000-0000-0000-000000000000}"/>
          </ac:spMkLst>
        </pc:spChg>
        <pc:picChg chg="mod">
          <ac:chgData name="Dmitriy Beznosko" userId="8bcdeb23-d2dd-465e-bda6-8e644f22b48c" providerId="ADAL" clId="{672BB79D-CC37-4C36-BC93-CE81A83B9347}" dt="2021-08-25T18:31:46.234" v="9" actId="1076"/>
          <ac:picMkLst>
            <pc:docMk/>
            <pc:sldMk cId="998517668" sldId="261"/>
            <ac:picMk id="1026" creationId="{B145E741-6E93-46EF-850D-0BB14E9BD98D}"/>
          </ac:picMkLst>
        </pc:picChg>
        <pc:picChg chg="del">
          <ac:chgData name="Dmitriy Beznosko" userId="8bcdeb23-d2dd-465e-bda6-8e644f22b48c" providerId="ADAL" clId="{672BB79D-CC37-4C36-BC93-CE81A83B9347}" dt="2021-08-25T18:31:26.128" v="0" actId="478"/>
          <ac:picMkLst>
            <pc:docMk/>
            <pc:sldMk cId="998517668" sldId="261"/>
            <ac:picMk id="4098" creationId="{00000000-0000-0000-0000-000000000000}"/>
          </ac:picMkLst>
        </pc:picChg>
      </pc:sldChg>
      <pc:sldChg chg="addSp">
        <pc:chgData name="Dmitriy Beznosko" userId="8bcdeb23-d2dd-465e-bda6-8e644f22b48c" providerId="ADAL" clId="{672BB79D-CC37-4C36-BC93-CE81A83B9347}" dt="2021-08-25T18:31:27.542" v="1"/>
        <pc:sldMkLst>
          <pc:docMk/>
          <pc:sldMk cId="1599265040" sldId="261"/>
        </pc:sldMkLst>
        <pc:picChg chg="add">
          <ac:chgData name="Dmitriy Beznosko" userId="8bcdeb23-d2dd-465e-bda6-8e644f22b48c" providerId="ADAL" clId="{672BB79D-CC37-4C36-BC93-CE81A83B9347}" dt="2021-08-25T18:31:27.542" v="1"/>
          <ac:picMkLst>
            <pc:docMk/>
            <pc:sldMk cId="1599265040" sldId="261"/>
            <ac:picMk id="1026" creationId="{B145E741-6E93-46EF-850D-0BB14E9BD98D}"/>
          </ac:picMkLst>
        </pc:picChg>
      </pc:sldChg>
    </pc:docChg>
  </pc:docChgLst>
  <pc:docChgLst>
    <pc:chgData name="Dmitriy Beznosko" userId="8bcdeb23-d2dd-465e-bda6-8e644f22b48c" providerId="ADAL" clId="{BC565D5E-B6F3-4963-97DD-4C7C11CB6C61}"/>
    <pc:docChg chg="undo redo custSel addSld delSld modSld">
      <pc:chgData name="Dmitriy Beznosko" userId="8bcdeb23-d2dd-465e-bda6-8e644f22b48c" providerId="ADAL" clId="{BC565D5E-B6F3-4963-97DD-4C7C11CB6C61}" dt="2021-01-31T01:25:23.383" v="1014" actId="478"/>
      <pc:docMkLst>
        <pc:docMk/>
      </pc:docMkLst>
      <pc:sldChg chg="add">
        <pc:chgData name="Dmitriy Beznosko" userId="8bcdeb23-d2dd-465e-bda6-8e644f22b48c" providerId="ADAL" clId="{BC565D5E-B6F3-4963-97DD-4C7C11CB6C61}" dt="2021-01-31T00:37:48.893" v="1"/>
        <pc:sldMkLst>
          <pc:docMk/>
          <pc:sldMk cId="3801027390" sldId="258"/>
        </pc:sldMkLst>
      </pc:sldChg>
      <pc:sldChg chg="add">
        <pc:chgData name="Dmitriy Beznosko" userId="8bcdeb23-d2dd-465e-bda6-8e644f22b48c" providerId="ADAL" clId="{BC565D5E-B6F3-4963-97DD-4C7C11CB6C61}" dt="2021-01-31T00:37:53.254" v="3"/>
        <pc:sldMkLst>
          <pc:docMk/>
          <pc:sldMk cId="4146556353" sldId="259"/>
        </pc:sldMkLst>
      </pc:sldChg>
      <pc:sldChg chg="add">
        <pc:chgData name="Dmitriy Beznosko" userId="8bcdeb23-d2dd-465e-bda6-8e644f22b48c" providerId="ADAL" clId="{BC565D5E-B6F3-4963-97DD-4C7C11CB6C61}" dt="2021-01-31T00:37:55.382" v="5"/>
        <pc:sldMkLst>
          <pc:docMk/>
          <pc:sldMk cId="1543466912" sldId="260"/>
        </pc:sldMkLst>
      </pc:sldChg>
      <pc:sldChg chg="add">
        <pc:chgData name="Dmitriy Beznosko" userId="8bcdeb23-d2dd-465e-bda6-8e644f22b48c" providerId="ADAL" clId="{BC565D5E-B6F3-4963-97DD-4C7C11CB6C61}" dt="2021-01-31T00:37:58.652" v="7"/>
        <pc:sldMkLst>
          <pc:docMk/>
          <pc:sldMk cId="998517668" sldId="261"/>
        </pc:sldMkLst>
      </pc:sldChg>
      <pc:sldChg chg="add">
        <pc:chgData name="Dmitriy Beznosko" userId="8bcdeb23-d2dd-465e-bda6-8e644f22b48c" providerId="ADAL" clId="{BC565D5E-B6F3-4963-97DD-4C7C11CB6C61}" dt="2021-01-31T00:38:04.018" v="9"/>
        <pc:sldMkLst>
          <pc:docMk/>
          <pc:sldMk cId="3945322993" sldId="262"/>
        </pc:sldMkLst>
      </pc:sldChg>
      <pc:sldChg chg="add">
        <pc:chgData name="Dmitriy Beznosko" userId="8bcdeb23-d2dd-465e-bda6-8e644f22b48c" providerId="ADAL" clId="{BC565D5E-B6F3-4963-97DD-4C7C11CB6C61}" dt="2021-01-31T00:38:05.705" v="11"/>
        <pc:sldMkLst>
          <pc:docMk/>
          <pc:sldMk cId="1325607051" sldId="263"/>
        </pc:sldMkLst>
      </pc:sldChg>
      <pc:sldChg chg="add">
        <pc:chgData name="Dmitriy Beznosko" userId="8bcdeb23-d2dd-465e-bda6-8e644f22b48c" providerId="ADAL" clId="{BC565D5E-B6F3-4963-97DD-4C7C11CB6C61}" dt="2021-01-31T00:38:07.857" v="13"/>
        <pc:sldMkLst>
          <pc:docMk/>
          <pc:sldMk cId="1670288246" sldId="264"/>
        </pc:sldMkLst>
      </pc:sldChg>
      <pc:sldChg chg="addSp modSp add mod">
        <pc:chgData name="Dmitriy Beznosko" userId="8bcdeb23-d2dd-465e-bda6-8e644f22b48c" providerId="ADAL" clId="{BC565D5E-B6F3-4963-97DD-4C7C11CB6C61}" dt="2021-01-31T01:09:04.709" v="289" actId="1076"/>
        <pc:sldMkLst>
          <pc:docMk/>
          <pc:sldMk cId="2827053885" sldId="265"/>
        </pc:sldMkLst>
        <pc:spChg chg="mod">
          <ac:chgData name="Dmitriy Beznosko" userId="8bcdeb23-d2dd-465e-bda6-8e644f22b48c" providerId="ADAL" clId="{BC565D5E-B6F3-4963-97DD-4C7C11CB6C61}" dt="2021-01-31T01:08:32.730" v="281" actId="14100"/>
          <ac:spMkLst>
            <pc:docMk/>
            <pc:sldMk cId="2827053885" sldId="265"/>
            <ac:spMk id="3" creationId="{00000000-0000-0000-0000-000000000000}"/>
          </ac:spMkLst>
        </pc:spChg>
        <pc:spChg chg="add mod">
          <ac:chgData name="Dmitriy Beznosko" userId="8bcdeb23-d2dd-465e-bda6-8e644f22b48c" providerId="ADAL" clId="{BC565D5E-B6F3-4963-97DD-4C7C11CB6C61}" dt="2021-01-31T01:09:04.709" v="289" actId="1076"/>
          <ac:spMkLst>
            <pc:docMk/>
            <pc:sldMk cId="2827053885" sldId="265"/>
            <ac:spMk id="9" creationId="{3ECEA376-0E31-4B42-B30C-EC8A44F859F7}"/>
          </ac:spMkLst>
        </pc:spChg>
        <pc:picChg chg="add mod">
          <ac:chgData name="Dmitriy Beznosko" userId="8bcdeb23-d2dd-465e-bda6-8e644f22b48c" providerId="ADAL" clId="{BC565D5E-B6F3-4963-97DD-4C7C11CB6C61}" dt="2021-01-31T01:08:36.935" v="282" actId="1076"/>
          <ac:picMkLst>
            <pc:docMk/>
            <pc:sldMk cId="2827053885" sldId="265"/>
            <ac:picMk id="6" creationId="{636BC1E0-FD72-4E95-BC75-0630216BEEEE}"/>
          </ac:picMkLst>
        </pc:picChg>
        <pc:picChg chg="mod">
          <ac:chgData name="Dmitriy Beznosko" userId="8bcdeb23-d2dd-465e-bda6-8e644f22b48c" providerId="ADAL" clId="{BC565D5E-B6F3-4963-97DD-4C7C11CB6C61}" dt="2021-01-31T01:08:40.496" v="283" actId="1076"/>
          <ac:picMkLst>
            <pc:docMk/>
            <pc:sldMk cId="2827053885" sldId="265"/>
            <ac:picMk id="9218" creationId="{00000000-0000-0000-0000-000000000000}"/>
          </ac:picMkLst>
        </pc:picChg>
      </pc:sldChg>
      <pc:sldChg chg="add">
        <pc:chgData name="Dmitriy Beznosko" userId="8bcdeb23-d2dd-465e-bda6-8e644f22b48c" providerId="ADAL" clId="{BC565D5E-B6F3-4963-97DD-4C7C11CB6C61}" dt="2021-01-31T01:03:08.965" v="232"/>
        <pc:sldMkLst>
          <pc:docMk/>
          <pc:sldMk cId="2396212617" sldId="266"/>
        </pc:sldMkLst>
      </pc:sldChg>
      <pc:sldChg chg="add del">
        <pc:chgData name="Dmitriy Beznosko" userId="8bcdeb23-d2dd-465e-bda6-8e644f22b48c" providerId="ADAL" clId="{BC565D5E-B6F3-4963-97DD-4C7C11CB6C61}" dt="2021-01-31T00:38:20.642" v="18" actId="27028"/>
        <pc:sldMkLst>
          <pc:docMk/>
          <pc:sldMk cId="4015861225" sldId="266"/>
        </pc:sldMkLst>
      </pc:sldChg>
      <pc:sldChg chg="addSp delSp modSp add mod setBg">
        <pc:chgData name="Dmitriy Beznosko" userId="8bcdeb23-d2dd-465e-bda6-8e644f22b48c" providerId="ADAL" clId="{BC565D5E-B6F3-4963-97DD-4C7C11CB6C61}" dt="2021-01-31T01:25:23.383" v="1014" actId="478"/>
        <pc:sldMkLst>
          <pc:docMk/>
          <pc:sldMk cId="2018649081" sldId="267"/>
        </pc:sldMkLst>
        <pc:spChg chg="mod">
          <ac:chgData name="Dmitriy Beznosko" userId="8bcdeb23-d2dd-465e-bda6-8e644f22b48c" providerId="ADAL" clId="{BC565D5E-B6F3-4963-97DD-4C7C11CB6C61}" dt="2021-01-31T01:24:54.823" v="1004" actId="26606"/>
          <ac:spMkLst>
            <pc:docMk/>
            <pc:sldMk cId="2018649081" sldId="267"/>
            <ac:spMk id="2" creationId="{00000000-0000-0000-0000-000000000000}"/>
          </ac:spMkLst>
        </pc:spChg>
        <pc:spChg chg="mod">
          <ac:chgData name="Dmitriy Beznosko" userId="8bcdeb23-d2dd-465e-bda6-8e644f22b48c" providerId="ADAL" clId="{BC565D5E-B6F3-4963-97DD-4C7C11CB6C61}" dt="2021-01-31T01:24:54.823" v="1004" actId="26606"/>
          <ac:spMkLst>
            <pc:docMk/>
            <pc:sldMk cId="2018649081" sldId="267"/>
            <ac:spMk id="4" creationId="{00000000-0000-0000-0000-000000000000}"/>
          </ac:spMkLst>
        </pc:spChg>
        <pc:spChg chg="add mod">
          <ac:chgData name="Dmitriy Beznosko" userId="8bcdeb23-d2dd-465e-bda6-8e644f22b48c" providerId="ADAL" clId="{BC565D5E-B6F3-4963-97DD-4C7C11CB6C61}" dt="2021-01-31T01:24:54.823" v="1004" actId="26606"/>
          <ac:spMkLst>
            <pc:docMk/>
            <pc:sldMk cId="2018649081" sldId="267"/>
            <ac:spMk id="6" creationId="{D3C8CF15-E994-4729-8CF8-777FB11C2EF6}"/>
          </ac:spMkLst>
        </pc:spChg>
        <pc:spChg chg="add del mod">
          <ac:chgData name="Dmitriy Beznosko" userId="8bcdeb23-d2dd-465e-bda6-8e644f22b48c" providerId="ADAL" clId="{BC565D5E-B6F3-4963-97DD-4C7C11CB6C61}" dt="2021-01-31T01:25:23.383" v="1014" actId="478"/>
          <ac:spMkLst>
            <pc:docMk/>
            <pc:sldMk cId="2018649081" sldId="267"/>
            <ac:spMk id="8" creationId="{F9105EF2-980A-4402-A343-717925CDEF8D}"/>
          </ac:spMkLst>
        </pc:spChg>
        <pc:spChg chg="add del">
          <ac:chgData name="Dmitriy Beznosko" userId="8bcdeb23-d2dd-465e-bda6-8e644f22b48c" providerId="ADAL" clId="{BC565D5E-B6F3-4963-97DD-4C7C11CB6C61}" dt="2021-01-31T01:24:54.823" v="1004" actId="26606"/>
          <ac:spMkLst>
            <pc:docMk/>
            <pc:sldMk cId="2018649081" sldId="267"/>
            <ac:spMk id="13" creationId="{50CF6C96-4596-4D83-A9F9-A3AB22AB4D89}"/>
          </ac:spMkLst>
        </pc:spChg>
        <pc:picChg chg="add mod">
          <ac:chgData name="Dmitriy Beznosko" userId="8bcdeb23-d2dd-465e-bda6-8e644f22b48c" providerId="ADAL" clId="{BC565D5E-B6F3-4963-97DD-4C7C11CB6C61}" dt="2021-01-31T01:25:10.726" v="1013" actId="1037"/>
          <ac:picMkLst>
            <pc:docMk/>
            <pc:sldMk cId="2018649081" sldId="267"/>
            <ac:picMk id="7" creationId="{983D67BF-CA2B-4FB3-ABA6-C5FF7FAAABD5}"/>
          </ac:picMkLst>
        </pc:picChg>
        <pc:picChg chg="del mod">
          <ac:chgData name="Dmitriy Beznosko" userId="8bcdeb23-d2dd-465e-bda6-8e644f22b48c" providerId="ADAL" clId="{BC565D5E-B6F3-4963-97DD-4C7C11CB6C61}" dt="2021-01-31T01:20:39.096" v="749" actId="478"/>
          <ac:picMkLst>
            <pc:docMk/>
            <pc:sldMk cId="2018649081" sldId="267"/>
            <ac:picMk id="11266" creationId="{00000000-0000-0000-0000-000000000000}"/>
          </ac:picMkLst>
        </pc:picChg>
      </pc:sldChg>
      <pc:sldChg chg="new del">
        <pc:chgData name="Dmitriy Beznosko" userId="8bcdeb23-d2dd-465e-bda6-8e644f22b48c" providerId="ADAL" clId="{BC565D5E-B6F3-4963-97DD-4C7C11CB6C61}" dt="2021-01-31T01:17:18.701" v="562" actId="47"/>
        <pc:sldMkLst>
          <pc:docMk/>
          <pc:sldMk cId="3893302005" sldId="268"/>
        </pc:sldMkLst>
      </pc:sldChg>
      <pc:sldChg chg="addSp modSp new mod">
        <pc:chgData name="Dmitriy Beznosko" userId="8bcdeb23-d2dd-465e-bda6-8e644f22b48c" providerId="ADAL" clId="{BC565D5E-B6F3-4963-97DD-4C7C11CB6C61}" dt="2021-01-31T01:17:13.505" v="561" actId="1036"/>
        <pc:sldMkLst>
          <pc:docMk/>
          <pc:sldMk cId="2906433402" sldId="269"/>
        </pc:sldMkLst>
        <pc:spChg chg="mod">
          <ac:chgData name="Dmitriy Beznosko" userId="8bcdeb23-d2dd-465e-bda6-8e644f22b48c" providerId="ADAL" clId="{BC565D5E-B6F3-4963-97DD-4C7C11CB6C61}" dt="2021-01-31T01:10:27.914" v="306" actId="20577"/>
          <ac:spMkLst>
            <pc:docMk/>
            <pc:sldMk cId="2906433402" sldId="269"/>
            <ac:spMk id="2" creationId="{C46727F1-414C-40CC-B93F-BF23D38C123C}"/>
          </ac:spMkLst>
        </pc:spChg>
        <pc:spChg chg="mod">
          <ac:chgData name="Dmitriy Beznosko" userId="8bcdeb23-d2dd-465e-bda6-8e644f22b48c" providerId="ADAL" clId="{BC565D5E-B6F3-4963-97DD-4C7C11CB6C61}" dt="2021-01-31T01:16:48.121" v="553" actId="27636"/>
          <ac:spMkLst>
            <pc:docMk/>
            <pc:sldMk cId="2906433402" sldId="269"/>
            <ac:spMk id="3" creationId="{6C2982A8-6FA4-42D4-91B7-538ABFA83AEE}"/>
          </ac:spMkLst>
        </pc:spChg>
        <pc:spChg chg="add mod">
          <ac:chgData name="Dmitriy Beznosko" userId="8bcdeb23-d2dd-465e-bda6-8e644f22b48c" providerId="ADAL" clId="{BC565D5E-B6F3-4963-97DD-4C7C11CB6C61}" dt="2021-01-31T01:17:13.505" v="561" actId="1036"/>
          <ac:spMkLst>
            <pc:docMk/>
            <pc:sldMk cId="2906433402" sldId="269"/>
            <ac:spMk id="5" creationId="{F1CAC2DE-23AA-4A71-9F8F-9DB1EBE7191D}"/>
          </ac:spMkLst>
        </pc:spChg>
      </pc:sldChg>
      <pc:sldMasterChg chg="addSldLayout">
        <pc:chgData name="Dmitriy Beznosko" userId="8bcdeb23-d2dd-465e-bda6-8e644f22b48c" providerId="ADAL" clId="{BC565D5E-B6F3-4963-97DD-4C7C11CB6C61}" dt="2021-01-31T00:37:48.893" v="0" actId="27028"/>
        <pc:sldMasterMkLst>
          <pc:docMk/>
          <pc:sldMasterMk cId="3550846268" sldId="2147483672"/>
        </pc:sldMasterMkLst>
        <pc:sldLayoutChg chg="add">
          <pc:chgData name="Dmitriy Beznosko" userId="8bcdeb23-d2dd-465e-bda6-8e644f22b48c" providerId="ADAL" clId="{BC565D5E-B6F3-4963-97DD-4C7C11CB6C61}" dt="2021-01-31T00:37:48.893" v="0" actId="27028"/>
          <pc:sldLayoutMkLst>
            <pc:docMk/>
            <pc:sldMasterMk cId="3550846268" sldId="2147483672"/>
            <pc:sldLayoutMk cId="728666449" sldId="2147483674"/>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8/25/2021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8/25/2021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8/25/2021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hyperlink" Target="http://electronics.stackexchange.com/questions/18156/whats-simplest-way-to-measure-mass-or-weight-with-arduino"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mentalfloss.com/article/24520/6-things-you-should-know-about-isaac-newton"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image" Target="../media/image13.g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3</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a:t>
            </a:r>
            <a:r>
              <a:rPr lang="en-US"/>
              <a:t>for 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46404" y="1232455"/>
            <a:ext cx="6446520" cy="715616"/>
          </a:xfrm>
        </p:spPr>
        <p:txBody>
          <a:bodyPr/>
          <a:lstStyle/>
          <a:p>
            <a:r>
              <a:rPr lang="en-US" dirty="0"/>
              <a:t>Universal law of gravity</a:t>
            </a:r>
          </a:p>
        </p:txBody>
      </p:sp>
      <p:sp>
        <p:nvSpPr>
          <p:cNvPr id="4" name="Slide Number Placeholder 3"/>
          <p:cNvSpPr>
            <a:spLocks noGrp="1"/>
          </p:cNvSpPr>
          <p:nvPr>
            <p:ph type="sldNum" sz="quarter" idx="12"/>
          </p:nvPr>
        </p:nvSpPr>
        <p:spPr/>
        <p:txBody>
          <a:bodyPr/>
          <a:lstStyle/>
          <a:p>
            <a:fld id="{41981FBF-D86C-4C24-9F66-A76C0A1A1C3D}" type="slidenum">
              <a:rPr lang="en-US" smtClean="0"/>
              <a:t>10</a:t>
            </a:fld>
            <a:endParaRPr lang="en-US"/>
          </a:p>
        </p:txBody>
      </p:sp>
      <p:sp>
        <p:nvSpPr>
          <p:cNvPr id="5" name="Title 1"/>
          <p:cNvSpPr>
            <a:spLocks noGrp="1"/>
          </p:cNvSpPr>
          <p:nvPr>
            <p:ph type="title"/>
          </p:nvPr>
        </p:nvSpPr>
        <p:spPr>
          <a:xfrm>
            <a:off x="946404" y="365760"/>
            <a:ext cx="7269480" cy="389614"/>
          </a:xfrm>
        </p:spPr>
        <p:txBody>
          <a:bodyPr>
            <a:normAutofit fontScale="90000"/>
          </a:bodyPr>
          <a:lstStyle/>
          <a:p>
            <a:r>
              <a:rPr lang="en-US" dirty="0"/>
              <a:t>Newton’s Laws</a:t>
            </a:r>
          </a:p>
        </p:txBody>
      </p:sp>
      <p:pic>
        <p:nvPicPr>
          <p:cNvPr id="2" name="Picture 1"/>
          <p:cNvPicPr>
            <a:picLocks noChangeAspect="1"/>
          </p:cNvPicPr>
          <p:nvPr/>
        </p:nvPicPr>
        <p:blipFill>
          <a:blip r:embed="rId2"/>
          <a:stretch>
            <a:fillRect/>
          </a:stretch>
        </p:blipFill>
        <p:spPr>
          <a:xfrm>
            <a:off x="946404" y="2168387"/>
            <a:ext cx="7313418" cy="4003814"/>
          </a:xfrm>
          <a:prstGeom prst="rect">
            <a:avLst/>
          </a:prstGeom>
        </p:spPr>
      </p:pic>
    </p:spTree>
    <p:extLst>
      <p:ext uri="{BB962C8B-B14F-4D97-AF65-F5344CB8AC3E}">
        <p14:creationId xmlns:p14="http://schemas.microsoft.com/office/powerpoint/2010/main" val="2396212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54657"/>
          </a:xfrm>
        </p:spPr>
        <p:txBody>
          <a:bodyPr/>
          <a:lstStyle/>
          <a:p>
            <a:r>
              <a:rPr lang="en-US"/>
              <a:t>What about g?</a:t>
            </a:r>
            <a:endParaRPr lang="en-US" dirty="0"/>
          </a:p>
        </p:txBody>
      </p:sp>
      <p:sp>
        <p:nvSpPr>
          <p:cNvPr id="4" name="Slide Number Placeholder 3"/>
          <p:cNvSpPr>
            <a:spLocks noGrp="1"/>
          </p:cNvSpPr>
          <p:nvPr>
            <p:ph type="sldNum" sz="quarter" idx="12"/>
          </p:nvPr>
        </p:nvSpPr>
        <p:spPr/>
        <p:txBody>
          <a:bodyPr/>
          <a:lstStyle/>
          <a:p>
            <a:fld id="{41981FBF-D86C-4C24-9F66-A76C0A1A1C3D}" type="slidenum">
              <a:rPr lang="en-US" smtClean="0"/>
              <a:t>11</a:t>
            </a:fld>
            <a:endParaRPr lang="en-US"/>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D3C8CF15-E994-4729-8CF8-777FB11C2EF6}"/>
                  </a:ext>
                </a:extLst>
              </p:cNvPr>
              <p:cNvSpPr txBox="1"/>
              <p:nvPr/>
            </p:nvSpPr>
            <p:spPr>
              <a:xfrm>
                <a:off x="946404" y="1351170"/>
                <a:ext cx="4636815" cy="4983672"/>
              </a:xfrm>
              <a:prstGeom prst="rect">
                <a:avLst/>
              </a:prstGeom>
              <a:noFill/>
            </p:spPr>
            <p:txBody>
              <a:bodyPr wrap="square">
                <a:spAutoFit/>
              </a:bodyPr>
              <a:lstStyle/>
              <a:p>
                <a:r>
                  <a:rPr lang="en-US" sz="2000" dirty="0"/>
                  <a:t>Weight is: </a:t>
                </a:r>
                <a14:m>
                  <m:oMath xmlns:m="http://schemas.openxmlformats.org/officeDocument/2006/math">
                    <m:r>
                      <m:rPr>
                        <m:sty m:val="p"/>
                      </m:rPr>
                      <a:rPr lang="en-US" sz="2000" b="0" i="0" smtClean="0">
                        <a:latin typeface="Cambria Math" panose="02040503050406030204" pitchFamily="18" charset="0"/>
                      </a:rPr>
                      <m:t>w</m:t>
                    </m:r>
                    <m:r>
                      <a:rPr lang="en-US" sz="2000" b="0" i="0" smtClean="0">
                        <a:latin typeface="Cambria Math" panose="02040503050406030204" pitchFamily="18" charset="0"/>
                      </a:rPr>
                      <m:t>=</m:t>
                    </m:r>
                    <m:r>
                      <a:rPr lang="en-US" sz="2000" b="0" i="1" smtClean="0">
                        <a:latin typeface="Cambria Math" panose="02040503050406030204" pitchFamily="18" charset="0"/>
                      </a:rPr>
                      <m:t>𝑚𝑔</m:t>
                    </m:r>
                  </m:oMath>
                </a14:m>
                <a:endParaRPr lang="en-US" sz="2000" b="0" dirty="0"/>
              </a:p>
              <a:p>
                <a:endParaRPr lang="en-US" sz="2000" b="0" dirty="0"/>
              </a:p>
              <a:p>
                <a:r>
                  <a:rPr lang="en-US" sz="2000" dirty="0"/>
                  <a:t>But also </a:t>
                </a:r>
                <a14:m>
                  <m:oMath xmlns:m="http://schemas.openxmlformats.org/officeDocument/2006/math">
                    <m:sSub>
                      <m:sSubPr>
                        <m:ctrlPr>
                          <a:rPr lang="en-US" sz="2000" b="0" i="1" smtClean="0">
                            <a:latin typeface="Cambria Math" panose="02040503050406030204" pitchFamily="18" charset="0"/>
                          </a:rPr>
                        </m:ctrlPr>
                      </m:sSubPr>
                      <m:e>
                        <m:r>
                          <a:rPr lang="en-US" sz="2000" b="0" i="1" smtClean="0">
                            <a:latin typeface="Cambria Math" panose="02040503050406030204" pitchFamily="18" charset="0"/>
                          </a:rPr>
                          <m:t>𝐹</m:t>
                        </m:r>
                      </m:e>
                      <m:sub>
                        <m:r>
                          <a:rPr lang="en-US" sz="2000" b="0" i="1" smtClean="0">
                            <a:latin typeface="Cambria Math" panose="02040503050406030204" pitchFamily="18" charset="0"/>
                          </a:rPr>
                          <m:t>𝑔</m:t>
                        </m:r>
                      </m:sub>
                    </m:sSub>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𝐺𝑀</m:t>
                        </m:r>
                      </m:num>
                      <m:den>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𝑅</m:t>
                            </m:r>
                          </m:e>
                          <m:sup>
                            <m:r>
                              <a:rPr lang="en-US" sz="2000" b="0" i="1" smtClean="0">
                                <a:latin typeface="Cambria Math" panose="02040503050406030204" pitchFamily="18" charset="0"/>
                              </a:rPr>
                              <m:t>2</m:t>
                            </m:r>
                          </m:sup>
                        </m:sSup>
                      </m:den>
                    </m:f>
                    <m:r>
                      <a:rPr lang="en-US" sz="2000" b="0" i="1" smtClean="0">
                        <a:latin typeface="Cambria Math" panose="02040503050406030204" pitchFamily="18" charset="0"/>
                      </a:rPr>
                      <m:t>𝑚</m:t>
                    </m:r>
                  </m:oMath>
                </a14:m>
                <a:r>
                  <a:rPr lang="en-US" sz="2000" dirty="0"/>
                  <a:t>, where G is the gravitational constant, M is the mass of Earth and R is the radius of Earth</a:t>
                </a:r>
              </a:p>
              <a:p>
                <a:endParaRPr lang="en-US" sz="2000" dirty="0"/>
              </a:p>
              <a:p>
                <a:r>
                  <a:rPr lang="en-US" sz="2000" dirty="0"/>
                  <a:t>Thus, acceleration of free fall is </a:t>
                </a:r>
                <a:endParaRPr lang="en-US" sz="2000"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sz="2000" b="0" i="1" smtClean="0">
                          <a:latin typeface="Cambria Math" panose="02040503050406030204" pitchFamily="18" charset="0"/>
                        </a:rPr>
                        <m:t>𝑔</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𝐺𝑀</m:t>
                          </m:r>
                        </m:num>
                        <m:den>
                          <m:sSup>
                            <m:sSupPr>
                              <m:ctrlPr>
                                <a:rPr lang="en-US" sz="2000" b="0" i="1" smtClean="0">
                                  <a:latin typeface="Cambria Math" panose="02040503050406030204" pitchFamily="18" charset="0"/>
                                </a:rPr>
                              </m:ctrlPr>
                            </m:sSupPr>
                            <m:e>
                              <m:r>
                                <a:rPr lang="en-US" sz="2000" b="0" i="1" smtClean="0">
                                  <a:latin typeface="Cambria Math" panose="02040503050406030204" pitchFamily="18" charset="0"/>
                                </a:rPr>
                                <m:t>𝑅</m:t>
                              </m:r>
                            </m:e>
                            <m:sup>
                              <m:r>
                                <a:rPr lang="en-US" sz="2000" b="0" i="1" smtClean="0">
                                  <a:latin typeface="Cambria Math" panose="02040503050406030204" pitchFamily="18" charset="0"/>
                                </a:rPr>
                                <m:t>2</m:t>
                              </m:r>
                            </m:sup>
                          </m:sSup>
                        </m:den>
                      </m:f>
                    </m:oMath>
                  </m:oMathPara>
                </a14:m>
                <a:endParaRPr lang="en-US" sz="2000" dirty="0"/>
              </a:p>
              <a:p>
                <a:endParaRPr lang="en-US" sz="2000" dirty="0"/>
              </a:p>
              <a:p>
                <a:r>
                  <a:rPr lang="en-US" sz="2000" dirty="0"/>
                  <a:t>This value can be calculated for any body in the universe that had mass and radius </a:t>
                </a:r>
                <a:r>
                  <a:rPr lang="en-US" sz="2000" dirty="0">
                    <a:sym typeface="Wingdings" panose="05000000000000000000" pitchFamily="2" charset="2"/>
                  </a:rPr>
                  <a:t></a:t>
                </a:r>
              </a:p>
              <a:p>
                <a:endParaRPr lang="en-US" dirty="0">
                  <a:sym typeface="Wingdings" panose="05000000000000000000" pitchFamily="2" charset="2"/>
                </a:endParaRPr>
              </a:p>
              <a:p>
                <a:r>
                  <a:rPr lang="en-US" dirty="0">
                    <a:sym typeface="Wingdings" panose="05000000000000000000" pitchFamily="2" charset="2"/>
                  </a:rPr>
                  <a:t>     </a:t>
                </a:r>
                <a:r>
                  <a:rPr lang="en-US" sz="1600" dirty="0">
                    <a:sym typeface="Wingdings" panose="05000000000000000000" pitchFamily="2" charset="2"/>
                  </a:rPr>
                  <a:t>(Can you think of any objects that don’t have either of the above characteristics?)</a:t>
                </a:r>
                <a:endParaRPr lang="en-US" dirty="0"/>
              </a:p>
            </p:txBody>
          </p:sp>
        </mc:Choice>
        <mc:Fallback xmlns="">
          <p:sp>
            <p:nvSpPr>
              <p:cNvPr id="6" name="TextBox 5">
                <a:extLst>
                  <a:ext uri="{FF2B5EF4-FFF2-40B4-BE49-F238E27FC236}">
                    <a16:creationId xmlns:a16="http://schemas.microsoft.com/office/drawing/2014/main" id="{D3C8CF15-E994-4729-8CF8-777FB11C2EF6}"/>
                  </a:ext>
                </a:extLst>
              </p:cNvPr>
              <p:cNvSpPr txBox="1">
                <a:spLocks noRot="1" noChangeAspect="1" noMove="1" noResize="1" noEditPoints="1" noAdjustHandles="1" noChangeArrowheads="1" noChangeShapeType="1" noTextEdit="1"/>
              </p:cNvSpPr>
              <p:nvPr/>
            </p:nvSpPr>
            <p:spPr>
              <a:xfrm>
                <a:off x="946404" y="1351170"/>
                <a:ext cx="4636815" cy="4983672"/>
              </a:xfrm>
              <a:prstGeom prst="rect">
                <a:avLst/>
              </a:prstGeom>
              <a:blipFill>
                <a:blip r:embed="rId2"/>
                <a:stretch>
                  <a:fillRect l="-1314" t="-734" r="-1183" b="-612"/>
                </a:stretch>
              </a:blipFill>
            </p:spPr>
            <p:txBody>
              <a:bodyPr/>
              <a:lstStyle/>
              <a:p>
                <a:r>
                  <a:rPr lang="en-US">
                    <a:noFill/>
                  </a:rPr>
                  <a:t> </a:t>
                </a:r>
              </a:p>
            </p:txBody>
          </p:sp>
        </mc:Fallback>
      </mc:AlternateContent>
      <p:pic>
        <p:nvPicPr>
          <p:cNvPr id="7" name="Picture 6" descr="A picture containing device, scale&#10;&#10;Description automatically generated">
            <a:extLst>
              <a:ext uri="{FF2B5EF4-FFF2-40B4-BE49-F238E27FC236}">
                <a16:creationId xmlns:a16="http://schemas.microsoft.com/office/drawing/2014/main" id="{983D67BF-CA2B-4FB3-ABA6-C5FF7FAAABD5}"/>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656348" y="2308289"/>
            <a:ext cx="2857500" cy="2857500"/>
          </a:xfrm>
          <a:prstGeom prst="rect">
            <a:avLst/>
          </a:prstGeom>
        </p:spPr>
      </p:pic>
    </p:spTree>
    <p:extLst>
      <p:ext uri="{BB962C8B-B14F-4D97-AF65-F5344CB8AC3E}">
        <p14:creationId xmlns:p14="http://schemas.microsoft.com/office/powerpoint/2010/main" val="2018649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727F1-414C-40CC-B93F-BF23D38C123C}"/>
              </a:ext>
            </a:extLst>
          </p:cNvPr>
          <p:cNvSpPr>
            <a:spLocks noGrp="1"/>
          </p:cNvSpPr>
          <p:nvPr>
            <p:ph type="title"/>
          </p:nvPr>
        </p:nvSpPr>
        <p:spPr/>
        <p:txBody>
          <a:bodyPr/>
          <a:lstStyle/>
          <a:p>
            <a:r>
              <a:rPr lang="en-US" dirty="0"/>
              <a:t>Orbital Speed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C2982A8-6FA4-42D4-91B7-538ABFA83AEE}"/>
                  </a:ext>
                </a:extLst>
              </p:cNvPr>
              <p:cNvSpPr>
                <a:spLocks noGrp="1"/>
              </p:cNvSpPr>
              <p:nvPr>
                <p:ph idx="1"/>
              </p:nvPr>
            </p:nvSpPr>
            <p:spPr/>
            <p:txBody>
              <a:bodyPr>
                <a:normAutofit lnSpcReduction="10000"/>
              </a:bodyPr>
              <a:lstStyle/>
              <a:p>
                <a:r>
                  <a:rPr lang="en-US" dirty="0"/>
                  <a:t>Force of Gravity on a satellite m from planet M with radius R:</a:t>
                </a:r>
              </a:p>
              <a:p>
                <a:pPr marL="0" indent="0">
                  <a:buNone/>
                </a:pPr>
                <a14:m>
                  <m:oMathPara xmlns:m="http://schemas.openxmlformats.org/officeDocument/2006/math">
                    <m:oMathParaPr>
                      <m:jc m:val="center"/>
                    </m:oMathParaPr>
                    <m:oMath xmlns:m="http://schemas.openxmlformats.org/officeDocument/2006/math">
                      <m:r>
                        <a:rPr lang="en-US" b="0" i="1" smtClean="0">
                          <a:latin typeface="Cambria Math" panose="02040503050406030204" pitchFamily="18" charset="0"/>
                        </a:rPr>
                        <m:t>𝐹</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𝐺𝑀𝑚</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𝑅</m:t>
                              </m:r>
                            </m:e>
                            <m:sup>
                              <m:r>
                                <a:rPr lang="en-US" b="0" i="1" smtClean="0">
                                  <a:latin typeface="Cambria Math" panose="02040503050406030204" pitchFamily="18" charset="0"/>
                                </a:rPr>
                                <m:t>2</m:t>
                              </m:r>
                            </m:sup>
                          </m:sSup>
                        </m:den>
                      </m:f>
                    </m:oMath>
                  </m:oMathPara>
                </a14:m>
                <a:endParaRPr lang="en-US" dirty="0"/>
              </a:p>
              <a:p>
                <a:r>
                  <a:rPr lang="en-US" dirty="0"/>
                  <a:t>Centripetal force on a satellite on a circular orbit:</a:t>
                </a:r>
              </a:p>
              <a:p>
                <a:pPr marL="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𝐹</m:t>
                          </m:r>
                        </m:e>
                        <m:sub>
                          <m:r>
                            <a:rPr lang="en-US" b="0" i="1" smtClean="0">
                              <a:latin typeface="Cambria Math" panose="02040503050406030204" pitchFamily="18" charset="0"/>
                            </a:rPr>
                            <m:t>𝑐</m:t>
                          </m:r>
                        </m:sub>
                      </m:sSub>
                      <m:r>
                        <a:rPr lang="en-US" b="0" i="1" smtClean="0">
                          <a:latin typeface="Cambria Math" panose="02040503050406030204" pitchFamily="18" charset="0"/>
                        </a:rPr>
                        <m:t>=</m:t>
                      </m:r>
                      <m:r>
                        <a:rPr lang="en-US" b="0" i="1" smtClean="0">
                          <a:latin typeface="Cambria Math" panose="02040503050406030204" pitchFamily="18" charset="0"/>
                        </a:rPr>
                        <m:t>𝑚</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𝑣</m:t>
                              </m:r>
                            </m:e>
                            <m:sup>
                              <m:r>
                                <a:rPr lang="en-US" b="0" i="1" smtClean="0">
                                  <a:latin typeface="Cambria Math" panose="02040503050406030204" pitchFamily="18" charset="0"/>
                                </a:rPr>
                                <m:t>2</m:t>
                              </m:r>
                            </m:sup>
                          </m:sSup>
                        </m:num>
                        <m:den>
                          <m:r>
                            <a:rPr lang="en-US" b="0" i="1" smtClean="0">
                              <a:latin typeface="Cambria Math" panose="02040503050406030204" pitchFamily="18" charset="0"/>
                            </a:rPr>
                            <m:t>𝑅</m:t>
                          </m:r>
                        </m:den>
                      </m:f>
                    </m:oMath>
                  </m:oMathPara>
                </a14:m>
                <a:endParaRPr lang="en-US" dirty="0"/>
              </a:p>
              <a:p>
                <a:r>
                  <a:rPr lang="en-US" dirty="0"/>
                  <a:t>Equate F=Fc, and get the orbital velocity:</a:t>
                </a:r>
              </a:p>
              <a:p>
                <a:pPr marL="0" indent="0" algn="ctr">
                  <a:buNone/>
                </a:pP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𝐺𝑀𝑚</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𝑅</m:t>
                            </m:r>
                          </m:e>
                          <m:sup>
                            <m:r>
                              <a:rPr lang="en-US" b="0" i="1" smtClean="0">
                                <a:latin typeface="Cambria Math" panose="02040503050406030204" pitchFamily="18" charset="0"/>
                              </a:rPr>
                              <m:t>2</m:t>
                            </m:r>
                          </m:sup>
                        </m:sSup>
                      </m:den>
                    </m:f>
                  </m:oMath>
                </a14:m>
                <a:r>
                  <a:rPr lang="en-US" dirty="0"/>
                  <a:t> = </a:t>
                </a:r>
                <a14:m>
                  <m:oMath xmlns:m="http://schemas.openxmlformats.org/officeDocument/2006/math">
                    <m:r>
                      <a:rPr lang="en-US" i="1">
                        <a:latin typeface="Cambria Math" panose="02040503050406030204" pitchFamily="18" charset="0"/>
                      </a:rPr>
                      <m:t>𝑚</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𝑣</m:t>
                            </m:r>
                          </m:e>
                          <m:sup>
                            <m:r>
                              <a:rPr lang="en-US" i="1">
                                <a:latin typeface="Cambria Math" panose="02040503050406030204" pitchFamily="18" charset="0"/>
                              </a:rPr>
                              <m:t>2</m:t>
                            </m:r>
                          </m:sup>
                        </m:sSup>
                      </m:num>
                      <m:den>
                        <m:r>
                          <a:rPr lang="en-US" i="1">
                            <a:latin typeface="Cambria Math" panose="02040503050406030204" pitchFamily="18" charset="0"/>
                          </a:rPr>
                          <m:t>𝑅</m:t>
                        </m:r>
                      </m:den>
                    </m:f>
                  </m:oMath>
                </a14:m>
                <a:endParaRPr lang="en-US" dirty="0"/>
              </a:p>
              <a:p>
                <a:pPr marL="0" indent="0" algn="ctr">
                  <a:buNone/>
                </a:pPr>
                <a:endParaRPr lang="en-US" dirty="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𝑣</m:t>
                      </m:r>
                      <m:r>
                        <a:rPr lang="en-US" b="0" i="1" smtClean="0">
                          <a:latin typeface="Cambria Math" panose="02040503050406030204" pitchFamily="18" charset="0"/>
                        </a:rPr>
                        <m:t>=</m:t>
                      </m:r>
                      <m:rad>
                        <m:radPr>
                          <m:degHide m:val="on"/>
                          <m:ctrlPr>
                            <a:rPr lang="en-US" b="0" i="1" smtClean="0">
                              <a:latin typeface="Cambria Math" panose="02040503050406030204" pitchFamily="18" charset="0"/>
                            </a:rPr>
                          </m:ctrlPr>
                        </m:radPr>
                        <m:deg/>
                        <m:e>
                          <m:f>
                            <m:fPr>
                              <m:ctrlPr>
                                <a:rPr lang="en-US" i="1">
                                  <a:latin typeface="Cambria Math" panose="02040503050406030204" pitchFamily="18" charset="0"/>
                                </a:rPr>
                              </m:ctrlPr>
                            </m:fPr>
                            <m:num>
                              <m:r>
                                <a:rPr lang="en-US" i="1">
                                  <a:latin typeface="Cambria Math" panose="02040503050406030204" pitchFamily="18" charset="0"/>
                                </a:rPr>
                                <m:t>𝐺𝑀</m:t>
                              </m:r>
                            </m:num>
                            <m:den>
                              <m:r>
                                <a:rPr lang="en-US" b="0" i="1" smtClean="0">
                                  <a:latin typeface="Cambria Math" panose="02040503050406030204" pitchFamily="18" charset="0"/>
                                </a:rPr>
                                <m:t>𝑅</m:t>
                              </m:r>
                            </m:den>
                          </m:f>
                        </m:e>
                      </m:rad>
                    </m:oMath>
                  </m:oMathPara>
                </a14:m>
                <a:endParaRPr lang="en-US" dirty="0"/>
              </a:p>
            </p:txBody>
          </p:sp>
        </mc:Choice>
        <mc:Fallback xmlns="">
          <p:sp>
            <p:nvSpPr>
              <p:cNvPr id="3" name="Content Placeholder 2">
                <a:extLst>
                  <a:ext uri="{FF2B5EF4-FFF2-40B4-BE49-F238E27FC236}">
                    <a16:creationId xmlns:a16="http://schemas.microsoft.com/office/drawing/2014/main" id="{6C2982A8-6FA4-42D4-91B7-538ABFA83AEE}"/>
                  </a:ext>
                </a:extLst>
              </p:cNvPr>
              <p:cNvSpPr>
                <a:spLocks noGrp="1" noRot="1" noChangeAspect="1" noMove="1" noResize="1" noEditPoints="1" noAdjustHandles="1" noChangeArrowheads="1" noChangeShapeType="1" noTextEdit="1"/>
              </p:cNvSpPr>
              <p:nvPr>
                <p:ph idx="1"/>
              </p:nvPr>
            </p:nvSpPr>
            <p:spPr>
              <a:blipFill>
                <a:blip r:embed="rId2"/>
                <a:stretch>
                  <a:fillRect l="-189" t="-1681"/>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AD8BF0D-B57A-4439-8131-F325FED59ED7}"/>
              </a:ext>
            </a:extLst>
          </p:cNvPr>
          <p:cNvSpPr>
            <a:spLocks noGrp="1"/>
          </p:cNvSpPr>
          <p:nvPr>
            <p:ph type="sldNum" sz="quarter" idx="12"/>
          </p:nvPr>
        </p:nvSpPr>
        <p:spPr/>
        <p:txBody>
          <a:bodyPr/>
          <a:lstStyle/>
          <a:p>
            <a:fld id="{41981FBF-D86C-4C24-9F66-A76C0A1A1C3D}" type="slidenum">
              <a:rPr lang="en-US" smtClean="0"/>
              <a:t>12</a:t>
            </a:fld>
            <a:endParaRPr lang="en-US"/>
          </a:p>
        </p:txBody>
      </p:sp>
      <p:sp>
        <p:nvSpPr>
          <p:cNvPr id="5" name="Rectangle 4">
            <a:extLst>
              <a:ext uri="{FF2B5EF4-FFF2-40B4-BE49-F238E27FC236}">
                <a16:creationId xmlns:a16="http://schemas.microsoft.com/office/drawing/2014/main" id="{F1CAC2DE-23AA-4A71-9F8F-9DB1EBE7191D}"/>
              </a:ext>
            </a:extLst>
          </p:cNvPr>
          <p:cNvSpPr/>
          <p:nvPr/>
        </p:nvSpPr>
        <p:spPr>
          <a:xfrm>
            <a:off x="3346882" y="5122418"/>
            <a:ext cx="1784411" cy="11109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6433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1"/>
            <a:ext cx="7269480" cy="522136"/>
          </a:xfrm>
        </p:spPr>
        <p:txBody>
          <a:bodyPr>
            <a:normAutofit fontScale="90000"/>
          </a:bodyPr>
          <a:lstStyle/>
          <a:p>
            <a:r>
              <a:rPr lang="en-US" u="sng" dirty="0"/>
              <a:t>Johannes Kepler</a:t>
            </a:r>
            <a:endParaRPr lang="en-US" dirty="0"/>
          </a:p>
        </p:txBody>
      </p:sp>
      <p:sp>
        <p:nvSpPr>
          <p:cNvPr id="3" name="Content Placeholder 2"/>
          <p:cNvSpPr>
            <a:spLocks noGrp="1"/>
          </p:cNvSpPr>
          <p:nvPr>
            <p:ph idx="1"/>
          </p:nvPr>
        </p:nvSpPr>
        <p:spPr>
          <a:xfrm>
            <a:off x="251792" y="1007164"/>
            <a:ext cx="6779563" cy="5758761"/>
          </a:xfrm>
        </p:spPr>
        <p:txBody>
          <a:bodyPr>
            <a:normAutofit lnSpcReduction="10000"/>
          </a:bodyPr>
          <a:lstStyle/>
          <a:p>
            <a:pPr algn="just"/>
            <a:r>
              <a:rPr lang="en-US" dirty="0"/>
              <a:t>Received an-invitation from </a:t>
            </a:r>
            <a:r>
              <a:rPr lang="en-US" dirty="0" err="1"/>
              <a:t>Tycho</a:t>
            </a:r>
            <a:r>
              <a:rPr lang="en-US" dirty="0"/>
              <a:t> Brahe In December of 1599 to come to Denmark and work with him. Kepler seized the opportunity and, after Brahe's death, used Brahe's very precise observation data concerning Mars, to discover why Copernicus' model had problems predicting planetary motion any more accurately than Ptolemy's. He also did observations of his own of the motions of Mars, Venus and Mercury. His conclusions were as simple as they were elegant: the planets did not move in circular orbits! They moved in elliptical ones. Kepler had done what neither Ptolemy, Copernicus nor </a:t>
            </a:r>
            <a:r>
              <a:rPr lang="en-US" dirty="0" err="1"/>
              <a:t>Tycho</a:t>
            </a:r>
            <a:r>
              <a:rPr lang="en-US" dirty="0"/>
              <a:t> Brahe had been able to do--free models of the Universe from the tyranny of the circle. This First Law of Planetary Motion, arrived at in 1604, enabled the Copernican system to accurately predict the movement of the planets and, more importantly, removed the major scientific objection to its validity.</a:t>
            </a:r>
          </a:p>
          <a:p>
            <a:pPr algn="just"/>
            <a:r>
              <a:rPr lang="en-US" dirty="0"/>
              <a:t>It is ironic that in completing his work in astronomy, Kepler destroyed the framework of his other pursuit, astrology. Throughout his life he was to show no hesitation in his support of the Copernican system. Kepler also encouraged other mathematicians and astronomers to come out in support of the sun centered Universe as well. Among these was an obscure Italian named Galileo Galilei.</a:t>
            </a:r>
          </a:p>
          <a:p>
            <a:pPr algn="just"/>
            <a:endParaRPr lang="en-US" dirty="0"/>
          </a:p>
        </p:txBody>
      </p:sp>
      <p:sp>
        <p:nvSpPr>
          <p:cNvPr id="4" name="Slide Number Placeholder 3"/>
          <p:cNvSpPr>
            <a:spLocks noGrp="1"/>
          </p:cNvSpPr>
          <p:nvPr>
            <p:ph type="sldNum" sz="quarter" idx="12"/>
          </p:nvPr>
        </p:nvSpPr>
        <p:spPr/>
        <p:txBody>
          <a:bodyPr/>
          <a:lstStyle/>
          <a:p>
            <a:fld id="{41981FBF-D86C-4C24-9F66-A76C0A1A1C3D}" type="slidenum">
              <a:rPr lang="en-US" smtClean="0"/>
              <a:t>2</a:t>
            </a:fld>
            <a:endParaRPr lang="en-US"/>
          </a:p>
        </p:txBody>
      </p:sp>
      <p:pic>
        <p:nvPicPr>
          <p:cNvPr id="5122" name="Picture 2" descr="Image result for kepl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31355" y="0"/>
            <a:ext cx="2095500" cy="2876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1027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465124"/>
          </a:xfrm>
        </p:spPr>
        <p:txBody>
          <a:bodyPr>
            <a:normAutofit fontScale="90000"/>
          </a:bodyPr>
          <a:lstStyle/>
          <a:p>
            <a:r>
              <a:rPr lang="en-US" dirty="0"/>
              <a:t>Kepler’s laws</a:t>
            </a:r>
          </a:p>
        </p:txBody>
      </p:sp>
      <p:sp>
        <p:nvSpPr>
          <p:cNvPr id="3" name="Content Placeholder 2"/>
          <p:cNvSpPr>
            <a:spLocks noGrp="1"/>
          </p:cNvSpPr>
          <p:nvPr>
            <p:ph idx="1"/>
          </p:nvPr>
        </p:nvSpPr>
        <p:spPr>
          <a:xfrm>
            <a:off x="509082" y="1820864"/>
            <a:ext cx="4460483" cy="4351337"/>
          </a:xfrm>
        </p:spPr>
        <p:txBody>
          <a:bodyPr>
            <a:normAutofit/>
          </a:bodyPr>
          <a:lstStyle/>
          <a:p>
            <a:r>
              <a:rPr lang="en-US" dirty="0"/>
              <a:t>1 </a:t>
            </a:r>
            <a:r>
              <a:rPr lang="en-US" b="1" dirty="0"/>
              <a:t>Kepler’s First Law states that planets move around the Sun in an elliptical orbit with the Sun at one focus of the ellipse.</a:t>
            </a:r>
          </a:p>
          <a:p>
            <a:pPr lvl="1"/>
            <a:r>
              <a:rPr lang="en-US" b="1" dirty="0"/>
              <a:t>(property of the ellipse – sum of two red lines is always constant)</a:t>
            </a:r>
            <a:endParaRPr lang="en-US" dirty="0"/>
          </a:p>
          <a:p>
            <a:endParaRPr lang="en-US" dirty="0"/>
          </a:p>
          <a:p>
            <a:endParaRPr lang="en-US" dirty="0"/>
          </a:p>
          <a:p>
            <a:r>
              <a:rPr lang="en-US" dirty="0"/>
              <a:t>2 </a:t>
            </a:r>
            <a:r>
              <a:rPr lang="en-US" b="1" dirty="0"/>
              <a:t>Kepler’s 2nd Law: The line from the Sun to a planet sweeps out equal areas (in grey) in equal times.</a:t>
            </a:r>
            <a:endParaRPr lang="en-US" dirty="0"/>
          </a:p>
        </p:txBody>
      </p:sp>
      <p:sp>
        <p:nvSpPr>
          <p:cNvPr id="4" name="Slide Number Placeholder 3"/>
          <p:cNvSpPr>
            <a:spLocks noGrp="1"/>
          </p:cNvSpPr>
          <p:nvPr>
            <p:ph type="sldNum" sz="quarter" idx="12"/>
          </p:nvPr>
        </p:nvSpPr>
        <p:spPr/>
        <p:txBody>
          <a:bodyPr/>
          <a:lstStyle/>
          <a:p>
            <a:fld id="{41981FBF-D86C-4C24-9F66-A76C0A1A1C3D}" type="slidenum">
              <a:rPr lang="en-US" smtClean="0"/>
              <a:t>3</a:t>
            </a:fld>
            <a:endParaRPr lang="en-US"/>
          </a:p>
        </p:txBody>
      </p:sp>
      <p:pic>
        <p:nvPicPr>
          <p:cNvPr id="2050" name="Picture 2" descr="Image result for kepler's law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10709" y="1334467"/>
            <a:ext cx="3305175" cy="220027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Kepler's 2nd La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0709" y="3911083"/>
            <a:ext cx="3512005" cy="1884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6556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826936"/>
          </a:xfrm>
        </p:spPr>
        <p:txBody>
          <a:bodyPr/>
          <a:lstStyle/>
          <a:p>
            <a:r>
              <a:rPr lang="en-US" dirty="0"/>
              <a:t>Kepler’s laws</a:t>
            </a:r>
          </a:p>
        </p:txBody>
      </p:sp>
      <p:sp>
        <p:nvSpPr>
          <p:cNvPr id="3" name="Content Placeholder 2"/>
          <p:cNvSpPr>
            <a:spLocks noGrp="1"/>
          </p:cNvSpPr>
          <p:nvPr>
            <p:ph idx="1"/>
          </p:nvPr>
        </p:nvSpPr>
        <p:spPr/>
        <p:txBody>
          <a:bodyPr>
            <a:normAutofit lnSpcReduction="10000"/>
          </a:bodyPr>
          <a:lstStyle/>
          <a:p>
            <a:r>
              <a:rPr lang="en-US" dirty="0"/>
              <a:t>3 What Kepler discovered, to be exact, is that the square of the orbital period (T) of a planet is directly proportional to the cube of the semi-major axis of its orbit (a)</a:t>
            </a:r>
          </a:p>
          <a:p>
            <a:pPr marL="1971400" lvl="7" indent="0">
              <a:buNone/>
            </a:pPr>
            <a:r>
              <a:rPr lang="en-US" sz="3600" dirty="0"/>
              <a:t>	T</a:t>
            </a:r>
            <a:r>
              <a:rPr lang="en-US" sz="3600" baseline="30000" dirty="0"/>
              <a:t>2</a:t>
            </a:r>
            <a:r>
              <a:rPr lang="en-US" sz="3600" dirty="0"/>
              <a:t> ~ a</a:t>
            </a:r>
            <a:r>
              <a:rPr lang="en-US" sz="3600" baseline="30000" dirty="0"/>
              <a:t>3</a:t>
            </a:r>
            <a:endParaRPr lang="en-US" baseline="30000" dirty="0"/>
          </a:p>
          <a:p>
            <a:r>
              <a:rPr lang="en-US" dirty="0"/>
              <a:t>planets move slower when they’re farther from the Sun, and whatever influence makes planets go around the Sun weakens with distance.  It was left to the great British scientist and world-historical genius, Isaac Newton, to explain this relationship with his own law of gravity</a:t>
            </a:r>
          </a:p>
          <a:p>
            <a:r>
              <a:rPr lang="en-US" dirty="0"/>
              <a:t>Kepler’s three laws appear to hold not just in our own solar system, but in all circumstances where one body moves under the influence of another’s gravity.  They are general universal relationships.</a:t>
            </a:r>
          </a:p>
        </p:txBody>
      </p:sp>
      <p:sp>
        <p:nvSpPr>
          <p:cNvPr id="4" name="Slide Number Placeholder 3"/>
          <p:cNvSpPr>
            <a:spLocks noGrp="1"/>
          </p:cNvSpPr>
          <p:nvPr>
            <p:ph type="sldNum" sz="quarter" idx="12"/>
          </p:nvPr>
        </p:nvSpPr>
        <p:spPr/>
        <p:txBody>
          <a:bodyPr/>
          <a:lstStyle/>
          <a:p>
            <a:fld id="{41981FBF-D86C-4C24-9F66-A76C0A1A1C3D}" type="slidenum">
              <a:rPr lang="en-US" smtClean="0"/>
              <a:t>4</a:t>
            </a:fld>
            <a:endParaRPr lang="en-US"/>
          </a:p>
        </p:txBody>
      </p:sp>
    </p:spTree>
    <p:extLst>
      <p:ext uri="{BB962C8B-B14F-4D97-AF65-F5344CB8AC3E}">
        <p14:creationId xmlns:p14="http://schemas.microsoft.com/office/powerpoint/2010/main" val="1543466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0858" y="327309"/>
            <a:ext cx="2350976" cy="2032832"/>
          </a:xfrm>
        </p:spPr>
        <p:txBody>
          <a:bodyPr>
            <a:normAutofit/>
          </a:bodyPr>
          <a:lstStyle/>
          <a:p>
            <a:r>
              <a:rPr lang="en-US" dirty="0"/>
              <a:t>Kepler’s 3</a:t>
            </a:r>
            <a:r>
              <a:rPr lang="en-US" baseline="30000" dirty="0"/>
              <a:t>rd</a:t>
            </a:r>
            <a:r>
              <a:rPr lang="en-US" dirty="0"/>
              <a:t> law in practice</a:t>
            </a:r>
          </a:p>
        </p:txBody>
      </p:sp>
      <p:sp>
        <p:nvSpPr>
          <p:cNvPr id="4" name="Slide Number Placeholder 3"/>
          <p:cNvSpPr>
            <a:spLocks noGrp="1"/>
          </p:cNvSpPr>
          <p:nvPr>
            <p:ph type="sldNum" sz="quarter" idx="12"/>
          </p:nvPr>
        </p:nvSpPr>
        <p:spPr/>
        <p:txBody>
          <a:bodyPr/>
          <a:lstStyle/>
          <a:p>
            <a:fld id="{41981FBF-D86C-4C24-9F66-A76C0A1A1C3D}" type="slidenum">
              <a:rPr lang="en-US" smtClean="0"/>
              <a:t>5</a:t>
            </a:fld>
            <a:endParaRPr lang="en-US"/>
          </a:p>
        </p:txBody>
      </p:sp>
      <mc:AlternateContent xmlns:mc="http://schemas.openxmlformats.org/markup-compatibility/2006">
        <mc:Choice xmlns:a14="http://schemas.microsoft.com/office/drawing/2010/main" Requires="a14">
          <p:sp>
            <p:nvSpPr>
              <p:cNvPr id="5" name="Rectangle 4"/>
              <p:cNvSpPr/>
              <p:nvPr/>
            </p:nvSpPr>
            <p:spPr>
              <a:xfrm>
                <a:off x="424918" y="4497860"/>
                <a:ext cx="8016137" cy="2477153"/>
              </a:xfrm>
              <a:prstGeom prst="rect">
                <a:avLst/>
              </a:prstGeom>
            </p:spPr>
            <p:txBody>
              <a:bodyPr wrap="square">
                <a:spAutoFit/>
              </a:bodyPr>
              <a:lstStyle/>
              <a:p>
                <a:r>
                  <a:rPr lang="en-US" dirty="0"/>
                  <a:t>For any two planets, </a:t>
                </a:r>
              </a:p>
              <a:p>
                <a:endParaRPr lang="en-US" dirty="0"/>
              </a:p>
              <a:p>
                <a:pPr/>
                <a14:m>
                  <m:oMathPara xmlns:m="http://schemas.openxmlformats.org/officeDocument/2006/math">
                    <m:oMathParaPr>
                      <m:jc m:val="centerGroup"/>
                    </m:oMathParaPr>
                    <m:oMath xmlns:m="http://schemas.openxmlformats.org/officeDocument/2006/math">
                      <m:f>
                        <m:fPr>
                          <m:ctrlPr>
                            <a:rPr lang="en-US" sz="2000" b="1" i="1" smtClean="0">
                              <a:latin typeface="Cambria Math" panose="02040503050406030204" pitchFamily="18" charset="0"/>
                            </a:rPr>
                          </m:ctrlPr>
                        </m:fPr>
                        <m:num>
                          <m:sSubSup>
                            <m:sSubSupPr>
                              <m:ctrlPr>
                                <a:rPr lang="en-US" sz="2000" b="1" i="1" smtClean="0">
                                  <a:latin typeface="Cambria Math" panose="02040503050406030204" pitchFamily="18" charset="0"/>
                                </a:rPr>
                              </m:ctrlPr>
                            </m:sSubSupPr>
                            <m:e>
                              <m:r>
                                <a:rPr lang="en-US" sz="2000" b="1" i="1" smtClean="0">
                                  <a:latin typeface="Cambria Math" panose="02040503050406030204" pitchFamily="18" charset="0"/>
                                </a:rPr>
                                <m:t>𝑻</m:t>
                              </m:r>
                            </m:e>
                            <m:sub>
                              <m:r>
                                <a:rPr lang="en-US" sz="2000" b="1" i="1" smtClean="0">
                                  <a:latin typeface="Cambria Math" panose="02040503050406030204" pitchFamily="18" charset="0"/>
                                </a:rPr>
                                <m:t>𝟏</m:t>
                              </m:r>
                            </m:sub>
                            <m:sup>
                              <m:r>
                                <a:rPr lang="en-US" sz="2000" b="1" i="1" smtClean="0">
                                  <a:latin typeface="Cambria Math" panose="02040503050406030204" pitchFamily="18" charset="0"/>
                                </a:rPr>
                                <m:t>𝟐</m:t>
                              </m:r>
                            </m:sup>
                          </m:sSubSup>
                        </m:num>
                        <m:den>
                          <m:sSubSup>
                            <m:sSubSupPr>
                              <m:ctrlPr>
                                <a:rPr lang="en-US" sz="2000" b="1" i="1">
                                  <a:latin typeface="Cambria Math" panose="02040503050406030204" pitchFamily="18" charset="0"/>
                                </a:rPr>
                              </m:ctrlPr>
                            </m:sSubSupPr>
                            <m:e>
                              <m:r>
                                <a:rPr lang="en-US" sz="2000" b="1" i="1">
                                  <a:latin typeface="Cambria Math" panose="02040503050406030204" pitchFamily="18" charset="0"/>
                                </a:rPr>
                                <m:t>𝑻</m:t>
                              </m:r>
                            </m:e>
                            <m:sub>
                              <m:r>
                                <a:rPr lang="en-US" sz="2000" b="1" i="1" smtClean="0">
                                  <a:latin typeface="Cambria Math" panose="02040503050406030204" pitchFamily="18" charset="0"/>
                                </a:rPr>
                                <m:t>𝟐</m:t>
                              </m:r>
                            </m:sub>
                            <m:sup>
                              <m:r>
                                <a:rPr lang="en-US" sz="2000" b="1" i="1">
                                  <a:latin typeface="Cambria Math" panose="02040503050406030204" pitchFamily="18" charset="0"/>
                                </a:rPr>
                                <m:t>𝟐</m:t>
                              </m:r>
                            </m:sup>
                          </m:sSubSup>
                        </m:den>
                      </m:f>
                      <m:r>
                        <a:rPr lang="en-US" sz="2000" b="1" i="1" smtClean="0">
                          <a:latin typeface="Cambria Math" panose="02040503050406030204" pitchFamily="18" charset="0"/>
                        </a:rPr>
                        <m:t>=</m:t>
                      </m:r>
                      <m:f>
                        <m:fPr>
                          <m:ctrlPr>
                            <a:rPr lang="en-US" sz="2000" b="1" i="1" smtClean="0">
                              <a:latin typeface="Cambria Math" panose="02040503050406030204" pitchFamily="18" charset="0"/>
                            </a:rPr>
                          </m:ctrlPr>
                        </m:fPr>
                        <m:num>
                          <m:sSubSup>
                            <m:sSubSupPr>
                              <m:ctrlPr>
                                <a:rPr lang="en-US" sz="2000" b="1" i="1" smtClean="0">
                                  <a:latin typeface="Cambria Math" panose="02040503050406030204" pitchFamily="18" charset="0"/>
                                </a:rPr>
                              </m:ctrlPr>
                            </m:sSubSupPr>
                            <m:e>
                              <m:r>
                                <a:rPr lang="en-US" sz="2000" b="1" i="1" smtClean="0">
                                  <a:latin typeface="Cambria Math" panose="02040503050406030204" pitchFamily="18" charset="0"/>
                                </a:rPr>
                                <m:t>𝒂</m:t>
                              </m:r>
                            </m:e>
                            <m:sub>
                              <m:r>
                                <a:rPr lang="en-US" sz="2000" b="1" i="1" smtClean="0">
                                  <a:latin typeface="Cambria Math" panose="02040503050406030204" pitchFamily="18" charset="0"/>
                                </a:rPr>
                                <m:t>𝟏</m:t>
                              </m:r>
                            </m:sub>
                            <m:sup>
                              <m:r>
                                <a:rPr lang="en-US" sz="2000" b="1" i="1" smtClean="0">
                                  <a:latin typeface="Cambria Math" panose="02040503050406030204" pitchFamily="18" charset="0"/>
                                </a:rPr>
                                <m:t>𝟑</m:t>
                              </m:r>
                            </m:sup>
                          </m:sSubSup>
                        </m:num>
                        <m:den>
                          <m:sSubSup>
                            <m:sSubSupPr>
                              <m:ctrlPr>
                                <a:rPr lang="en-US" sz="2000" b="1" i="1">
                                  <a:latin typeface="Cambria Math" panose="02040503050406030204" pitchFamily="18" charset="0"/>
                                </a:rPr>
                              </m:ctrlPr>
                            </m:sSubSupPr>
                            <m:e>
                              <m:r>
                                <a:rPr lang="en-US" sz="2000" b="1" i="1">
                                  <a:latin typeface="Cambria Math" panose="02040503050406030204" pitchFamily="18" charset="0"/>
                                </a:rPr>
                                <m:t>𝒂</m:t>
                              </m:r>
                            </m:e>
                            <m:sub>
                              <m:r>
                                <a:rPr lang="en-US" sz="2000" b="1" i="1" smtClean="0">
                                  <a:latin typeface="Cambria Math" panose="02040503050406030204" pitchFamily="18" charset="0"/>
                                </a:rPr>
                                <m:t>𝟐</m:t>
                              </m:r>
                            </m:sub>
                            <m:sup>
                              <m:r>
                                <a:rPr lang="en-US" sz="2000" b="1" i="1">
                                  <a:latin typeface="Cambria Math" panose="02040503050406030204" pitchFamily="18" charset="0"/>
                                </a:rPr>
                                <m:t>𝟑</m:t>
                              </m:r>
                            </m:sup>
                          </m:sSubSup>
                        </m:den>
                      </m:f>
                    </m:oMath>
                  </m:oMathPara>
                </a14:m>
                <a:endParaRPr lang="en-US" b="1" dirty="0"/>
              </a:p>
              <a:p>
                <a:endParaRPr lang="en-US" dirty="0"/>
              </a:p>
              <a:p>
                <a:r>
                  <a:rPr lang="en-US" dirty="0"/>
                  <a:t>Question: If Jupiter’s distance to Sun is 5 AU, how long is its year? Hint: do comparison with Earth (distance is 1 AU, period is 1 year).</a:t>
                </a:r>
              </a:p>
              <a:p>
                <a:endParaRPr lang="en-US" dirty="0"/>
              </a:p>
            </p:txBody>
          </p:sp>
        </mc:Choice>
        <mc:Fallback>
          <p:sp>
            <p:nvSpPr>
              <p:cNvPr id="5" name="Rectangle 4"/>
              <p:cNvSpPr>
                <a:spLocks noRot="1" noChangeAspect="1" noMove="1" noResize="1" noEditPoints="1" noAdjustHandles="1" noChangeArrowheads="1" noChangeShapeType="1" noTextEdit="1"/>
              </p:cNvSpPr>
              <p:nvPr/>
            </p:nvSpPr>
            <p:spPr>
              <a:xfrm>
                <a:off x="424918" y="4497860"/>
                <a:ext cx="8016137" cy="2477153"/>
              </a:xfrm>
              <a:prstGeom prst="rect">
                <a:avLst/>
              </a:prstGeom>
              <a:blipFill>
                <a:blip r:embed="rId2"/>
                <a:stretch>
                  <a:fillRect l="-684" t="-1478"/>
                </a:stretch>
              </a:blipFill>
            </p:spPr>
            <p:txBody>
              <a:bodyPr/>
              <a:lstStyle/>
              <a:p>
                <a:r>
                  <a:rPr lang="en-US">
                    <a:noFill/>
                  </a:rPr>
                  <a:t> </a:t>
                </a:r>
              </a:p>
            </p:txBody>
          </p:sp>
        </mc:Fallback>
      </mc:AlternateContent>
      <p:pic>
        <p:nvPicPr>
          <p:cNvPr id="1026" name="Picture 2" descr="Diagram&#10;&#10;Description automatically generated">
            <a:extLst>
              <a:ext uri="{FF2B5EF4-FFF2-40B4-BE49-F238E27FC236}">
                <a16:creationId xmlns:a16="http://schemas.microsoft.com/office/drawing/2014/main" id="{B145E741-6E93-46EF-850D-0BB14E9BD9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1834" y="169040"/>
            <a:ext cx="5734050" cy="4305300"/>
          </a:xfrm>
          <a:prstGeom prst="rect">
            <a:avLst/>
          </a:prstGeom>
          <a:noFill/>
        </p:spPr>
      </p:pic>
    </p:spTree>
    <p:extLst>
      <p:ext uri="{BB962C8B-B14F-4D97-AF65-F5344CB8AC3E}">
        <p14:creationId xmlns:p14="http://schemas.microsoft.com/office/powerpoint/2010/main" val="9985176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208377"/>
            <a:ext cx="7269480" cy="560249"/>
          </a:xfrm>
        </p:spPr>
        <p:txBody>
          <a:bodyPr>
            <a:normAutofit fontScale="90000"/>
          </a:bodyPr>
          <a:lstStyle/>
          <a:p>
            <a:r>
              <a:rPr lang="en-US" dirty="0"/>
              <a:t>Isaac Newton</a:t>
            </a:r>
          </a:p>
        </p:txBody>
      </p:sp>
      <p:sp>
        <p:nvSpPr>
          <p:cNvPr id="3" name="Content Placeholder 2"/>
          <p:cNvSpPr>
            <a:spLocks noGrp="1"/>
          </p:cNvSpPr>
          <p:nvPr>
            <p:ph idx="1"/>
          </p:nvPr>
        </p:nvSpPr>
        <p:spPr>
          <a:xfrm>
            <a:off x="212035" y="977003"/>
            <a:ext cx="6122503" cy="5788923"/>
          </a:xfrm>
        </p:spPr>
        <p:txBody>
          <a:bodyPr>
            <a:noAutofit/>
          </a:bodyPr>
          <a:lstStyle/>
          <a:p>
            <a:r>
              <a:rPr lang="en-US" sz="2000" dirty="0"/>
              <a:t>Sir Isaac Newton (25 December 1642 – 20 March 1726/27) was an English mathematician, physicist, astronomer, theologian, and author (described in his own day as a "natural philosopher") who is widely recognized as one of the most influential scientists of all time, and a key figure in the scientific revolution.</a:t>
            </a:r>
          </a:p>
          <a:p>
            <a:r>
              <a:rPr lang="en-US" sz="2000" dirty="0"/>
              <a:t> His book </a:t>
            </a:r>
            <a:r>
              <a:rPr lang="en-US" sz="2000" dirty="0" err="1"/>
              <a:t>Philosophiæ</a:t>
            </a:r>
            <a:r>
              <a:rPr lang="en-US" sz="2000" dirty="0"/>
              <a:t> Naturalis Principia Mathematica ("Mathematical Principles of Natural Philosophy"), first published in 1687, laid the foundations of classical mechanics. Newton also made seminal contributions to optics, and shares credit with Gottfried Wilhelm Leibniz for developing the infinitesimal calculus.</a:t>
            </a:r>
          </a:p>
          <a:p>
            <a:r>
              <a:rPr lang="en-US" sz="2000" dirty="0"/>
              <a:t>For more interesting facts, check out:</a:t>
            </a:r>
            <a:endParaRPr lang="en-US" sz="2000" dirty="0">
              <a:hlinkClick r:id="rId2"/>
            </a:endParaRPr>
          </a:p>
          <a:p>
            <a:pPr lvl="1"/>
            <a:r>
              <a:rPr lang="en-US" sz="1800" dirty="0">
                <a:hlinkClick r:id="rId2"/>
              </a:rPr>
              <a:t>http://mentalfloss.com/article/24520/6-things-you-should-know-about-isaac-newton</a:t>
            </a:r>
            <a:endParaRPr lang="en-US" sz="1800" dirty="0"/>
          </a:p>
          <a:p>
            <a:endParaRPr lang="en-US" sz="2000" dirty="0"/>
          </a:p>
        </p:txBody>
      </p:sp>
      <p:sp>
        <p:nvSpPr>
          <p:cNvPr id="4" name="Slide Number Placeholder 3"/>
          <p:cNvSpPr>
            <a:spLocks noGrp="1"/>
          </p:cNvSpPr>
          <p:nvPr>
            <p:ph type="sldNum" sz="quarter" idx="12"/>
          </p:nvPr>
        </p:nvSpPr>
        <p:spPr/>
        <p:txBody>
          <a:bodyPr/>
          <a:lstStyle/>
          <a:p>
            <a:fld id="{41981FBF-D86C-4C24-9F66-A76C0A1A1C3D}" type="slidenum">
              <a:rPr lang="en-US" smtClean="0"/>
              <a:t>6</a:t>
            </a:fld>
            <a:endParaRPr lang="en-US"/>
          </a:p>
        </p:txBody>
      </p:sp>
      <p:pic>
        <p:nvPicPr>
          <p:cNvPr id="6146" name="Picture 2" descr="Image result for Newt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4683" y="0"/>
            <a:ext cx="2892172" cy="3067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5322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389614"/>
          </a:xfrm>
        </p:spPr>
        <p:txBody>
          <a:bodyPr>
            <a:normAutofit fontScale="90000"/>
          </a:bodyPr>
          <a:lstStyle/>
          <a:p>
            <a:r>
              <a:rPr lang="en-US" dirty="0"/>
              <a:t>Newton’s Laws</a:t>
            </a:r>
          </a:p>
        </p:txBody>
      </p:sp>
      <p:sp>
        <p:nvSpPr>
          <p:cNvPr id="3" name="Content Placeholder 2"/>
          <p:cNvSpPr>
            <a:spLocks noGrp="1"/>
          </p:cNvSpPr>
          <p:nvPr>
            <p:ph idx="1"/>
          </p:nvPr>
        </p:nvSpPr>
        <p:spPr>
          <a:xfrm>
            <a:off x="1078926" y="5467770"/>
            <a:ext cx="6446520" cy="1001293"/>
          </a:xfrm>
        </p:spPr>
        <p:txBody>
          <a:bodyPr>
            <a:normAutofit lnSpcReduction="10000"/>
          </a:bodyPr>
          <a:lstStyle/>
          <a:p>
            <a:r>
              <a:rPr lang="en-US" dirty="0"/>
              <a:t>Net zero force – can all be balanced.</a:t>
            </a:r>
          </a:p>
          <a:p>
            <a:r>
              <a:rPr lang="en-US" dirty="0"/>
              <a:t>Inertial reference frame – stationary or moving without acceleration – no external forces.</a:t>
            </a:r>
          </a:p>
        </p:txBody>
      </p:sp>
      <p:sp>
        <p:nvSpPr>
          <p:cNvPr id="4" name="Slide Number Placeholder 3"/>
          <p:cNvSpPr>
            <a:spLocks noGrp="1"/>
          </p:cNvSpPr>
          <p:nvPr>
            <p:ph type="sldNum" sz="quarter" idx="12"/>
          </p:nvPr>
        </p:nvSpPr>
        <p:spPr/>
        <p:txBody>
          <a:bodyPr/>
          <a:lstStyle/>
          <a:p>
            <a:fld id="{41981FBF-D86C-4C24-9F66-A76C0A1A1C3D}" type="slidenum">
              <a:rPr lang="en-US" smtClean="0"/>
              <a:t>7</a:t>
            </a:fld>
            <a:endParaRPr lang="en-US"/>
          </a:p>
        </p:txBody>
      </p:sp>
      <p:pic>
        <p:nvPicPr>
          <p:cNvPr id="7170" name="Picture 2" descr="Image result for newton's law of inert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296" y="1028714"/>
            <a:ext cx="7378010" cy="41501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56070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9169" y="5979423"/>
            <a:ext cx="6446520" cy="786503"/>
          </a:xfrm>
        </p:spPr>
        <p:txBody>
          <a:bodyPr>
            <a:normAutofit/>
          </a:bodyPr>
          <a:lstStyle/>
          <a:p>
            <a:r>
              <a:rPr lang="en-US" dirty="0"/>
              <a:t>Where mass is just a proportionality constant. Its inertial mass, NOT weight!</a:t>
            </a:r>
          </a:p>
        </p:txBody>
      </p:sp>
      <p:sp>
        <p:nvSpPr>
          <p:cNvPr id="4" name="Slide Number Placeholder 3"/>
          <p:cNvSpPr>
            <a:spLocks noGrp="1"/>
          </p:cNvSpPr>
          <p:nvPr>
            <p:ph type="sldNum" sz="quarter" idx="12"/>
          </p:nvPr>
        </p:nvSpPr>
        <p:spPr/>
        <p:txBody>
          <a:bodyPr/>
          <a:lstStyle/>
          <a:p>
            <a:fld id="{41981FBF-D86C-4C24-9F66-A76C0A1A1C3D}" type="slidenum">
              <a:rPr lang="en-US" smtClean="0"/>
              <a:t>8</a:t>
            </a:fld>
            <a:endParaRPr lang="en-US"/>
          </a:p>
        </p:txBody>
      </p:sp>
      <p:sp>
        <p:nvSpPr>
          <p:cNvPr id="5" name="Title 1"/>
          <p:cNvSpPr>
            <a:spLocks noGrp="1"/>
          </p:cNvSpPr>
          <p:nvPr>
            <p:ph type="title"/>
          </p:nvPr>
        </p:nvSpPr>
        <p:spPr>
          <a:xfrm>
            <a:off x="946404" y="365760"/>
            <a:ext cx="7269480" cy="389614"/>
          </a:xfrm>
        </p:spPr>
        <p:txBody>
          <a:bodyPr>
            <a:normAutofit fontScale="90000"/>
          </a:bodyPr>
          <a:lstStyle/>
          <a:p>
            <a:r>
              <a:rPr lang="en-US" dirty="0"/>
              <a:t>Newton’s Laws</a:t>
            </a:r>
          </a:p>
        </p:txBody>
      </p:sp>
      <p:pic>
        <p:nvPicPr>
          <p:cNvPr id="10242" name="Picture 2" descr="Image result for newton's second law of motion"/>
          <p:cNvPicPr>
            <a:picLocks noChangeAspect="1" noChangeArrowheads="1"/>
          </p:cNvPicPr>
          <p:nvPr/>
        </p:nvPicPr>
        <p:blipFill rotWithShape="1">
          <a:blip r:embed="rId2">
            <a:extLst>
              <a:ext uri="{28A0092B-C50C-407E-A947-70E740481C1C}">
                <a14:useLocalDpi xmlns:a14="http://schemas.microsoft.com/office/drawing/2010/main" val="0"/>
              </a:ext>
            </a:extLst>
          </a:blip>
          <a:srcRect t="4112"/>
          <a:stretch/>
        </p:blipFill>
        <p:spPr bwMode="auto">
          <a:xfrm>
            <a:off x="475621" y="901406"/>
            <a:ext cx="6858000" cy="4931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2882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46404" y="755373"/>
            <a:ext cx="4253865" cy="5308076"/>
          </a:xfrm>
        </p:spPr>
        <p:txBody>
          <a:bodyPr>
            <a:normAutofit/>
          </a:bodyPr>
          <a:lstStyle/>
          <a:p>
            <a:r>
              <a:rPr lang="en-US" dirty="0"/>
              <a:t>3</a:t>
            </a:r>
            <a:r>
              <a:rPr lang="en-US" baseline="30000" dirty="0"/>
              <a:t>rd</a:t>
            </a:r>
            <a:r>
              <a:rPr lang="en-US" dirty="0"/>
              <a:t>  law: Every action causes equal and opposite reaction</a:t>
            </a:r>
          </a:p>
          <a:p>
            <a:endParaRPr lang="en-US" dirty="0"/>
          </a:p>
          <a:p>
            <a:endParaRPr lang="en-US" dirty="0"/>
          </a:p>
          <a:p>
            <a:endParaRPr lang="en-US" dirty="0"/>
          </a:p>
          <a:p>
            <a:endParaRPr lang="en-US" dirty="0"/>
          </a:p>
          <a:p>
            <a:endParaRPr lang="en-US" dirty="0"/>
          </a:p>
          <a:p>
            <a:r>
              <a:rPr lang="en-US" dirty="0"/>
              <a:t>Consequence: not only star attracts the planets, but the planets affect the motion of the Sun as well. Thus, Sun and planets orbit the common center of mass of the Solar system (Barycenter)</a:t>
            </a:r>
          </a:p>
        </p:txBody>
      </p:sp>
      <p:sp>
        <p:nvSpPr>
          <p:cNvPr id="4" name="Slide Number Placeholder 3"/>
          <p:cNvSpPr>
            <a:spLocks noGrp="1"/>
          </p:cNvSpPr>
          <p:nvPr>
            <p:ph type="sldNum" sz="quarter" idx="12"/>
          </p:nvPr>
        </p:nvSpPr>
        <p:spPr/>
        <p:txBody>
          <a:bodyPr/>
          <a:lstStyle/>
          <a:p>
            <a:fld id="{41981FBF-D86C-4C24-9F66-A76C0A1A1C3D}" type="slidenum">
              <a:rPr lang="en-US" smtClean="0"/>
              <a:t>9</a:t>
            </a:fld>
            <a:endParaRPr lang="en-US"/>
          </a:p>
        </p:txBody>
      </p:sp>
      <p:sp>
        <p:nvSpPr>
          <p:cNvPr id="5" name="Title 1"/>
          <p:cNvSpPr>
            <a:spLocks noGrp="1"/>
          </p:cNvSpPr>
          <p:nvPr>
            <p:ph type="title"/>
          </p:nvPr>
        </p:nvSpPr>
        <p:spPr>
          <a:xfrm>
            <a:off x="946404" y="365760"/>
            <a:ext cx="7269480" cy="389614"/>
          </a:xfrm>
        </p:spPr>
        <p:txBody>
          <a:bodyPr>
            <a:normAutofit fontScale="90000"/>
          </a:bodyPr>
          <a:lstStyle/>
          <a:p>
            <a:r>
              <a:rPr lang="en-US" dirty="0"/>
              <a:t>Newton’s Laws</a:t>
            </a:r>
          </a:p>
        </p:txBody>
      </p:sp>
      <p:pic>
        <p:nvPicPr>
          <p:cNvPr id="9218" name="Picture 2" descr="Image result for newton's third law of mo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2045" y="1165732"/>
            <a:ext cx="4095750" cy="19907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picture containing schematic&#10;&#10;Description automatically generated">
            <a:extLst>
              <a:ext uri="{FF2B5EF4-FFF2-40B4-BE49-F238E27FC236}">
                <a16:creationId xmlns:a16="http://schemas.microsoft.com/office/drawing/2014/main" id="{636BC1E0-FD72-4E95-BC75-0630216BEE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7987" y="3857626"/>
            <a:ext cx="2857500" cy="2314575"/>
          </a:xfrm>
          <a:prstGeom prst="rect">
            <a:avLst/>
          </a:prstGeom>
        </p:spPr>
      </p:pic>
      <p:sp>
        <p:nvSpPr>
          <p:cNvPr id="9" name="TextBox 8">
            <a:extLst>
              <a:ext uri="{FF2B5EF4-FFF2-40B4-BE49-F238E27FC236}">
                <a16:creationId xmlns:a16="http://schemas.microsoft.com/office/drawing/2014/main" id="{3ECEA376-0E31-4B42-B30C-EC8A44F859F7}"/>
              </a:ext>
            </a:extLst>
          </p:cNvPr>
          <p:cNvSpPr txBox="1"/>
          <p:nvPr/>
        </p:nvSpPr>
        <p:spPr>
          <a:xfrm>
            <a:off x="5242107" y="6258709"/>
            <a:ext cx="3198948" cy="461665"/>
          </a:xfrm>
          <a:prstGeom prst="rect">
            <a:avLst/>
          </a:prstGeom>
          <a:noFill/>
        </p:spPr>
        <p:txBody>
          <a:bodyPr wrap="square">
            <a:spAutoFit/>
          </a:bodyPr>
          <a:lstStyle/>
          <a:p>
            <a:r>
              <a:rPr lang="en-US" sz="1200" dirty="0"/>
              <a:t>Adopter from: https://spaceplace.nasa.gov/barycenter/en/</a:t>
            </a:r>
          </a:p>
        </p:txBody>
      </p:sp>
    </p:spTree>
    <p:extLst>
      <p:ext uri="{BB962C8B-B14F-4D97-AF65-F5344CB8AC3E}">
        <p14:creationId xmlns:p14="http://schemas.microsoft.com/office/powerpoint/2010/main" val="2827053885"/>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Office Theme</Template>
  <TotalTime>66</TotalTime>
  <Words>884</Words>
  <Application>Microsoft Office PowerPoint</Application>
  <PresentationFormat>On-screen Show (4:3)</PresentationFormat>
  <Paragraphs>76</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Cambria Math</vt:lpstr>
      <vt:lpstr>Century Schoolbook</vt:lpstr>
      <vt:lpstr>Wingdings 2</vt:lpstr>
      <vt:lpstr>View</vt:lpstr>
      <vt:lpstr>Astronomy 1010 chapter 3</vt:lpstr>
      <vt:lpstr>Johannes Kepler</vt:lpstr>
      <vt:lpstr>Kepler’s laws</vt:lpstr>
      <vt:lpstr>Kepler’s laws</vt:lpstr>
      <vt:lpstr>Kepler’s 3rd law in practice</vt:lpstr>
      <vt:lpstr>Isaac Newton</vt:lpstr>
      <vt:lpstr>Newton’s Laws</vt:lpstr>
      <vt:lpstr>Newton’s Laws</vt:lpstr>
      <vt:lpstr>Newton’s Laws</vt:lpstr>
      <vt:lpstr>Newton’s Laws</vt:lpstr>
      <vt:lpstr>What about g?</vt:lpstr>
      <vt:lpstr>Orbital Speed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 Beznosko</cp:lastModifiedBy>
  <cp:revision>2</cp:revision>
  <dcterms:created xsi:type="dcterms:W3CDTF">2021-01-31T00:35:04Z</dcterms:created>
  <dcterms:modified xsi:type="dcterms:W3CDTF">2021-08-25T18:32:20Z</dcterms:modified>
</cp:coreProperties>
</file>