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2" r:id="rId1"/>
    <p:sldMasterId id="2147483672" r:id="rId2"/>
  </p:sldMasterIdLst>
  <p:notesMasterIdLst>
    <p:notesMasterId r:id="rId31"/>
  </p:notesMasterIdLst>
  <p:handoutMasterIdLst>
    <p:handoutMasterId r:id="rId32"/>
  </p:handoutMasterIdLst>
  <p:sldIdLst>
    <p:sldId id="299" r:id="rId3"/>
    <p:sldId id="300" r:id="rId4"/>
    <p:sldId id="301" r:id="rId5"/>
    <p:sldId id="302" r:id="rId6"/>
    <p:sldId id="303" r:id="rId7"/>
    <p:sldId id="304" r:id="rId8"/>
    <p:sldId id="305" r:id="rId9"/>
    <p:sldId id="306" r:id="rId10"/>
    <p:sldId id="307" r:id="rId11"/>
    <p:sldId id="308" r:id="rId12"/>
    <p:sldId id="309" r:id="rId13"/>
    <p:sldId id="310" r:id="rId14"/>
    <p:sldId id="311" r:id="rId15"/>
    <p:sldId id="312" r:id="rId16"/>
    <p:sldId id="313" r:id="rId17"/>
    <p:sldId id="314" r:id="rId18"/>
    <p:sldId id="315" r:id="rId19"/>
    <p:sldId id="316" r:id="rId20"/>
    <p:sldId id="319" r:id="rId21"/>
    <p:sldId id="320" r:id="rId22"/>
    <p:sldId id="321" r:id="rId23"/>
    <p:sldId id="297" r:id="rId24"/>
    <p:sldId id="324" r:id="rId25"/>
    <p:sldId id="322" r:id="rId26"/>
    <p:sldId id="323" r:id="rId27"/>
    <p:sldId id="298" r:id="rId28"/>
    <p:sldId id="318" r:id="rId29"/>
    <p:sldId id="317"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D419"/>
    <a:srgbClr val="6CB255"/>
    <a:srgbClr val="212F62"/>
    <a:srgbClr val="72A510"/>
    <a:srgbClr val="A4EC1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03B2FF3-F0CD-4E0D-A0BF-A14CF06BD9D7}" v="6" dt="2021-01-31T00:27:18.56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08" autoAdjust="0"/>
    <p:restoredTop sz="94600" autoAdjust="0"/>
  </p:normalViewPr>
  <p:slideViewPr>
    <p:cSldViewPr snapToGrid="0" snapToObjects="1">
      <p:cViewPr varScale="1">
        <p:scale>
          <a:sx n="113" d="100"/>
          <a:sy n="113" d="100"/>
        </p:scale>
        <p:origin x="640"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803B2FF3-F0CD-4E0D-A0BF-A14CF06BD9D7}"/>
    <pc:docChg chg="undo redo custSel addSld delSld modSld sldOrd addMainMaster delMainMaster">
      <pc:chgData name="Dmitriy Beznosko" userId="8bcdeb23-d2dd-465e-bda6-8e644f22b48c" providerId="ADAL" clId="{803B2FF3-F0CD-4E0D-A0BF-A14CF06BD9D7}" dt="2021-01-31T00:34:38.830" v="87"/>
      <pc:docMkLst>
        <pc:docMk/>
      </pc:docMkLst>
      <pc:sldChg chg="del">
        <pc:chgData name="Dmitriy Beznosko" userId="8bcdeb23-d2dd-465e-bda6-8e644f22b48c" providerId="ADAL" clId="{803B2FF3-F0CD-4E0D-A0BF-A14CF06BD9D7}" dt="2021-01-25T02:22:29.032" v="5" actId="47"/>
        <pc:sldMkLst>
          <pc:docMk/>
          <pc:sldMk cId="1322443130" sldId="256"/>
        </pc:sldMkLst>
      </pc:sldChg>
      <pc:sldChg chg="del">
        <pc:chgData name="Dmitriy Beznosko" userId="8bcdeb23-d2dd-465e-bda6-8e644f22b48c" providerId="ADAL" clId="{803B2FF3-F0CD-4E0D-A0BF-A14CF06BD9D7}" dt="2021-01-25T02:32:43.445" v="41" actId="47"/>
        <pc:sldMkLst>
          <pc:docMk/>
          <pc:sldMk cId="3285096315" sldId="273"/>
        </pc:sldMkLst>
      </pc:sldChg>
      <pc:sldChg chg="del">
        <pc:chgData name="Dmitriy Beznosko" userId="8bcdeb23-d2dd-465e-bda6-8e644f22b48c" providerId="ADAL" clId="{803B2FF3-F0CD-4E0D-A0BF-A14CF06BD9D7}" dt="2021-01-25T02:32:43.445" v="41" actId="47"/>
        <pc:sldMkLst>
          <pc:docMk/>
          <pc:sldMk cId="1039996947" sldId="277"/>
        </pc:sldMkLst>
      </pc:sldChg>
      <pc:sldChg chg="del">
        <pc:chgData name="Dmitriy Beznosko" userId="8bcdeb23-d2dd-465e-bda6-8e644f22b48c" providerId="ADAL" clId="{803B2FF3-F0CD-4E0D-A0BF-A14CF06BD9D7}" dt="2021-01-25T02:36:12.889" v="68" actId="47"/>
        <pc:sldMkLst>
          <pc:docMk/>
          <pc:sldMk cId="1793688673" sldId="278"/>
        </pc:sldMkLst>
      </pc:sldChg>
      <pc:sldChg chg="del">
        <pc:chgData name="Dmitriy Beznosko" userId="8bcdeb23-d2dd-465e-bda6-8e644f22b48c" providerId="ADAL" clId="{803B2FF3-F0CD-4E0D-A0BF-A14CF06BD9D7}" dt="2021-01-25T02:37:34.953" v="77" actId="47"/>
        <pc:sldMkLst>
          <pc:docMk/>
          <pc:sldMk cId="3863019278" sldId="279"/>
        </pc:sldMkLst>
      </pc:sldChg>
      <pc:sldChg chg="del">
        <pc:chgData name="Dmitriy Beznosko" userId="8bcdeb23-d2dd-465e-bda6-8e644f22b48c" providerId="ADAL" clId="{803B2FF3-F0CD-4E0D-A0BF-A14CF06BD9D7}" dt="2021-01-25T02:32:43.445" v="41" actId="47"/>
        <pc:sldMkLst>
          <pc:docMk/>
          <pc:sldMk cId="1575811390" sldId="280"/>
        </pc:sldMkLst>
      </pc:sldChg>
      <pc:sldChg chg="del">
        <pc:chgData name="Dmitriy Beznosko" userId="8bcdeb23-d2dd-465e-bda6-8e644f22b48c" providerId="ADAL" clId="{803B2FF3-F0CD-4E0D-A0BF-A14CF06BD9D7}" dt="2021-01-25T02:32:43.445" v="41" actId="47"/>
        <pc:sldMkLst>
          <pc:docMk/>
          <pc:sldMk cId="2291357323" sldId="281"/>
        </pc:sldMkLst>
      </pc:sldChg>
      <pc:sldChg chg="del">
        <pc:chgData name="Dmitriy Beznosko" userId="8bcdeb23-d2dd-465e-bda6-8e644f22b48c" providerId="ADAL" clId="{803B2FF3-F0CD-4E0D-A0BF-A14CF06BD9D7}" dt="2021-01-25T02:32:43.445" v="41" actId="47"/>
        <pc:sldMkLst>
          <pc:docMk/>
          <pc:sldMk cId="3864360886" sldId="282"/>
        </pc:sldMkLst>
      </pc:sldChg>
      <pc:sldChg chg="del">
        <pc:chgData name="Dmitriy Beznosko" userId="8bcdeb23-d2dd-465e-bda6-8e644f22b48c" providerId="ADAL" clId="{803B2FF3-F0CD-4E0D-A0BF-A14CF06BD9D7}" dt="2021-01-25T02:32:43.445" v="41" actId="47"/>
        <pc:sldMkLst>
          <pc:docMk/>
          <pc:sldMk cId="3744553414" sldId="283"/>
        </pc:sldMkLst>
      </pc:sldChg>
      <pc:sldChg chg="del">
        <pc:chgData name="Dmitriy Beznosko" userId="8bcdeb23-d2dd-465e-bda6-8e644f22b48c" providerId="ADAL" clId="{803B2FF3-F0CD-4E0D-A0BF-A14CF06BD9D7}" dt="2021-01-25T02:32:43.445" v="41" actId="47"/>
        <pc:sldMkLst>
          <pc:docMk/>
          <pc:sldMk cId="3494133690" sldId="284"/>
        </pc:sldMkLst>
      </pc:sldChg>
      <pc:sldChg chg="del">
        <pc:chgData name="Dmitriy Beznosko" userId="8bcdeb23-d2dd-465e-bda6-8e644f22b48c" providerId="ADAL" clId="{803B2FF3-F0CD-4E0D-A0BF-A14CF06BD9D7}" dt="2021-01-25T02:32:43.445" v="41" actId="47"/>
        <pc:sldMkLst>
          <pc:docMk/>
          <pc:sldMk cId="1195160207" sldId="285"/>
        </pc:sldMkLst>
      </pc:sldChg>
      <pc:sldChg chg="del">
        <pc:chgData name="Dmitriy Beznosko" userId="8bcdeb23-d2dd-465e-bda6-8e644f22b48c" providerId="ADAL" clId="{803B2FF3-F0CD-4E0D-A0BF-A14CF06BD9D7}" dt="2021-01-25T02:32:43.445" v="41" actId="47"/>
        <pc:sldMkLst>
          <pc:docMk/>
          <pc:sldMk cId="3181617602" sldId="286"/>
        </pc:sldMkLst>
      </pc:sldChg>
      <pc:sldChg chg="del">
        <pc:chgData name="Dmitriy Beznosko" userId="8bcdeb23-d2dd-465e-bda6-8e644f22b48c" providerId="ADAL" clId="{803B2FF3-F0CD-4E0D-A0BF-A14CF06BD9D7}" dt="2021-01-25T02:32:43.445" v="41" actId="47"/>
        <pc:sldMkLst>
          <pc:docMk/>
          <pc:sldMk cId="1685038396" sldId="287"/>
        </pc:sldMkLst>
      </pc:sldChg>
      <pc:sldChg chg="del">
        <pc:chgData name="Dmitriy Beznosko" userId="8bcdeb23-d2dd-465e-bda6-8e644f22b48c" providerId="ADAL" clId="{803B2FF3-F0CD-4E0D-A0BF-A14CF06BD9D7}" dt="2021-01-25T02:32:43.445" v="41" actId="47"/>
        <pc:sldMkLst>
          <pc:docMk/>
          <pc:sldMk cId="685162676" sldId="288"/>
        </pc:sldMkLst>
      </pc:sldChg>
      <pc:sldChg chg="del">
        <pc:chgData name="Dmitriy Beznosko" userId="8bcdeb23-d2dd-465e-bda6-8e644f22b48c" providerId="ADAL" clId="{803B2FF3-F0CD-4E0D-A0BF-A14CF06BD9D7}" dt="2021-01-25T02:32:43.445" v="41" actId="47"/>
        <pc:sldMkLst>
          <pc:docMk/>
          <pc:sldMk cId="731793752" sldId="290"/>
        </pc:sldMkLst>
      </pc:sldChg>
      <pc:sldChg chg="del">
        <pc:chgData name="Dmitriy Beznosko" userId="8bcdeb23-d2dd-465e-bda6-8e644f22b48c" providerId="ADAL" clId="{803B2FF3-F0CD-4E0D-A0BF-A14CF06BD9D7}" dt="2021-01-25T02:32:43.445" v="41" actId="47"/>
        <pc:sldMkLst>
          <pc:docMk/>
          <pc:sldMk cId="2468839947" sldId="291"/>
        </pc:sldMkLst>
      </pc:sldChg>
      <pc:sldChg chg="del">
        <pc:chgData name="Dmitriy Beznosko" userId="8bcdeb23-d2dd-465e-bda6-8e644f22b48c" providerId="ADAL" clId="{803B2FF3-F0CD-4E0D-A0BF-A14CF06BD9D7}" dt="2021-01-25T02:32:49.290" v="42" actId="47"/>
        <pc:sldMkLst>
          <pc:docMk/>
          <pc:sldMk cId="599965408" sldId="292"/>
        </pc:sldMkLst>
      </pc:sldChg>
      <pc:sldChg chg="del">
        <pc:chgData name="Dmitriy Beznosko" userId="8bcdeb23-d2dd-465e-bda6-8e644f22b48c" providerId="ADAL" clId="{803B2FF3-F0CD-4E0D-A0BF-A14CF06BD9D7}" dt="2021-01-25T02:33:01.667" v="43" actId="47"/>
        <pc:sldMkLst>
          <pc:docMk/>
          <pc:sldMk cId="372691907" sldId="293"/>
        </pc:sldMkLst>
      </pc:sldChg>
      <pc:sldChg chg="del">
        <pc:chgData name="Dmitriy Beznosko" userId="8bcdeb23-d2dd-465e-bda6-8e644f22b48c" providerId="ADAL" clId="{803B2FF3-F0CD-4E0D-A0BF-A14CF06BD9D7}" dt="2021-01-25T02:36:53.670" v="75" actId="47"/>
        <pc:sldMkLst>
          <pc:docMk/>
          <pc:sldMk cId="4215589417" sldId="294"/>
        </pc:sldMkLst>
      </pc:sldChg>
      <pc:sldChg chg="del">
        <pc:chgData name="Dmitriy Beznosko" userId="8bcdeb23-d2dd-465e-bda6-8e644f22b48c" providerId="ADAL" clId="{803B2FF3-F0CD-4E0D-A0BF-A14CF06BD9D7}" dt="2021-01-25T02:37:12.200" v="76" actId="47"/>
        <pc:sldMkLst>
          <pc:docMk/>
          <pc:sldMk cId="4282816698" sldId="296"/>
        </pc:sldMkLst>
      </pc:sldChg>
      <pc:sldChg chg="ord">
        <pc:chgData name="Dmitriy Beznosko" userId="8bcdeb23-d2dd-465e-bda6-8e644f22b48c" providerId="ADAL" clId="{803B2FF3-F0CD-4E0D-A0BF-A14CF06BD9D7}" dt="2021-01-25T02:37:53.431" v="81"/>
        <pc:sldMkLst>
          <pc:docMk/>
          <pc:sldMk cId="3151154463" sldId="297"/>
        </pc:sldMkLst>
      </pc:sldChg>
      <pc:sldChg chg="ord">
        <pc:chgData name="Dmitriy Beznosko" userId="8bcdeb23-d2dd-465e-bda6-8e644f22b48c" providerId="ADAL" clId="{803B2FF3-F0CD-4E0D-A0BF-A14CF06BD9D7}" dt="2021-01-25T02:37:41.627" v="79"/>
        <pc:sldMkLst>
          <pc:docMk/>
          <pc:sldMk cId="587339429" sldId="298"/>
        </pc:sldMkLst>
      </pc:sldChg>
      <pc:sldChg chg="modSp add del mod">
        <pc:chgData name="Dmitriy Beznosko" userId="8bcdeb23-d2dd-465e-bda6-8e644f22b48c" providerId="ADAL" clId="{803B2FF3-F0CD-4E0D-A0BF-A14CF06BD9D7}" dt="2021-01-25T02:22:33.498" v="6" actId="20577"/>
        <pc:sldMkLst>
          <pc:docMk/>
          <pc:sldMk cId="4186887544" sldId="299"/>
        </pc:sldMkLst>
        <pc:spChg chg="mod">
          <ac:chgData name="Dmitriy Beznosko" userId="8bcdeb23-d2dd-465e-bda6-8e644f22b48c" providerId="ADAL" clId="{803B2FF3-F0CD-4E0D-A0BF-A14CF06BD9D7}" dt="2021-01-25T02:22:33.498" v="6" actId="20577"/>
          <ac:spMkLst>
            <pc:docMk/>
            <pc:sldMk cId="4186887544" sldId="299"/>
            <ac:spMk id="2" creationId="{0A085278-B6F6-4825-A44F-8C128C113109}"/>
          </ac:spMkLst>
        </pc:spChg>
      </pc:sldChg>
      <pc:sldChg chg="add">
        <pc:chgData name="Dmitriy Beznosko" userId="8bcdeb23-d2dd-465e-bda6-8e644f22b48c" providerId="ADAL" clId="{803B2FF3-F0CD-4E0D-A0BF-A14CF06BD9D7}" dt="2021-01-25T02:25:33.590" v="8"/>
        <pc:sldMkLst>
          <pc:docMk/>
          <pc:sldMk cId="4242463969" sldId="300"/>
        </pc:sldMkLst>
      </pc:sldChg>
      <pc:sldChg chg="add">
        <pc:chgData name="Dmitriy Beznosko" userId="8bcdeb23-d2dd-465e-bda6-8e644f22b48c" providerId="ADAL" clId="{803B2FF3-F0CD-4E0D-A0BF-A14CF06BD9D7}" dt="2021-01-25T02:25:36.298" v="10"/>
        <pc:sldMkLst>
          <pc:docMk/>
          <pc:sldMk cId="1204818572" sldId="301"/>
        </pc:sldMkLst>
      </pc:sldChg>
      <pc:sldChg chg="add">
        <pc:chgData name="Dmitriy Beznosko" userId="8bcdeb23-d2dd-465e-bda6-8e644f22b48c" providerId="ADAL" clId="{803B2FF3-F0CD-4E0D-A0BF-A14CF06BD9D7}" dt="2021-01-25T02:25:38.871" v="12"/>
        <pc:sldMkLst>
          <pc:docMk/>
          <pc:sldMk cId="3737715507" sldId="302"/>
        </pc:sldMkLst>
      </pc:sldChg>
      <pc:sldChg chg="add">
        <pc:chgData name="Dmitriy Beznosko" userId="8bcdeb23-d2dd-465e-bda6-8e644f22b48c" providerId="ADAL" clId="{803B2FF3-F0CD-4E0D-A0BF-A14CF06BD9D7}" dt="2021-01-25T02:25:42.371" v="14"/>
        <pc:sldMkLst>
          <pc:docMk/>
          <pc:sldMk cId="3659955535" sldId="303"/>
        </pc:sldMkLst>
      </pc:sldChg>
      <pc:sldChg chg="add">
        <pc:chgData name="Dmitriy Beznosko" userId="8bcdeb23-d2dd-465e-bda6-8e644f22b48c" providerId="ADAL" clId="{803B2FF3-F0CD-4E0D-A0BF-A14CF06BD9D7}" dt="2021-01-25T02:25:46.106" v="16"/>
        <pc:sldMkLst>
          <pc:docMk/>
          <pc:sldMk cId="211187617" sldId="304"/>
        </pc:sldMkLst>
      </pc:sldChg>
      <pc:sldChg chg="add">
        <pc:chgData name="Dmitriy Beznosko" userId="8bcdeb23-d2dd-465e-bda6-8e644f22b48c" providerId="ADAL" clId="{803B2FF3-F0CD-4E0D-A0BF-A14CF06BD9D7}" dt="2021-01-25T02:25:49.450" v="18"/>
        <pc:sldMkLst>
          <pc:docMk/>
          <pc:sldMk cId="4123774367" sldId="305"/>
        </pc:sldMkLst>
      </pc:sldChg>
      <pc:sldChg chg="add">
        <pc:chgData name="Dmitriy Beznosko" userId="8bcdeb23-d2dd-465e-bda6-8e644f22b48c" providerId="ADAL" clId="{803B2FF3-F0CD-4E0D-A0BF-A14CF06BD9D7}" dt="2021-01-25T02:25:52.269" v="20"/>
        <pc:sldMkLst>
          <pc:docMk/>
          <pc:sldMk cId="2487961738" sldId="306"/>
        </pc:sldMkLst>
      </pc:sldChg>
      <pc:sldChg chg="add">
        <pc:chgData name="Dmitriy Beznosko" userId="8bcdeb23-d2dd-465e-bda6-8e644f22b48c" providerId="ADAL" clId="{803B2FF3-F0CD-4E0D-A0BF-A14CF06BD9D7}" dt="2021-01-25T02:26:40.462" v="22"/>
        <pc:sldMkLst>
          <pc:docMk/>
          <pc:sldMk cId="913552858" sldId="307"/>
        </pc:sldMkLst>
      </pc:sldChg>
      <pc:sldChg chg="add">
        <pc:chgData name="Dmitriy Beznosko" userId="8bcdeb23-d2dd-465e-bda6-8e644f22b48c" providerId="ADAL" clId="{803B2FF3-F0CD-4E0D-A0BF-A14CF06BD9D7}" dt="2021-01-25T02:26:42.080" v="24"/>
        <pc:sldMkLst>
          <pc:docMk/>
          <pc:sldMk cId="465281157" sldId="308"/>
        </pc:sldMkLst>
      </pc:sldChg>
      <pc:sldChg chg="add">
        <pc:chgData name="Dmitriy Beznosko" userId="8bcdeb23-d2dd-465e-bda6-8e644f22b48c" providerId="ADAL" clId="{803B2FF3-F0CD-4E0D-A0BF-A14CF06BD9D7}" dt="2021-01-25T02:31:36.906" v="26"/>
        <pc:sldMkLst>
          <pc:docMk/>
          <pc:sldMk cId="1678973397" sldId="309"/>
        </pc:sldMkLst>
      </pc:sldChg>
      <pc:sldChg chg="add">
        <pc:chgData name="Dmitriy Beznosko" userId="8bcdeb23-d2dd-465e-bda6-8e644f22b48c" providerId="ADAL" clId="{803B2FF3-F0CD-4E0D-A0BF-A14CF06BD9D7}" dt="2021-01-25T02:31:38.768" v="28"/>
        <pc:sldMkLst>
          <pc:docMk/>
          <pc:sldMk cId="2885058379" sldId="310"/>
        </pc:sldMkLst>
      </pc:sldChg>
      <pc:sldChg chg="add">
        <pc:chgData name="Dmitriy Beznosko" userId="8bcdeb23-d2dd-465e-bda6-8e644f22b48c" providerId="ADAL" clId="{803B2FF3-F0CD-4E0D-A0BF-A14CF06BD9D7}" dt="2021-01-25T02:31:45.378" v="30"/>
        <pc:sldMkLst>
          <pc:docMk/>
          <pc:sldMk cId="3744503915" sldId="311"/>
        </pc:sldMkLst>
      </pc:sldChg>
      <pc:sldChg chg="add">
        <pc:chgData name="Dmitriy Beznosko" userId="8bcdeb23-d2dd-465e-bda6-8e644f22b48c" providerId="ADAL" clId="{803B2FF3-F0CD-4E0D-A0BF-A14CF06BD9D7}" dt="2021-01-25T02:31:49.298" v="32"/>
        <pc:sldMkLst>
          <pc:docMk/>
          <pc:sldMk cId="1117902159" sldId="312"/>
        </pc:sldMkLst>
      </pc:sldChg>
      <pc:sldChg chg="add">
        <pc:chgData name="Dmitriy Beznosko" userId="8bcdeb23-d2dd-465e-bda6-8e644f22b48c" providerId="ADAL" clId="{803B2FF3-F0CD-4E0D-A0BF-A14CF06BD9D7}" dt="2021-01-25T02:31:51.739" v="34"/>
        <pc:sldMkLst>
          <pc:docMk/>
          <pc:sldMk cId="3821673619" sldId="313"/>
        </pc:sldMkLst>
      </pc:sldChg>
      <pc:sldChg chg="add">
        <pc:chgData name="Dmitriy Beznosko" userId="8bcdeb23-d2dd-465e-bda6-8e644f22b48c" providerId="ADAL" clId="{803B2FF3-F0CD-4E0D-A0BF-A14CF06BD9D7}" dt="2021-01-25T02:31:54.358" v="36"/>
        <pc:sldMkLst>
          <pc:docMk/>
          <pc:sldMk cId="2955341551" sldId="314"/>
        </pc:sldMkLst>
      </pc:sldChg>
      <pc:sldChg chg="add">
        <pc:chgData name="Dmitriy Beznosko" userId="8bcdeb23-d2dd-465e-bda6-8e644f22b48c" providerId="ADAL" clId="{803B2FF3-F0CD-4E0D-A0BF-A14CF06BD9D7}" dt="2021-01-25T02:31:57.868" v="38"/>
        <pc:sldMkLst>
          <pc:docMk/>
          <pc:sldMk cId="3704511068" sldId="315"/>
        </pc:sldMkLst>
      </pc:sldChg>
      <pc:sldChg chg="add ord">
        <pc:chgData name="Dmitriy Beznosko" userId="8bcdeb23-d2dd-465e-bda6-8e644f22b48c" providerId="ADAL" clId="{803B2FF3-F0CD-4E0D-A0BF-A14CF06BD9D7}" dt="2021-01-25T02:35:56.169" v="65"/>
        <pc:sldMkLst>
          <pc:docMk/>
          <pc:sldMk cId="875075152" sldId="316"/>
        </pc:sldMkLst>
      </pc:sldChg>
      <pc:sldChg chg="add ord">
        <pc:chgData name="Dmitriy Beznosko" userId="8bcdeb23-d2dd-465e-bda6-8e644f22b48c" providerId="ADAL" clId="{803B2FF3-F0CD-4E0D-A0BF-A14CF06BD9D7}" dt="2021-01-31T00:29:22.673" v="86"/>
        <pc:sldMkLst>
          <pc:docMk/>
          <pc:sldMk cId="1370461869" sldId="317"/>
        </pc:sldMkLst>
      </pc:sldChg>
      <pc:sldChg chg="add ord">
        <pc:chgData name="Dmitriy Beznosko" userId="8bcdeb23-d2dd-465e-bda6-8e644f22b48c" providerId="ADAL" clId="{803B2FF3-F0CD-4E0D-A0BF-A14CF06BD9D7}" dt="2021-01-31T00:29:16.895" v="85"/>
        <pc:sldMkLst>
          <pc:docMk/>
          <pc:sldMk cId="71964597" sldId="318"/>
        </pc:sldMkLst>
      </pc:sldChg>
      <pc:sldChg chg="addSp delSp modSp add modAnim">
        <pc:chgData name="Dmitriy Beznosko" userId="8bcdeb23-d2dd-465e-bda6-8e644f22b48c" providerId="ADAL" clId="{803B2FF3-F0CD-4E0D-A0BF-A14CF06BD9D7}" dt="2021-01-31T00:27:18.569" v="83" actId="478"/>
        <pc:sldMkLst>
          <pc:docMk/>
          <pc:sldMk cId="2644801093" sldId="319"/>
        </pc:sldMkLst>
        <pc:picChg chg="add del mod">
          <ac:chgData name="Dmitriy Beznosko" userId="8bcdeb23-d2dd-465e-bda6-8e644f22b48c" providerId="ADAL" clId="{803B2FF3-F0CD-4E0D-A0BF-A14CF06BD9D7}" dt="2021-01-31T00:27:18.569" v="83" actId="478"/>
          <ac:picMkLst>
            <pc:docMk/>
            <pc:sldMk cId="2644801093" sldId="319"/>
            <ac:picMk id="6" creationId="{00000000-0000-0000-0000-000000000000}"/>
          </ac:picMkLst>
        </pc:picChg>
      </pc:sldChg>
      <pc:sldChg chg="addSp delSp modSp add del mod setBg setClrOvrMap">
        <pc:chgData name="Dmitriy Beznosko" userId="8bcdeb23-d2dd-465e-bda6-8e644f22b48c" providerId="ADAL" clId="{803B2FF3-F0CD-4E0D-A0BF-A14CF06BD9D7}" dt="2021-01-25T02:35:32.637" v="63" actId="27028"/>
        <pc:sldMkLst>
          <pc:docMk/>
          <pc:sldMk cId="3018038621" sldId="320"/>
        </pc:sldMkLst>
        <pc:spChg chg="mod">
          <ac:chgData name="Dmitriy Beznosko" userId="8bcdeb23-d2dd-465e-bda6-8e644f22b48c" providerId="ADAL" clId="{803B2FF3-F0CD-4E0D-A0BF-A14CF06BD9D7}" dt="2021-01-25T02:35:26.768" v="61" actId="26606"/>
          <ac:spMkLst>
            <pc:docMk/>
            <pc:sldMk cId="3018038621" sldId="320"/>
            <ac:spMk id="2" creationId="{00000000-0000-0000-0000-000000000000}"/>
          </ac:spMkLst>
        </pc:spChg>
        <pc:spChg chg="mod">
          <ac:chgData name="Dmitriy Beznosko" userId="8bcdeb23-d2dd-465e-bda6-8e644f22b48c" providerId="ADAL" clId="{803B2FF3-F0CD-4E0D-A0BF-A14CF06BD9D7}" dt="2021-01-25T02:35:26.768" v="61" actId="26606"/>
          <ac:spMkLst>
            <pc:docMk/>
            <pc:sldMk cId="3018038621" sldId="320"/>
            <ac:spMk id="3" creationId="{00000000-0000-0000-0000-000000000000}"/>
          </ac:spMkLst>
        </pc:spChg>
        <pc:spChg chg="mod ord">
          <ac:chgData name="Dmitriy Beznosko" userId="8bcdeb23-d2dd-465e-bda6-8e644f22b48c" providerId="ADAL" clId="{803B2FF3-F0CD-4E0D-A0BF-A14CF06BD9D7}" dt="2021-01-25T02:35:26.768" v="61" actId="26606"/>
          <ac:spMkLst>
            <pc:docMk/>
            <pc:sldMk cId="3018038621" sldId="320"/>
            <ac:spMk id="4" creationId="{00000000-0000-0000-0000-000000000000}"/>
          </ac:spMkLst>
        </pc:spChg>
        <pc:spChg chg="add del">
          <ac:chgData name="Dmitriy Beznosko" userId="8bcdeb23-d2dd-465e-bda6-8e644f22b48c" providerId="ADAL" clId="{803B2FF3-F0CD-4E0D-A0BF-A14CF06BD9D7}" dt="2021-01-25T02:35:23.641" v="57" actId="26606"/>
          <ac:spMkLst>
            <pc:docMk/>
            <pc:sldMk cId="3018038621" sldId="320"/>
            <ac:spMk id="9" creationId="{C758EC8D-68D1-4138-B719-BE00C78AD146}"/>
          </ac:spMkLst>
        </pc:spChg>
        <pc:spChg chg="add del">
          <ac:chgData name="Dmitriy Beznosko" userId="8bcdeb23-d2dd-465e-bda6-8e644f22b48c" providerId="ADAL" clId="{803B2FF3-F0CD-4E0D-A0BF-A14CF06BD9D7}" dt="2021-01-25T02:35:23.641" v="57" actId="26606"/>
          <ac:spMkLst>
            <pc:docMk/>
            <pc:sldMk cId="3018038621" sldId="320"/>
            <ac:spMk id="11" creationId="{514579E4-5B5F-42C9-B08F-A904C81B14E8}"/>
          </ac:spMkLst>
        </pc:spChg>
        <pc:spChg chg="add del">
          <ac:chgData name="Dmitriy Beznosko" userId="8bcdeb23-d2dd-465e-bda6-8e644f22b48c" providerId="ADAL" clId="{803B2FF3-F0CD-4E0D-A0BF-A14CF06BD9D7}" dt="2021-01-25T02:35:23.641" v="57" actId="26606"/>
          <ac:spMkLst>
            <pc:docMk/>
            <pc:sldMk cId="3018038621" sldId="320"/>
            <ac:spMk id="13" creationId="{B41BF6CF-E1B8-4EE2-9AE1-86A58DAFD753}"/>
          </ac:spMkLst>
        </pc:spChg>
        <pc:spChg chg="add del">
          <ac:chgData name="Dmitriy Beznosko" userId="8bcdeb23-d2dd-465e-bda6-8e644f22b48c" providerId="ADAL" clId="{803B2FF3-F0CD-4E0D-A0BF-A14CF06BD9D7}" dt="2021-01-25T02:35:25.163" v="59" actId="26606"/>
          <ac:spMkLst>
            <pc:docMk/>
            <pc:sldMk cId="3018038621" sldId="320"/>
            <ac:spMk id="15" creationId="{33801627-6861-4EA9-BE98-E0CE33A894D9}"/>
          </ac:spMkLst>
        </pc:spChg>
        <pc:spChg chg="add del">
          <ac:chgData name="Dmitriy Beznosko" userId="8bcdeb23-d2dd-465e-bda6-8e644f22b48c" providerId="ADAL" clId="{803B2FF3-F0CD-4E0D-A0BF-A14CF06BD9D7}" dt="2021-01-25T02:35:25.163" v="59" actId="26606"/>
          <ac:spMkLst>
            <pc:docMk/>
            <pc:sldMk cId="3018038621" sldId="320"/>
            <ac:spMk id="16" creationId="{93C1483F-490E-4C8A-8765-1F8AF0C67D5F}"/>
          </ac:spMkLst>
        </pc:spChg>
        <pc:spChg chg="add del">
          <ac:chgData name="Dmitriy Beznosko" userId="8bcdeb23-d2dd-465e-bda6-8e644f22b48c" providerId="ADAL" clId="{803B2FF3-F0CD-4E0D-A0BF-A14CF06BD9D7}" dt="2021-01-25T02:35:25.163" v="59" actId="26606"/>
          <ac:spMkLst>
            <pc:docMk/>
            <pc:sldMk cId="3018038621" sldId="320"/>
            <ac:spMk id="17" creationId="{0249BF42-D05C-4553-9417-7B8695759291}"/>
          </ac:spMkLst>
        </pc:spChg>
        <pc:spChg chg="add del">
          <ac:chgData name="Dmitriy Beznosko" userId="8bcdeb23-d2dd-465e-bda6-8e644f22b48c" providerId="ADAL" clId="{803B2FF3-F0CD-4E0D-A0BF-A14CF06BD9D7}" dt="2021-01-25T02:35:26.768" v="61" actId="26606"/>
          <ac:spMkLst>
            <pc:docMk/>
            <pc:sldMk cId="3018038621" sldId="320"/>
            <ac:spMk id="19" creationId="{5DB0431E-0B04-44A1-9C51-531E28D18A60}"/>
          </ac:spMkLst>
        </pc:spChg>
        <pc:spChg chg="add del">
          <ac:chgData name="Dmitriy Beznosko" userId="8bcdeb23-d2dd-465e-bda6-8e644f22b48c" providerId="ADAL" clId="{803B2FF3-F0CD-4E0D-A0BF-A14CF06BD9D7}" dt="2021-01-25T02:35:26.768" v="61" actId="26606"/>
          <ac:spMkLst>
            <pc:docMk/>
            <pc:sldMk cId="3018038621" sldId="320"/>
            <ac:spMk id="20" creationId="{6B424749-EEE0-49C9-9ABF-97B171A3EA00}"/>
          </ac:spMkLst>
        </pc:spChg>
      </pc:sldChg>
      <pc:sldChg chg="add del">
        <pc:chgData name="Dmitriy Beznosko" userId="8bcdeb23-d2dd-465e-bda6-8e644f22b48c" providerId="ADAL" clId="{803B2FF3-F0CD-4E0D-A0BF-A14CF06BD9D7}" dt="2021-01-25T02:36:18.309" v="70" actId="47"/>
        <pc:sldMkLst>
          <pc:docMk/>
          <pc:sldMk cId="1953371936" sldId="321"/>
        </pc:sldMkLst>
      </pc:sldChg>
      <pc:sldChg chg="add">
        <pc:chgData name="Dmitriy Beznosko" userId="8bcdeb23-d2dd-465e-bda6-8e644f22b48c" providerId="ADAL" clId="{803B2FF3-F0CD-4E0D-A0BF-A14CF06BD9D7}" dt="2021-01-25T02:36:31.345" v="72"/>
        <pc:sldMkLst>
          <pc:docMk/>
          <pc:sldMk cId="4258835357" sldId="322"/>
        </pc:sldMkLst>
      </pc:sldChg>
      <pc:sldChg chg="add">
        <pc:chgData name="Dmitriy Beznosko" userId="8bcdeb23-d2dd-465e-bda6-8e644f22b48c" providerId="ADAL" clId="{803B2FF3-F0CD-4E0D-A0BF-A14CF06BD9D7}" dt="2021-01-25T02:36:33.713" v="74"/>
        <pc:sldMkLst>
          <pc:docMk/>
          <pc:sldMk cId="1539381196" sldId="323"/>
        </pc:sldMkLst>
      </pc:sldChg>
      <pc:sldChg chg="add">
        <pc:chgData name="Dmitriy Beznosko" userId="8bcdeb23-d2dd-465e-bda6-8e644f22b48c" providerId="ADAL" clId="{803B2FF3-F0CD-4E0D-A0BF-A14CF06BD9D7}" dt="2021-01-31T00:34:38.830" v="87"/>
        <pc:sldMkLst>
          <pc:docMk/>
          <pc:sldMk cId="4252761885" sldId="324"/>
        </pc:sldMkLst>
      </pc:sldChg>
      <pc:sldMasterChg chg="add del addSldLayout delSldLayout">
        <pc:chgData name="Dmitriy Beznosko" userId="8bcdeb23-d2dd-465e-bda6-8e644f22b48c" providerId="ADAL" clId="{803B2FF3-F0CD-4E0D-A0BF-A14CF06BD9D7}" dt="2021-01-25T02:25:33.590" v="7" actId="27028"/>
        <pc:sldMasterMkLst>
          <pc:docMk/>
          <pc:sldMasterMk cId="3550846268" sldId="2147483672"/>
        </pc:sldMasterMkLst>
        <pc:sldLayoutChg chg="add">
          <pc:chgData name="Dmitriy Beznosko" userId="8bcdeb23-d2dd-465e-bda6-8e644f22b48c" providerId="ADAL" clId="{803B2FF3-F0CD-4E0D-A0BF-A14CF06BD9D7}" dt="2021-01-25T02:25:33.590" v="7" actId="27028"/>
          <pc:sldLayoutMkLst>
            <pc:docMk/>
            <pc:sldMasterMk cId="3550846268" sldId="2147483672"/>
            <pc:sldLayoutMk cId="728666449" sldId="2147483674"/>
          </pc:sldLayoutMkLst>
        </pc:sldLayoutChg>
        <pc:sldLayoutChg chg="add del">
          <pc:chgData name="Dmitriy Beznosko" userId="8bcdeb23-d2dd-465e-bda6-8e644f22b48c" providerId="ADAL" clId="{803B2FF3-F0CD-4E0D-A0BF-A14CF06BD9D7}" dt="2021-01-25T02:22:23.424" v="3" actId="27028"/>
          <pc:sldLayoutMkLst>
            <pc:docMk/>
            <pc:sldMasterMk cId="3550846268" sldId="2147483672"/>
            <pc:sldLayoutMk cId="3459955199" sldId="2147483915"/>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8D041A-73BB-E643-A8C7-50D88C2F22F5}" type="datetimeFigureOut">
              <a:rPr lang="en-US" smtClean="0"/>
              <a:t>2/14/2021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36EFEC5-3018-A548-B247-453C6EC1EC1A}" type="slidenum">
              <a:rPr lang="en-US" smtClean="0"/>
              <a:t>‹#›</a:t>
            </a:fld>
            <a:endParaRPr lang="en-US"/>
          </a:p>
        </p:txBody>
      </p:sp>
    </p:spTree>
    <p:extLst>
      <p:ext uri="{BB962C8B-B14F-4D97-AF65-F5344CB8AC3E}">
        <p14:creationId xmlns:p14="http://schemas.microsoft.com/office/powerpoint/2010/main" val="13300572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5FAC53-0097-4F10-9073-D73D2280BBA7}" type="datetimeFigureOut">
              <a:rPr lang="en-US" smtClean="0"/>
              <a:t>2/14/2021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7EC360-B0A7-4E22-BF4A-4D325D00B44E}" type="slidenum">
              <a:rPr lang="en-US" smtClean="0"/>
              <a:t>‹#›</a:t>
            </a:fld>
            <a:endParaRPr lang="en-US"/>
          </a:p>
        </p:txBody>
      </p:sp>
    </p:spTree>
    <p:extLst>
      <p:ext uri="{BB962C8B-B14F-4D97-AF65-F5344CB8AC3E}">
        <p14:creationId xmlns:p14="http://schemas.microsoft.com/office/powerpoint/2010/main" val="3170762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9A52B9F-7A86-4E59-896D-5C4C35C25A36}" type="slidenum">
              <a:rPr lang="en-US" smtClean="0"/>
              <a:t>17</a:t>
            </a:fld>
            <a:endParaRPr lang="en-US"/>
          </a:p>
        </p:txBody>
      </p:sp>
    </p:spTree>
    <p:extLst>
      <p:ext uri="{BB962C8B-B14F-4D97-AF65-F5344CB8AC3E}">
        <p14:creationId xmlns:p14="http://schemas.microsoft.com/office/powerpoint/2010/main" val="11630313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41326"/>
            <a:ext cx="8062912" cy="659535"/>
          </a:xfrm>
        </p:spPr>
        <p:txBody>
          <a:bodyPr/>
          <a:lstStyle/>
          <a:p>
            <a:r>
              <a:rPr lang="en-US" dirty="0"/>
              <a:t>Click to edit</a:t>
            </a:r>
          </a:p>
        </p:txBody>
      </p:sp>
      <p:sp>
        <p:nvSpPr>
          <p:cNvPr id="5" name="Date Placeholder 4"/>
          <p:cNvSpPr>
            <a:spLocks noGrp="1"/>
          </p:cNvSpPr>
          <p:nvPr>
            <p:ph type="dt" sz="half" idx="10"/>
          </p:nvPr>
        </p:nvSpPr>
        <p:spPr/>
        <p:txBody>
          <a:bodyPr/>
          <a:lstStyle/>
          <a:p>
            <a:fld id="{79B19C71-EC74-44AF-B27E-FC7DC3C3A61D}" type="datetime4">
              <a:rPr lang="en-US" smtClean="0"/>
              <a:pPr/>
              <a:t>February 14, 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
        <p:nvSpPr>
          <p:cNvPr id="9" name="Picture Placeholder 8"/>
          <p:cNvSpPr>
            <a:spLocks noGrp="1"/>
          </p:cNvSpPr>
          <p:nvPr>
            <p:ph type="pic" sz="quarter" idx="13"/>
          </p:nvPr>
        </p:nvSpPr>
        <p:spPr>
          <a:xfrm>
            <a:off x="457199" y="1107618"/>
            <a:ext cx="4031619" cy="4607689"/>
          </a:xfrm>
        </p:spPr>
        <p:txBody>
          <a:bodyPr/>
          <a:lstStyle/>
          <a:p>
            <a:endParaRPr lang="en-US" dirty="0"/>
          </a:p>
        </p:txBody>
      </p:sp>
      <p:sp>
        <p:nvSpPr>
          <p:cNvPr id="11" name="Text Placeholder 10"/>
          <p:cNvSpPr>
            <a:spLocks noGrp="1"/>
          </p:cNvSpPr>
          <p:nvPr>
            <p:ph type="body" sz="quarter" idx="14"/>
          </p:nvPr>
        </p:nvSpPr>
        <p:spPr>
          <a:xfrm>
            <a:off x="4606925" y="1107618"/>
            <a:ext cx="3913188" cy="4607382"/>
          </a:xfrm>
        </p:spPr>
        <p:txBody>
          <a:bodyPr/>
          <a:lstStyle>
            <a:lvl1pPr>
              <a:buClr>
                <a:srgbClr val="6CB255"/>
              </a:buClr>
              <a:defRPr>
                <a:solidFill>
                  <a:srgbClr val="212F62"/>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February 14, 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457200" y="241326"/>
            <a:ext cx="8062912" cy="659535"/>
          </a:xfrm>
        </p:spPr>
        <p:txBody>
          <a:bodyPr/>
          <a:lstStyle/>
          <a:p>
            <a:r>
              <a:rPr lang="en-US" dirty="0"/>
              <a:t>Click to edit</a:t>
            </a:r>
          </a:p>
        </p:txBody>
      </p:sp>
      <p:sp>
        <p:nvSpPr>
          <p:cNvPr id="8" name="Picture Placeholder 8"/>
          <p:cNvSpPr>
            <a:spLocks noGrp="1"/>
          </p:cNvSpPr>
          <p:nvPr>
            <p:ph type="pic" sz="quarter" idx="13"/>
          </p:nvPr>
        </p:nvSpPr>
        <p:spPr>
          <a:xfrm>
            <a:off x="457199" y="1122386"/>
            <a:ext cx="8062913" cy="3500071"/>
          </a:xfrm>
        </p:spPr>
        <p:txBody>
          <a:bodyPr/>
          <a:lstStyle/>
          <a:p>
            <a:endParaRPr lang="en-US" dirty="0"/>
          </a:p>
        </p:txBody>
      </p:sp>
      <p:sp>
        <p:nvSpPr>
          <p:cNvPr id="9" name="Text Placeholder 10"/>
          <p:cNvSpPr>
            <a:spLocks noGrp="1"/>
          </p:cNvSpPr>
          <p:nvPr>
            <p:ph type="body" sz="quarter" idx="14"/>
          </p:nvPr>
        </p:nvSpPr>
        <p:spPr>
          <a:xfrm>
            <a:off x="457200" y="4843982"/>
            <a:ext cx="8062912"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1600200"/>
            <a:ext cx="5111750" cy="4480560"/>
          </a:xfrm>
        </p:spPr>
        <p:txBody>
          <a:bodyPr/>
          <a:lstStyle>
            <a:lvl1pPr>
              <a:defRPr sz="3200"/>
            </a:lvl1pPr>
            <a:lvl2pPr marL="788670" indent="-514350">
              <a:buFont typeface="+mj-lt"/>
              <a:buAutoNum type="alphaLcParenR"/>
              <a:defRPr sz="2800"/>
            </a:lvl2pPr>
            <a:lvl3pPr marL="1371600" indent="-457200">
              <a:buFont typeface="+mj-lt"/>
              <a:buAutoNum type="alphaLcParenR"/>
              <a:defRPr sz="2400"/>
            </a:lvl3pPr>
            <a:lvl4pPr marL="1828800" indent="-457200">
              <a:buFont typeface="+mj-lt"/>
              <a:buAutoNum type="alphaLcParenR"/>
              <a:defRPr sz="2000"/>
            </a:lvl4pPr>
            <a:lvl5pPr marL="2286000" indent="-457200">
              <a:buFont typeface="+mj-lt"/>
              <a:buAutoNum type="alphaLcParen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600200"/>
            <a:ext cx="3008313" cy="448056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p>
            <a:fld id="{6EAD5615-7F4F-4584-84D5-CC95918C321F}" type="datetime4">
              <a:rPr lang="en-US" smtClean="0"/>
              <a:pPr/>
              <a:t>February 14, 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38DF745-7D3F-47F4-83A3-874385CFAA69}" type="slidenum">
              <a:rPr lang="en-US" smtClean="0"/>
              <a:pPr/>
              <a:t>‹#›</a:t>
            </a:fld>
            <a:endParaRPr lang="en-US"/>
          </a:p>
        </p:txBody>
      </p:sp>
      <p:sp>
        <p:nvSpPr>
          <p:cNvPr id="9" name="Title 1"/>
          <p:cNvSpPr>
            <a:spLocks noGrp="1"/>
          </p:cNvSpPr>
          <p:nvPr>
            <p:ph type="title"/>
          </p:nvPr>
        </p:nvSpPr>
        <p:spPr>
          <a:xfrm>
            <a:off x="457200" y="241326"/>
            <a:ext cx="8062912" cy="659535"/>
          </a:xfrm>
        </p:spPr>
        <p:txBody>
          <a:bodyPr/>
          <a:lstStyle/>
          <a:p>
            <a:r>
              <a:rPr lang="en-US" dirty="0"/>
              <a:t>Click to edit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51DEABC-D766-4322-8E78-B830FAE35C72}" type="datetime4">
              <a:rPr lang="en-US" smtClean="0"/>
              <a:pPr/>
              <a:t>February 14, 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8" name="Title 1"/>
          <p:cNvSpPr txBox="1">
            <a:spLocks/>
          </p:cNvSpPr>
          <p:nvPr userDrawn="1"/>
        </p:nvSpPr>
        <p:spPr>
          <a:xfrm>
            <a:off x="0" y="789677"/>
            <a:ext cx="9144000" cy="709154"/>
          </a:xfrm>
          <a:prstGeom prst="rect">
            <a:avLst/>
          </a:prstGeom>
        </p:spPr>
        <p:txBody>
          <a:bodyPr/>
          <a:lstStyle>
            <a:lvl1pPr algn="l" defTabSz="914400" rtl="0" eaLnBrk="1" latinLnBrk="0" hangingPunct="1">
              <a:spcBef>
                <a:spcPct val="0"/>
              </a:spcBef>
              <a:buNone/>
              <a:defRPr sz="3600" kern="1200" cap="all" spc="-60" baseline="0">
                <a:solidFill>
                  <a:srgbClr val="6CB255"/>
                </a:solidFill>
                <a:latin typeface="+mj-lt"/>
                <a:ea typeface="+mj-ea"/>
                <a:cs typeface="+mj-cs"/>
              </a:defRPr>
            </a:lvl1pPr>
          </a:lstStyle>
          <a:p>
            <a:pPr algn="ctr"/>
            <a:r>
              <a:rPr lang="en-US" sz="3500" dirty="0"/>
              <a:t>College Physics</a:t>
            </a:r>
          </a:p>
          <a:p>
            <a:pPr algn="ctr"/>
            <a:endParaRPr lang="en-US" sz="1800" cap="none" dirty="0">
              <a:solidFill>
                <a:schemeClr val="accent3">
                  <a:lumMod val="20000"/>
                  <a:lumOff val="80000"/>
                </a:schemeClr>
              </a:solidFill>
              <a:latin typeface="+mn-lt"/>
            </a:endParaRPr>
          </a:p>
          <a:p>
            <a:pPr algn="ctr"/>
            <a:r>
              <a:rPr lang="en-US" sz="2000" b="1" cap="none" dirty="0">
                <a:solidFill>
                  <a:srgbClr val="212F62"/>
                </a:solidFill>
                <a:latin typeface="+mn-lt"/>
              </a:rPr>
              <a:t>Chapter # Chapter Title</a:t>
            </a:r>
          </a:p>
          <a:p>
            <a:pPr algn="ctr"/>
            <a:r>
              <a:rPr lang="en-US" sz="1600" cap="none" dirty="0">
                <a:solidFill>
                  <a:schemeClr val="tx1"/>
                </a:solidFill>
                <a:latin typeface="+mn-lt"/>
              </a:rPr>
              <a:t>PowerPoint Image Slideshow</a:t>
            </a:r>
          </a:p>
        </p:txBody>
      </p:sp>
      <p:pic>
        <p:nvPicPr>
          <p:cNvPr id="9" name="Picture 8" descr="medium_covers_Page_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562758" y="2517424"/>
            <a:ext cx="2010682" cy="2603836"/>
          </a:xfrm>
          <a:prstGeom prst="rect">
            <a:avLst/>
          </a:prstGeom>
          <a:effectLst>
            <a:reflection blurRad="6350" stA="52000" endA="300" endPos="35000" dir="5400000" sy="-100000" algn="bl" rotWithShape="0"/>
          </a:effectLst>
          <a:scene3d>
            <a:camera prst="obliqueTopLeft"/>
            <a:lightRig rig="threePt" dir="t"/>
          </a:scene3d>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718"/>
            <a:ext cx="5791200" cy="1371600"/>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p:cNvSpPr>
            <a:spLocks noGrp="1"/>
          </p:cNvSpPr>
          <p:nvPr>
            <p:ph type="body" idx="1"/>
          </p:nvPr>
        </p:nvSpPr>
        <p:spPr>
          <a:xfrm>
            <a:off x="457200" y="1752600"/>
            <a:ext cx="7620000" cy="43735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172201"/>
            <a:ext cx="3429000" cy="304800"/>
          </a:xfrm>
          <a:prstGeom prst="rect">
            <a:avLst/>
          </a:prstGeom>
        </p:spPr>
        <p:txBody>
          <a:bodyPr vert="horz" lIns="91440" tIns="45720" rIns="91440" bIns="0" rtlCol="0" anchor="b"/>
          <a:lstStyle>
            <a:lvl1pPr algn="l">
              <a:defRPr sz="1000">
                <a:solidFill>
                  <a:schemeClr val="tx1"/>
                </a:solidFill>
              </a:defRPr>
            </a:lvl1pPr>
          </a:lstStyle>
          <a:p>
            <a:fld id="{17D0EFEE-2756-4A20-BF2A-63F0A94F99AC}" type="datetime4">
              <a:rPr lang="en-US" smtClean="0"/>
              <a:pPr/>
              <a:t>February 14, 2021</a:t>
            </a:fld>
            <a:endParaRPr lang="en-US" dirty="0"/>
          </a:p>
        </p:txBody>
      </p:sp>
      <p:sp>
        <p:nvSpPr>
          <p:cNvPr id="5" name="Footer Placeholder 4"/>
          <p:cNvSpPr>
            <a:spLocks noGrp="1"/>
          </p:cNvSpPr>
          <p:nvPr>
            <p:ph type="ftr" sz="quarter" idx="3"/>
          </p:nvPr>
        </p:nvSpPr>
        <p:spPr>
          <a:xfrm>
            <a:off x="457200" y="6492875"/>
            <a:ext cx="3429000" cy="283845"/>
          </a:xfrm>
          <a:prstGeom prst="rect">
            <a:avLst/>
          </a:prstGeom>
        </p:spPr>
        <p:txBody>
          <a:bodyPr vert="horz" lIns="91440" tIns="45720" rIns="91440" bIns="45720" rtlCol="0" anchor="t"/>
          <a:lstStyle>
            <a:lvl1pPr algn="l">
              <a:defRPr sz="1000">
                <a:solidFill>
                  <a:schemeClr val="tx1"/>
                </a:solidFill>
              </a:defRPr>
            </a:lvl1pPr>
          </a:lstStyle>
          <a:p>
            <a:endParaRPr lang="en-US" dirty="0"/>
          </a:p>
        </p:txBody>
      </p:sp>
      <p:sp>
        <p:nvSpPr>
          <p:cNvPr id="6" name="Slide Number Placeholder 5"/>
          <p:cNvSpPr>
            <a:spLocks noGrp="1"/>
          </p:cNvSpPr>
          <p:nvPr>
            <p:ph type="sldNum" sz="quarter" idx="4"/>
          </p:nvPr>
        </p:nvSpPr>
        <p:spPr>
          <a:xfrm rot="16200000">
            <a:off x="8044814" y="683895"/>
            <a:ext cx="1315721" cy="365125"/>
          </a:xfrm>
          <a:prstGeom prst="rect">
            <a:avLst/>
          </a:prstGeom>
        </p:spPr>
        <p:txBody>
          <a:bodyPr vert="horz" lIns="91440" tIns="45720" rIns="91440" bIns="45720" rtlCol="0" anchor="ctr"/>
          <a:lstStyle>
            <a:lvl1pPr algn="r">
              <a:defRPr sz="2400" b="1">
                <a:solidFill>
                  <a:srgbClr val="FFFFFF"/>
                </a:solidFill>
              </a:defRPr>
            </a:lvl1pPr>
          </a:lstStyle>
          <a:p>
            <a:fld id="{F38DF745-7D3F-47F4-83A3-874385CFAA69}"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916" r:id="rId1"/>
    <p:sldLayoutId id="2147483914" r:id="rId2"/>
    <p:sldLayoutId id="2147483920" r:id="rId3"/>
    <p:sldLayoutId id="2147483913" r:id="rId4"/>
  </p:sldLayoutIdLst>
  <p:hf sldNum="0" hdr="0" ftr="0" dt="0"/>
  <p:txStyles>
    <p:titleStyle>
      <a:lvl1pPr algn="l" defTabSz="914400" rtl="0" eaLnBrk="1" latinLnBrk="0" hangingPunct="1">
        <a:spcBef>
          <a:spcPct val="0"/>
        </a:spcBef>
        <a:buNone/>
        <a:defRPr sz="2400" kern="1200" cap="all" spc="-60" baseline="0">
          <a:solidFill>
            <a:srgbClr val="6CB255"/>
          </a:solidFill>
          <a:latin typeface="+mj-lt"/>
          <a:ea typeface="+mj-ea"/>
          <a:cs typeface="+mj-cs"/>
        </a:defRPr>
      </a:lvl1pPr>
    </p:titleStyle>
    <p:bodyStyle>
      <a:lvl1pPr marL="0" indent="0" algn="l" defTabSz="914400" rtl="0" eaLnBrk="1" latinLnBrk="0" hangingPunct="1">
        <a:spcBef>
          <a:spcPct val="20000"/>
        </a:spcBef>
        <a:spcAft>
          <a:spcPts val="600"/>
        </a:spcAft>
        <a:buClr>
          <a:srgbClr val="6CB255"/>
        </a:buClr>
        <a:buFont typeface="Arial" pitchFamily="34" charset="0"/>
        <a:buNone/>
        <a:defRPr sz="2000" b="0" kern="1200">
          <a:solidFill>
            <a:schemeClr val="tx1"/>
          </a:solidFill>
          <a:latin typeface="+mn-lt"/>
          <a:ea typeface="+mn-ea"/>
          <a:cs typeface="+mn-cs"/>
        </a:defRPr>
      </a:lvl1pPr>
      <a:lvl2pPr marL="457200" indent="-182880" algn="l" defTabSz="914400" rtl="0" eaLnBrk="1" latinLnBrk="0" hangingPunct="1">
        <a:spcBef>
          <a:spcPct val="20000"/>
        </a:spcBef>
        <a:buClr>
          <a:srgbClr val="6CB255"/>
        </a:buClr>
        <a:buFont typeface="Arial" pitchFamily="34" charset="0"/>
        <a:buChar char="•"/>
        <a:defRPr sz="2000" kern="1200">
          <a:solidFill>
            <a:srgbClr val="000000"/>
          </a:solidFill>
          <a:latin typeface="+mn-lt"/>
          <a:ea typeface="+mn-ea"/>
          <a:cs typeface="+mn-cs"/>
        </a:defRPr>
      </a:lvl2pPr>
      <a:lvl3pPr marL="11430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3pPr>
      <a:lvl4pPr marL="1600200" indent="-228600" algn="l" defTabSz="914400" rtl="0" eaLnBrk="1" latinLnBrk="0" hangingPunct="1">
        <a:spcBef>
          <a:spcPct val="20000"/>
        </a:spcBef>
        <a:buClr>
          <a:srgbClr val="6CB255"/>
        </a:buClr>
        <a:buFont typeface="Arial" pitchFamily="34" charset="0"/>
        <a:buChar char="•"/>
        <a:defRPr sz="1800" kern="1200">
          <a:solidFill>
            <a:srgbClr val="000000"/>
          </a:solidFill>
          <a:latin typeface="+mn-lt"/>
          <a:ea typeface="+mn-ea"/>
          <a:cs typeface="+mn-cs"/>
        </a:defRPr>
      </a:lvl4pPr>
      <a:lvl5pPr marL="2057400" indent="-228600" algn="l" defTabSz="914400" rtl="0" eaLnBrk="1" latinLnBrk="0" hangingPunct="1">
        <a:spcBef>
          <a:spcPct val="20000"/>
        </a:spcBef>
        <a:buClr>
          <a:srgbClr val="6CB255"/>
        </a:buClr>
        <a:buFont typeface="Arial" pitchFamily="34" charset="0"/>
        <a:buChar char="•"/>
        <a:defRPr sz="1800" kern="1200" baseline="0">
          <a:solidFill>
            <a:srgbClr val="000000"/>
          </a:solidFill>
          <a:latin typeface="+mn-lt"/>
          <a:ea typeface="+mn-ea"/>
          <a:cs typeface="+mn-cs"/>
        </a:defRPr>
      </a:lvl5pPr>
      <a:lvl6pPr marL="25146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6pPr>
      <a:lvl7pPr marL="29718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7pPr>
      <a:lvl8pPr marL="34290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8pPr>
      <a:lvl9pPr marL="3886200" indent="-228600" algn="l" defTabSz="914400" rtl="0" eaLnBrk="1" latinLnBrk="0" hangingPunct="1">
        <a:spcBef>
          <a:spcPct val="20000"/>
        </a:spcBef>
        <a:buClr>
          <a:schemeClr val="tx2"/>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2/14/2021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openstax.org/books/astronomy/" TargetMode="External"/><Relationship Id="rId1" Type="http://schemas.openxmlformats.org/officeDocument/2006/relationships/slideLayout" Target="../slideLayouts/slideLayout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en.wikipedia.org/wiki/Norman_Robert_Pogson" TargetMode="Externa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5.xml"/><Relationship Id="rId4" Type="http://schemas.openxmlformats.org/officeDocument/2006/relationships/image" Target="../media/image28.gif"/></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3.gif"/><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34.gif"/></Relationships>
</file>

<file path=ppt/slides/_rels/slide18.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5.xml"/><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 Id="rId5" Type="http://schemas.openxmlformats.org/officeDocument/2006/relationships/image" Target="../media/image12.gif"/><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2</a:t>
            </a:r>
          </a:p>
        </p:txBody>
      </p:sp>
      <p:sp>
        <p:nvSpPr>
          <p:cNvPr id="3" name="Subtitle 2">
            <a:extLst>
              <a:ext uri="{FF2B5EF4-FFF2-40B4-BE49-F238E27FC236}">
                <a16:creationId xmlns=""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t>
            </a:r>
            <a:r>
              <a:rPr lang="en-US"/>
              <a:t>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 xmlns:a16="http://schemas.microsoft.com/office/drawing/2014/main" id="{9AA78AD2-D230-4C7E-8B45-8C0C3EA8698B}"/>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62187"/>
          </a:xfrm>
        </p:spPr>
        <p:txBody>
          <a:bodyPr>
            <a:normAutofit fontScale="90000"/>
          </a:bodyPr>
          <a:lstStyle/>
          <a:p>
            <a:r>
              <a:rPr lang="en-US" dirty="0"/>
              <a:t>Earth Circumference</a:t>
            </a:r>
          </a:p>
        </p:txBody>
      </p:sp>
      <p:sp>
        <p:nvSpPr>
          <p:cNvPr id="3" name="Content Placeholder 2"/>
          <p:cNvSpPr>
            <a:spLocks noGrp="1"/>
          </p:cNvSpPr>
          <p:nvPr>
            <p:ph idx="1"/>
          </p:nvPr>
        </p:nvSpPr>
        <p:spPr>
          <a:xfrm>
            <a:off x="467360" y="927947"/>
            <a:ext cx="7748524" cy="5757333"/>
          </a:xfrm>
        </p:spPr>
        <p:txBody>
          <a:bodyPr>
            <a:noAutofit/>
          </a:bodyPr>
          <a:lstStyle/>
          <a:p>
            <a:r>
              <a:rPr lang="en-US" sz="2400" dirty="0"/>
              <a:t>It is not possible to evaluate precisely the accuracy of Eratosthenes solution because there is doubt about which of the various kinds of Greek stadia he used as his unit of distance. </a:t>
            </a:r>
          </a:p>
          <a:p>
            <a:r>
              <a:rPr lang="en-US" sz="2400" dirty="0"/>
              <a:t>If it was the common Olympic stadium, his result is about 20% too large. </a:t>
            </a:r>
          </a:p>
          <a:p>
            <a:r>
              <a:rPr lang="en-US" sz="2400" dirty="0"/>
              <a:t>According to another interpretation, he used a stadium equal to about 1/6 kilometer, in which case his figure was within 1% of the correct value of 40,000 kilometers. </a:t>
            </a:r>
          </a:p>
          <a:p>
            <a:r>
              <a:rPr lang="en-US" sz="2400" dirty="0"/>
              <a:t>Even if his measurement was not exact, his success at measuring the size of our planet by using only shadows, sunlight, and the power of human thought was one of the greatest intellectual achievements in history.</a:t>
            </a:r>
          </a:p>
        </p:txBody>
      </p:sp>
      <p:sp>
        <p:nvSpPr>
          <p:cNvPr id="4" name="Slide Number Placeholder 3"/>
          <p:cNvSpPr>
            <a:spLocks noGrp="1"/>
          </p:cNvSpPr>
          <p:nvPr>
            <p:ph type="sldNum" sz="quarter" idx="12"/>
          </p:nvPr>
        </p:nvSpPr>
        <p:spPr/>
        <p:txBody>
          <a:bodyPr/>
          <a:lstStyle/>
          <a:p>
            <a:fld id="{41981FBF-D86C-4C24-9F66-A76C0A1A1C3D}" type="slidenum">
              <a:rPr lang="en-US" smtClean="0"/>
              <a:t>10</a:t>
            </a:fld>
            <a:endParaRPr lang="en-US"/>
          </a:p>
        </p:txBody>
      </p:sp>
    </p:spTree>
    <p:extLst>
      <p:ext uri="{BB962C8B-B14F-4D97-AF65-F5344CB8AC3E}">
        <p14:creationId xmlns:p14="http://schemas.microsoft.com/office/powerpoint/2010/main" val="4652811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50240"/>
          </a:xfrm>
        </p:spPr>
        <p:txBody>
          <a:bodyPr/>
          <a:lstStyle/>
          <a:p>
            <a:r>
              <a:rPr lang="en-US" b="1" dirty="0"/>
              <a:t>Hipparchus</a:t>
            </a:r>
            <a:endParaRPr lang="en-US" dirty="0"/>
          </a:p>
        </p:txBody>
      </p:sp>
      <p:sp>
        <p:nvSpPr>
          <p:cNvPr id="3" name="Content Placeholder 2"/>
          <p:cNvSpPr>
            <a:spLocks noGrp="1"/>
          </p:cNvSpPr>
          <p:nvPr>
            <p:ph idx="1"/>
          </p:nvPr>
        </p:nvSpPr>
        <p:spPr>
          <a:xfrm>
            <a:off x="946404" y="1525324"/>
            <a:ext cx="4241969" cy="2838024"/>
          </a:xfrm>
        </p:spPr>
        <p:txBody>
          <a:bodyPr>
            <a:normAutofit/>
          </a:bodyPr>
          <a:lstStyle/>
          <a:p>
            <a:r>
              <a:rPr lang="en-US" dirty="0"/>
              <a:t>Perhaps the greatest astronomer of antiquity was Hipparchus, born in Nicaea in what is present-day Turkey. He erected an observatory on the island of Rhodes around 150 BC, when the Roman Republic was expanding its influence throughout the Mediterranean region. </a:t>
            </a:r>
          </a:p>
        </p:txBody>
      </p:sp>
      <p:sp>
        <p:nvSpPr>
          <p:cNvPr id="4" name="Slide Number Placeholder 3"/>
          <p:cNvSpPr>
            <a:spLocks noGrp="1"/>
          </p:cNvSpPr>
          <p:nvPr>
            <p:ph type="sldNum" sz="quarter" idx="12"/>
          </p:nvPr>
        </p:nvSpPr>
        <p:spPr/>
        <p:txBody>
          <a:bodyPr/>
          <a:lstStyle/>
          <a:p>
            <a:fld id="{41981FBF-D86C-4C24-9F66-A76C0A1A1C3D}" type="slidenum">
              <a:rPr lang="en-US" smtClean="0"/>
              <a:t>11</a:t>
            </a:fld>
            <a:endParaRPr lang="en-US"/>
          </a:p>
        </p:txBody>
      </p:sp>
      <p:pic>
        <p:nvPicPr>
          <p:cNvPr id="5" name="Picture 2" descr="Image result for Hipparchu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200" y="0"/>
            <a:ext cx="3733800" cy="4572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781387" y="4872672"/>
            <a:ext cx="7380479" cy="1477328"/>
          </a:xfrm>
          <a:prstGeom prst="rect">
            <a:avLst/>
          </a:prstGeom>
        </p:spPr>
        <p:txBody>
          <a:bodyPr wrap="square">
            <a:spAutoFit/>
          </a:bodyPr>
          <a:lstStyle/>
          <a:p>
            <a:r>
              <a:rPr lang="en-US" dirty="0"/>
              <a:t>There he measured, as accurately as possible, the positions of objects in the sky, compiling a pioneering star catalog with about 850 entries. He designated celestial coordinates for each star, specifying its position in the sky, just as we specify the position of a point on Earth by giving its latitude and longitude.</a:t>
            </a:r>
          </a:p>
        </p:txBody>
      </p:sp>
    </p:spTree>
    <p:extLst>
      <p:ext uri="{BB962C8B-B14F-4D97-AF65-F5344CB8AC3E}">
        <p14:creationId xmlns:p14="http://schemas.microsoft.com/office/powerpoint/2010/main" val="16789733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2853" y="237067"/>
            <a:ext cx="7802711" cy="623146"/>
          </a:xfrm>
        </p:spPr>
        <p:txBody>
          <a:bodyPr>
            <a:normAutofit fontScale="90000"/>
          </a:bodyPr>
          <a:lstStyle/>
          <a:p>
            <a:r>
              <a:rPr lang="en-US" b="1" dirty="0"/>
              <a:t>Hipparchus and Precession</a:t>
            </a:r>
            <a:endParaRPr lang="en-US" dirty="0"/>
          </a:p>
        </p:txBody>
      </p:sp>
      <p:sp>
        <p:nvSpPr>
          <p:cNvPr id="3" name="Content Placeholder 2"/>
          <p:cNvSpPr>
            <a:spLocks noGrp="1"/>
          </p:cNvSpPr>
          <p:nvPr>
            <p:ph idx="1"/>
          </p:nvPr>
        </p:nvSpPr>
        <p:spPr>
          <a:xfrm>
            <a:off x="756751" y="961813"/>
            <a:ext cx="5351197" cy="5678912"/>
          </a:xfrm>
        </p:spPr>
        <p:txBody>
          <a:bodyPr>
            <a:normAutofit/>
          </a:bodyPr>
          <a:lstStyle/>
          <a:p>
            <a:r>
              <a:rPr lang="en-US" dirty="0"/>
              <a:t>By observing the stars and comparing his data with older observations, Hipparchus made one of his most remarkable discoveries: the position in the sky of the north celestial pole had altered over the previous century and a half. </a:t>
            </a:r>
          </a:p>
          <a:p>
            <a:r>
              <a:rPr lang="en-US" dirty="0"/>
              <a:t>Hipparchus deduced correctly that this had happened not only during the period covered by his observations, but was in fact happening all the time: the direction around which the sky appears to rotate changes slowly but continuously. </a:t>
            </a:r>
          </a:p>
          <a:p>
            <a:r>
              <a:rPr lang="en-US" dirty="0"/>
              <a:t>Today, we understand that the direction in which Earth’s axis points does indeed change slowly but regularly—a motion we call </a:t>
            </a:r>
            <a:r>
              <a:rPr lang="en-US" b="1" dirty="0"/>
              <a:t>precession</a:t>
            </a:r>
            <a:r>
              <a:rPr lang="en-US" dirty="0"/>
              <a:t>. If you have ever watched a spinning top wobble, you observed a similar kind of motion.</a:t>
            </a:r>
          </a:p>
        </p:txBody>
      </p:sp>
      <p:sp>
        <p:nvSpPr>
          <p:cNvPr id="4" name="Slide Number Placeholder 3"/>
          <p:cNvSpPr>
            <a:spLocks noGrp="1"/>
          </p:cNvSpPr>
          <p:nvPr>
            <p:ph type="sldNum" sz="quarter" idx="12"/>
          </p:nvPr>
        </p:nvSpPr>
        <p:spPr/>
        <p:txBody>
          <a:bodyPr/>
          <a:lstStyle/>
          <a:p>
            <a:fld id="{41981FBF-D86C-4C24-9F66-A76C0A1A1C3D}" type="slidenum">
              <a:rPr lang="en-US" smtClean="0"/>
              <a:t>12</a:t>
            </a:fld>
            <a:endParaRPr lang="en-US"/>
          </a:p>
        </p:txBody>
      </p:sp>
      <p:pic>
        <p:nvPicPr>
          <p:cNvPr id="6" name="Picture 5"/>
          <p:cNvPicPr>
            <a:picLocks noChangeAspect="1"/>
          </p:cNvPicPr>
          <p:nvPr/>
        </p:nvPicPr>
        <p:blipFill rotWithShape="1">
          <a:blip r:embed="rId2"/>
          <a:srcRect l="52044"/>
          <a:stretch/>
        </p:blipFill>
        <p:spPr>
          <a:xfrm>
            <a:off x="6107948" y="1693333"/>
            <a:ext cx="3018907" cy="3530801"/>
          </a:xfrm>
          <a:prstGeom prst="rect">
            <a:avLst/>
          </a:prstGeom>
        </p:spPr>
      </p:pic>
    </p:spTree>
    <p:extLst>
      <p:ext uri="{BB962C8B-B14F-4D97-AF65-F5344CB8AC3E}">
        <p14:creationId xmlns:p14="http://schemas.microsoft.com/office/powerpoint/2010/main" val="2885058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41867"/>
          </a:xfrm>
        </p:spPr>
        <p:txBody>
          <a:bodyPr>
            <a:normAutofit fontScale="90000"/>
          </a:bodyPr>
          <a:lstStyle/>
          <a:p>
            <a:r>
              <a:rPr lang="en-US" b="1" dirty="0"/>
              <a:t>Hipparchus and Magnitudes</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46404" y="1144693"/>
                <a:ext cx="6446520" cy="5035445"/>
              </a:xfrm>
            </p:spPr>
            <p:txBody>
              <a:bodyPr>
                <a:normAutofit/>
              </a:bodyPr>
              <a:lstStyle/>
              <a:p>
                <a:r>
                  <a:rPr lang="en-US" dirty="0" err="1"/>
                  <a:t>Hippatchus</a:t>
                </a:r>
                <a:r>
                  <a:rPr lang="en-US" dirty="0"/>
                  <a:t> also divided the stars into </a:t>
                </a:r>
                <a:r>
                  <a:rPr lang="en-US" b="1" dirty="0"/>
                  <a:t>apparent magnitudes </a:t>
                </a:r>
                <a:r>
                  <a:rPr lang="en-US" dirty="0"/>
                  <a:t>according to their apparent brightness. He called the brightest “stars of the first magnitude”; the next brightest “stars of the second magnitude”… </a:t>
                </a:r>
              </a:p>
              <a:p>
                <a:r>
                  <a:rPr lang="en-US" dirty="0"/>
                  <a:t>In 1856, </a:t>
                </a:r>
                <a:r>
                  <a:rPr lang="en-US" dirty="0">
                    <a:hlinkClick r:id="rId2" tooltip="Norman Robert Pogson"/>
                  </a:rPr>
                  <a:t>Norman Robert </a:t>
                </a:r>
                <a:r>
                  <a:rPr lang="en-US" dirty="0" err="1">
                    <a:hlinkClick r:id="rId2" tooltip="Norman Robert Pogson"/>
                  </a:rPr>
                  <a:t>Pogson</a:t>
                </a:r>
                <a:r>
                  <a:rPr lang="en-US" dirty="0"/>
                  <a:t> formalized the system by defining a first magnitude star as a star that is 100 times as bright as a sixth-magnitude star, thereby establishing the logarithmic scale still in use today. </a:t>
                </a:r>
              </a:p>
              <a:p>
                <a:pPr lvl="1"/>
                <a:r>
                  <a:rPr lang="en-US" dirty="0"/>
                  <a:t>Total of 5 magnitudes at the time: from 1 to 6</a:t>
                </a:r>
              </a:p>
              <a:p>
                <a:pPr lvl="1"/>
                <a:r>
                  <a:rPr lang="en-US" dirty="0"/>
                  <a:t>Total difference in brightness ~100 times from 1 to 6 (1 being the brightest)</a:t>
                </a:r>
              </a:p>
              <a:p>
                <a:pPr lvl="1"/>
                <a:r>
                  <a:rPr lang="en-US" dirty="0"/>
                  <a:t>Difference between any two adjacent magnitudes m and m+1 (like 4 and 5, or 2 and 3 etc.) would be </a:t>
                </a:r>
                <a14:m>
                  <m:oMath xmlns:m="http://schemas.openxmlformats.org/officeDocument/2006/math">
                    <m:rad>
                      <m:radPr>
                        <m:ctrlPr>
                          <a:rPr lang="en-US" i="1" smtClean="0">
                            <a:latin typeface="Cambria Math" panose="02040503050406030204" pitchFamily="18" charset="0"/>
                          </a:rPr>
                        </m:ctrlPr>
                      </m:radPr>
                      <m:deg>
                        <m:r>
                          <m:rPr>
                            <m:brk m:alnAt="7"/>
                          </m:rPr>
                          <a:rPr lang="en-US" b="0" i="1" smtClean="0">
                            <a:latin typeface="Cambria Math" panose="02040503050406030204" pitchFamily="18" charset="0"/>
                          </a:rPr>
                          <m:t>5</m:t>
                        </m:r>
                      </m:deg>
                      <m:e>
                        <m:r>
                          <a:rPr lang="en-US" b="0" i="1" smtClean="0">
                            <a:latin typeface="Cambria Math" panose="02040503050406030204" pitchFamily="18" charset="0"/>
                          </a:rPr>
                          <m:t>100</m:t>
                        </m:r>
                      </m:e>
                    </m:rad>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2.51</m:t>
                    </m:r>
                  </m:oMath>
                </a14:m>
                <a:endParaRPr lang="en-US" dirty="0"/>
              </a:p>
              <a:p>
                <a:r>
                  <a:rPr lang="en-US" dirty="0"/>
                  <a:t>Apparent magnitudes formula:</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46404" y="1144693"/>
                <a:ext cx="6446520" cy="5035445"/>
              </a:xfrm>
              <a:blipFill>
                <a:blip r:embed="rId3"/>
                <a:stretch>
                  <a:fillRect l="-189" t="-969" r="-851"/>
                </a:stretch>
              </a:blipFill>
            </p:spPr>
            <p:txBody>
              <a:bodyPr/>
              <a:lstStyle/>
              <a:p>
                <a:r>
                  <a:rPr lang="en-US">
                    <a:noFill/>
                  </a:rPr>
                  <a:t> </a:t>
                </a:r>
              </a:p>
            </p:txBody>
          </p:sp>
        </mc:Fallback>
      </mc:AlternateContent>
      <p:sp>
        <p:nvSpPr>
          <p:cNvPr id="4" name="Slide Number Placeholder 3"/>
          <p:cNvSpPr>
            <a:spLocks noGrp="1"/>
          </p:cNvSpPr>
          <p:nvPr>
            <p:ph type="sldNum" sz="quarter" idx="12"/>
          </p:nvPr>
        </p:nvSpPr>
        <p:spPr/>
        <p:txBody>
          <a:bodyPr/>
          <a:lstStyle/>
          <a:p>
            <a:fld id="{41981FBF-D86C-4C24-9F66-A76C0A1A1C3D}" type="slidenum">
              <a:rPr lang="en-US" smtClean="0"/>
              <a:t>13</a:t>
            </a:fld>
            <a:endParaRPr lang="en-US"/>
          </a:p>
        </p:txBody>
      </p:sp>
      <p:pic>
        <p:nvPicPr>
          <p:cNvPr id="6" name="Picture 5"/>
          <p:cNvPicPr>
            <a:picLocks noChangeAspect="1"/>
          </p:cNvPicPr>
          <p:nvPr/>
        </p:nvPicPr>
        <p:blipFill>
          <a:blip r:embed="rId4"/>
          <a:stretch>
            <a:fillRect/>
          </a:stretch>
        </p:blipFill>
        <p:spPr>
          <a:xfrm>
            <a:off x="591418" y="5355107"/>
            <a:ext cx="7325572" cy="1320054"/>
          </a:xfrm>
          <a:prstGeom prst="rect">
            <a:avLst/>
          </a:prstGeom>
        </p:spPr>
      </p:pic>
    </p:spTree>
    <p:extLst>
      <p:ext uri="{BB962C8B-B14F-4D97-AF65-F5344CB8AC3E}">
        <p14:creationId xmlns:p14="http://schemas.microsoft.com/office/powerpoint/2010/main" val="37445039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16373"/>
          </a:xfrm>
        </p:spPr>
        <p:txBody>
          <a:bodyPr>
            <a:normAutofit fontScale="90000"/>
          </a:bodyPr>
          <a:lstStyle/>
          <a:p>
            <a:r>
              <a:rPr lang="en-US" dirty="0"/>
              <a:t>Magnitudes of common stars</a:t>
            </a:r>
          </a:p>
        </p:txBody>
      </p:sp>
      <p:sp>
        <p:nvSpPr>
          <p:cNvPr id="3" name="Content Placeholder 2"/>
          <p:cNvSpPr>
            <a:spLocks noGrp="1"/>
          </p:cNvSpPr>
          <p:nvPr>
            <p:ph idx="1"/>
          </p:nvPr>
        </p:nvSpPr>
        <p:spPr>
          <a:xfrm>
            <a:off x="1278297" y="1056641"/>
            <a:ext cx="3571410" cy="4612639"/>
          </a:xfrm>
        </p:spPr>
        <p:txBody>
          <a:bodyPr/>
          <a:lstStyle/>
          <a:p>
            <a:r>
              <a:rPr lang="en-US" dirty="0"/>
              <a:t>Can only be measured with respect to some reference:</a:t>
            </a:r>
          </a:p>
          <a:p>
            <a:r>
              <a:rPr lang="en-US" dirty="0"/>
              <a:t>Vega is defined as 0</a:t>
            </a:r>
          </a:p>
          <a:p>
            <a:pPr lvl="1"/>
            <a:r>
              <a:rPr lang="en-US" dirty="0"/>
              <a:t>Depends on distance to object</a:t>
            </a:r>
          </a:p>
          <a:p>
            <a:r>
              <a:rPr lang="en-US" dirty="0"/>
              <a:t>Magnitudes in log notation:</a:t>
            </a:r>
          </a:p>
        </p:txBody>
      </p:sp>
      <p:sp>
        <p:nvSpPr>
          <p:cNvPr id="4" name="Slide Number Placeholder 3"/>
          <p:cNvSpPr>
            <a:spLocks noGrp="1"/>
          </p:cNvSpPr>
          <p:nvPr>
            <p:ph type="sldNum" sz="quarter" idx="12"/>
          </p:nvPr>
        </p:nvSpPr>
        <p:spPr/>
        <p:txBody>
          <a:bodyPr/>
          <a:lstStyle/>
          <a:p>
            <a:fld id="{41981FBF-D86C-4C24-9F66-A76C0A1A1C3D}" type="slidenum">
              <a:rPr lang="en-US" smtClean="0"/>
              <a:t>14</a:t>
            </a:fld>
            <a:endParaRPr lang="en-US"/>
          </a:p>
        </p:txBody>
      </p:sp>
      <p:pic>
        <p:nvPicPr>
          <p:cNvPr id="4098"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0339" y="4607788"/>
            <a:ext cx="5534025" cy="2019301"/>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stellar magnitude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531697" y="982133"/>
            <a:ext cx="2909358" cy="401893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piff.rit.edu/classes/phys440/lectures/mag/mag1.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4702" y="2991599"/>
            <a:ext cx="4038600" cy="1362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79021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6027" y="64347"/>
            <a:ext cx="2878666" cy="2204720"/>
          </a:xfrm>
        </p:spPr>
        <p:txBody>
          <a:bodyPr>
            <a:normAutofit/>
          </a:bodyPr>
          <a:lstStyle/>
          <a:p>
            <a:r>
              <a:rPr lang="en-US" dirty="0"/>
              <a:t>Astronomy in Ancient Rome</a:t>
            </a:r>
          </a:p>
        </p:txBody>
      </p:sp>
      <p:sp>
        <p:nvSpPr>
          <p:cNvPr id="3" name="Content Placeholder 2"/>
          <p:cNvSpPr>
            <a:spLocks noGrp="1"/>
          </p:cNvSpPr>
          <p:nvPr>
            <p:ph idx="1"/>
          </p:nvPr>
        </p:nvSpPr>
        <p:spPr>
          <a:xfrm>
            <a:off x="946403" y="3176692"/>
            <a:ext cx="7289969" cy="3003445"/>
          </a:xfrm>
        </p:spPr>
        <p:txBody>
          <a:bodyPr>
            <a:normAutofit/>
          </a:bodyPr>
          <a:lstStyle/>
          <a:p>
            <a:r>
              <a:rPr lang="en-US" dirty="0"/>
              <a:t>The last great astronomer of the Roman era was Claudius Ptolemy (or </a:t>
            </a:r>
            <a:r>
              <a:rPr lang="en-US" dirty="0" err="1"/>
              <a:t>Ptolemaeus</a:t>
            </a:r>
            <a:r>
              <a:rPr lang="en-US" dirty="0"/>
              <a:t>), who flourished in Alexandria in about the year 140. He wrote a mammoth compilation of astronomical knowledge, which today is called by its Arabic name, Almagest (meaning “The Greatest”).</a:t>
            </a:r>
          </a:p>
          <a:p>
            <a:r>
              <a:rPr lang="en-US" dirty="0"/>
              <a:t>Almagest does not deal exclusively with Ptolemy’s own work; it includes a discussion of the astronomical achievements of the past, principally those of Hipparchus. Today, it is our main source of information about the work of Hipparchus and other Greek astronomers.</a:t>
            </a:r>
          </a:p>
        </p:txBody>
      </p:sp>
      <p:sp>
        <p:nvSpPr>
          <p:cNvPr id="4" name="Slide Number Placeholder 3"/>
          <p:cNvSpPr>
            <a:spLocks noGrp="1"/>
          </p:cNvSpPr>
          <p:nvPr>
            <p:ph type="sldNum" sz="quarter" idx="12"/>
          </p:nvPr>
        </p:nvSpPr>
        <p:spPr/>
        <p:txBody>
          <a:bodyPr/>
          <a:lstStyle/>
          <a:p>
            <a:fld id="{41981FBF-D86C-4C24-9F66-A76C0A1A1C3D}" type="slidenum">
              <a:rPr lang="en-US" smtClean="0"/>
              <a:t>15</a:t>
            </a:fld>
            <a:endParaRPr lang="en-US"/>
          </a:p>
        </p:txBody>
      </p:sp>
      <p:pic>
        <p:nvPicPr>
          <p:cNvPr id="7170" name="Picture 2" descr="Image result for claudius ptolemy"/>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6322898" y="64347"/>
            <a:ext cx="2031677" cy="3044613"/>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Related imag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185" y="64347"/>
            <a:ext cx="3123704" cy="31123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6736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84107"/>
          </a:xfrm>
        </p:spPr>
        <p:txBody>
          <a:bodyPr/>
          <a:lstStyle/>
          <a:p>
            <a:r>
              <a:rPr lang="en-US" dirty="0"/>
              <a:t>Retrograde motion of planets</a:t>
            </a:r>
          </a:p>
        </p:txBody>
      </p:sp>
      <p:sp>
        <p:nvSpPr>
          <p:cNvPr id="3" name="Content Placeholder 2"/>
          <p:cNvSpPr>
            <a:spLocks noGrp="1"/>
          </p:cNvSpPr>
          <p:nvPr>
            <p:ph idx="1"/>
          </p:nvPr>
        </p:nvSpPr>
        <p:spPr>
          <a:xfrm>
            <a:off x="871896" y="4930987"/>
            <a:ext cx="7343987" cy="1834939"/>
          </a:xfrm>
        </p:spPr>
        <p:txBody>
          <a:bodyPr>
            <a:normAutofit/>
          </a:bodyPr>
          <a:lstStyle/>
          <a:p>
            <a:r>
              <a:rPr lang="en-US" dirty="0"/>
              <a:t>In ancient times, astronomers noted how certain lights moved across the sky, as opposed to the "fixed stars", which maintained a constant relative position in the sky.</a:t>
            </a:r>
            <a:r>
              <a:rPr lang="en-US" baseline="30000" dirty="0"/>
              <a:t> </a:t>
            </a:r>
            <a:r>
              <a:rPr lang="en-US" dirty="0"/>
              <a:t>Ancient Greeks called these lights  </a:t>
            </a:r>
            <a:r>
              <a:rPr lang="en-US" b="1" dirty="0"/>
              <a:t>π</a:t>
            </a:r>
            <a:r>
              <a:rPr lang="en-US" b="1" dirty="0" err="1"/>
              <a:t>λάνητες</a:t>
            </a:r>
            <a:r>
              <a:rPr lang="en-US" b="1" dirty="0"/>
              <a:t> </a:t>
            </a:r>
            <a:r>
              <a:rPr lang="en-US" b="1" dirty="0" err="1"/>
              <a:t>ἀστέρες</a:t>
            </a:r>
            <a:r>
              <a:rPr lang="en-US" dirty="0"/>
              <a:t> (</a:t>
            </a:r>
            <a:r>
              <a:rPr lang="en-US" i="1" dirty="0" err="1"/>
              <a:t>planētes</a:t>
            </a:r>
            <a:r>
              <a:rPr lang="en-US" i="1" dirty="0"/>
              <a:t> </a:t>
            </a:r>
            <a:r>
              <a:rPr lang="en-US" i="1" dirty="0" err="1"/>
              <a:t>asteres</a:t>
            </a:r>
            <a:r>
              <a:rPr lang="en-US" dirty="0"/>
              <a:t>, "wandering stars") or simply </a:t>
            </a:r>
            <a:r>
              <a:rPr lang="en-US" b="1" dirty="0"/>
              <a:t>πλα</a:t>
            </a:r>
            <a:r>
              <a:rPr lang="en-US" b="1" dirty="0" err="1"/>
              <a:t>νῆτ</a:t>
            </a:r>
            <a:r>
              <a:rPr lang="en-US" b="1" dirty="0"/>
              <a:t>αι</a:t>
            </a:r>
            <a:r>
              <a:rPr lang="en-US" dirty="0"/>
              <a:t> (</a:t>
            </a:r>
            <a:r>
              <a:rPr lang="en-US" i="1" dirty="0"/>
              <a:t>planētai</a:t>
            </a:r>
            <a:r>
              <a:rPr lang="en-US" dirty="0"/>
              <a:t>, "wanderers"), from which today's word "planet" was derived.</a:t>
            </a:r>
          </a:p>
        </p:txBody>
      </p:sp>
      <p:sp>
        <p:nvSpPr>
          <p:cNvPr id="4" name="Slide Number Placeholder 3"/>
          <p:cNvSpPr>
            <a:spLocks noGrp="1"/>
          </p:cNvSpPr>
          <p:nvPr>
            <p:ph type="sldNum" sz="quarter" idx="12"/>
          </p:nvPr>
        </p:nvSpPr>
        <p:spPr/>
        <p:txBody>
          <a:bodyPr/>
          <a:lstStyle/>
          <a:p>
            <a:fld id="{41981FBF-D86C-4C24-9F66-A76C0A1A1C3D}" type="slidenum">
              <a:rPr lang="en-US" smtClean="0"/>
              <a:t>16</a:t>
            </a:fld>
            <a:endParaRPr lang="en-US"/>
          </a:p>
        </p:txBody>
      </p:sp>
      <p:pic>
        <p:nvPicPr>
          <p:cNvPr id="8194" name="Picture 2" descr="https://upload.wikimedia.org/wikipedia/commons/thumb/6/6a/Retrograde_Motion.bjb.svg/1024px-Retrograde_Motion.bjb.svg.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274995" y="1165595"/>
            <a:ext cx="5077791" cy="3649663"/>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https://upload.wikimedia.org/wikipedia/commons/thumb/7/70/Apparent_retrograde_motion_of_Mars_in_2003.gif/250px-Apparent_retrograde_motion_of_Mars_in_2003.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97646" y="1799802"/>
            <a:ext cx="238125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3415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1577" y="121921"/>
            <a:ext cx="7269480" cy="663786"/>
          </a:xfrm>
        </p:spPr>
        <p:txBody>
          <a:bodyPr/>
          <a:lstStyle/>
          <a:p>
            <a:r>
              <a:rPr lang="en-US" dirty="0"/>
              <a:t>Ptolemaic system</a:t>
            </a:r>
          </a:p>
        </p:txBody>
      </p:sp>
      <p:sp>
        <p:nvSpPr>
          <p:cNvPr id="3" name="Content Placeholder 2"/>
          <p:cNvSpPr>
            <a:spLocks noGrp="1"/>
          </p:cNvSpPr>
          <p:nvPr>
            <p:ph idx="1"/>
          </p:nvPr>
        </p:nvSpPr>
        <p:spPr>
          <a:xfrm>
            <a:off x="149012" y="864024"/>
            <a:ext cx="8182187" cy="2886808"/>
          </a:xfrm>
        </p:spPr>
        <p:txBody>
          <a:bodyPr>
            <a:normAutofit fontScale="92500" lnSpcReduction="20000"/>
          </a:bodyPr>
          <a:lstStyle/>
          <a:p>
            <a:r>
              <a:rPr lang="en-US" dirty="0"/>
              <a:t>Because the Greeks believed that celestial motions had to be circles, Ptolemy had to construct his model using circles alone. To do it, he needed dozens of circles, some moving around other circles, in a complex structure.</a:t>
            </a:r>
          </a:p>
          <a:p>
            <a:r>
              <a:rPr lang="en-US" dirty="0"/>
              <a:t>Ptolemy solved the problem of explaining the observed motions of planets by having each planet revolve in a small orbit called an </a:t>
            </a:r>
            <a:r>
              <a:rPr lang="en-US" b="1" dirty="0"/>
              <a:t>epicycle</a:t>
            </a:r>
            <a:r>
              <a:rPr lang="en-US" dirty="0"/>
              <a:t>. The center of the epicycle then revolved about Earth on a circle called a </a:t>
            </a:r>
            <a:r>
              <a:rPr lang="en-US" i="1" dirty="0"/>
              <a:t>deferent</a:t>
            </a:r>
          </a:p>
          <a:p>
            <a:r>
              <a:rPr lang="en-US" dirty="0"/>
              <a:t>Planets actual behavior cannot be represented accurately by a scheme of uniform circular motions. In order to match the observed motions of the planets, Ptolemy had to center the deferent circles, not on Earth, but at points some distance from Earth. In addition, he introduced uniform circular motion around yet another axis, called the </a:t>
            </a:r>
            <a:r>
              <a:rPr lang="en-US" i="1" dirty="0"/>
              <a:t>equant point</a:t>
            </a:r>
            <a:r>
              <a:rPr lang="en-US" dirty="0"/>
              <a:t>. All of these considerably complicated his scheme.</a:t>
            </a:r>
          </a:p>
        </p:txBody>
      </p:sp>
      <p:sp>
        <p:nvSpPr>
          <p:cNvPr id="4" name="Slide Number Placeholder 3"/>
          <p:cNvSpPr>
            <a:spLocks noGrp="1"/>
          </p:cNvSpPr>
          <p:nvPr>
            <p:ph type="sldNum" sz="quarter" idx="12"/>
          </p:nvPr>
        </p:nvSpPr>
        <p:spPr/>
        <p:txBody>
          <a:bodyPr/>
          <a:lstStyle/>
          <a:p>
            <a:fld id="{41981FBF-D86C-4C24-9F66-A76C0A1A1C3D}" type="slidenum">
              <a:rPr lang="en-US" smtClean="0"/>
              <a:t>17</a:t>
            </a:fld>
            <a:endParaRPr lang="en-US"/>
          </a:p>
        </p:txBody>
      </p:sp>
      <p:pic>
        <p:nvPicPr>
          <p:cNvPr id="9218" name="Picture 2" descr="Related image"/>
          <p:cNvPicPr>
            <a:picLocks noChangeAspect="1" noChangeArrowheads="1" noCrop="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70722" y="3738668"/>
            <a:ext cx="2778763" cy="2953385"/>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Image result for ptolemaic model"/>
          <p:cNvPicPr>
            <a:picLocks noChangeAspect="1" noChangeArrowheads="1" noCrop="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991947" y="3750831"/>
            <a:ext cx="3042961" cy="29412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4511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 think about…</a:t>
            </a:r>
          </a:p>
        </p:txBody>
      </p:sp>
      <p:sp>
        <p:nvSpPr>
          <p:cNvPr id="4" name="Slide Number Placeholder 3"/>
          <p:cNvSpPr>
            <a:spLocks noGrp="1"/>
          </p:cNvSpPr>
          <p:nvPr>
            <p:ph type="sldNum" sz="quarter" idx="12"/>
          </p:nvPr>
        </p:nvSpPr>
        <p:spPr/>
        <p:txBody>
          <a:bodyPr/>
          <a:lstStyle/>
          <a:p>
            <a:fld id="{41981FBF-D86C-4C24-9F66-A76C0A1A1C3D}" type="slidenum">
              <a:rPr lang="en-US" smtClean="0"/>
              <a:t>18</a:t>
            </a:fld>
            <a:endParaRPr lang="en-US"/>
          </a:p>
        </p:txBody>
      </p:sp>
      <p:pic>
        <p:nvPicPr>
          <p:cNvPr id="10242" name="Picture 2" descr="Image result for occam's razor"/>
          <p:cNvPicPr>
            <a:picLocks noGrp="1" noChangeAspect="1" noChangeArrowheads="1"/>
          </p:cNvPicPr>
          <p:nvPr>
            <p:ph idx="1"/>
          </p:nvPr>
        </p:nvPicPr>
        <p:blipFill>
          <a:blip r:embed="rId2" cstate="email">
            <a:extLst>
              <a:ext uri="{28A0092B-C50C-407E-A947-70E740481C1C}">
                <a14:useLocalDpi xmlns:a14="http://schemas.microsoft.com/office/drawing/2010/main" val="0"/>
              </a:ext>
            </a:extLst>
          </a:blip>
          <a:srcRect/>
          <a:stretch>
            <a:fillRect/>
          </a:stretch>
        </p:blipFill>
        <p:spPr bwMode="auto">
          <a:xfrm>
            <a:off x="835829" y="2284365"/>
            <a:ext cx="7380055" cy="34729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750751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1"/>
            <a:ext cx="7269480" cy="734170"/>
          </a:xfrm>
        </p:spPr>
        <p:txBody>
          <a:bodyPr>
            <a:normAutofit fontScale="90000"/>
          </a:bodyPr>
          <a:lstStyle/>
          <a:p>
            <a:r>
              <a:rPr lang="en-US" dirty="0"/>
              <a:t>Through dark ages, middle ages onto renaissance </a:t>
            </a:r>
          </a:p>
        </p:txBody>
      </p:sp>
      <p:sp>
        <p:nvSpPr>
          <p:cNvPr id="4" name="Slide Number Placeholder 3"/>
          <p:cNvSpPr>
            <a:spLocks noGrp="1"/>
          </p:cNvSpPr>
          <p:nvPr>
            <p:ph type="sldNum" sz="quarter" idx="12"/>
          </p:nvPr>
        </p:nvSpPr>
        <p:spPr/>
        <p:txBody>
          <a:bodyPr/>
          <a:lstStyle/>
          <a:p>
            <a:fld id="{41981FBF-D86C-4C24-9F66-A76C0A1A1C3D}" type="slidenum">
              <a:rPr lang="en-US" smtClean="0"/>
              <a:t>19</a:t>
            </a:fld>
            <a:endParaRPr lang="en-US"/>
          </a:p>
        </p:txBody>
      </p:sp>
      <p:sp>
        <p:nvSpPr>
          <p:cNvPr id="3" name="Content Placeholder 2"/>
          <p:cNvSpPr>
            <a:spLocks noGrp="1"/>
          </p:cNvSpPr>
          <p:nvPr>
            <p:ph idx="1"/>
          </p:nvPr>
        </p:nvSpPr>
        <p:spPr>
          <a:xfrm>
            <a:off x="357809" y="1099931"/>
            <a:ext cx="7858075" cy="5665995"/>
          </a:xfrm>
        </p:spPr>
        <p:txBody>
          <a:bodyPr>
            <a:normAutofit lnSpcReduction="10000"/>
          </a:bodyPr>
          <a:lstStyle/>
          <a:p>
            <a:r>
              <a:rPr lang="en-US"/>
              <a:t>Questions to ask self: how did Roman empire fall and why? What prepared the Dark Ages and what supported them? How middle ages have led to Crusades?</a:t>
            </a:r>
          </a:p>
          <a:p>
            <a:r>
              <a:rPr lang="en-US"/>
              <a:t>During the so-called Dark Ages much of the knowledge of the Greek scientists was lost. Some manuscripts were saved in the vaults of dark monasteries but most went the way of those destroyed with the Library of Alexandria. In these years the Arabs had kept the science alive and even made discoveries of their own. Though he might not want to admit it, our medieval scholar knew the debt that he owed to the infidels. Many of the star names used today are Arabic: Rigel, Deneb, Aldebaran, Antares and Vega, to name a few. Knowledge acquired from the Arabs during the time of the Crusades was vital to relearning what the ancients had known a thousand years before. Finally, the fall of Constantinople to the Turks in 1453 brought to Italy many Greek scholars and their manuscripts. Slowly, Europe reawakened.</a:t>
            </a:r>
          </a:p>
          <a:p>
            <a:r>
              <a:rPr lang="en-US"/>
              <a:t>Astronomy in the early Renaissance was dominated by John Muller of Konigsberg (1436-1476) During the course of his short and nomadic life Muller, who was better known as Regiomontantus, popularized the use of solid celestial spheres in conjunction with the Ptolemaic universe. In doing so he was to limit the size of the Universe to that of the largest sphere, upon which the stars were affixed.</a:t>
            </a:r>
          </a:p>
          <a:p>
            <a:endParaRPr lang="en-US" b="1" dirty="0"/>
          </a:p>
        </p:txBody>
      </p:sp>
      <p:pic>
        <p:nvPicPr>
          <p:cNvPr id="6" name="Picture 2" descr="Image result for celestial spher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233" y="16222"/>
            <a:ext cx="6664068" cy="6841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4801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02932" y="365760"/>
            <a:ext cx="5784427" cy="1165013"/>
          </a:xfrm>
        </p:spPr>
        <p:txBody>
          <a:bodyPr>
            <a:normAutofit fontScale="90000"/>
          </a:bodyPr>
          <a:lstStyle/>
          <a:p>
            <a:r>
              <a:rPr lang="en-US" b="1" dirty="0"/>
              <a:t>Astronomy around the ancient world</a:t>
            </a:r>
            <a:endParaRPr lang="en-US" dirty="0"/>
          </a:p>
        </p:txBody>
      </p:sp>
      <p:sp>
        <p:nvSpPr>
          <p:cNvPr id="3" name="Content Placeholder 2"/>
          <p:cNvSpPr>
            <a:spLocks noGrp="1"/>
          </p:cNvSpPr>
          <p:nvPr>
            <p:ph idx="1"/>
          </p:nvPr>
        </p:nvSpPr>
        <p:spPr>
          <a:xfrm>
            <a:off x="2174239" y="1774612"/>
            <a:ext cx="6203527" cy="4991313"/>
          </a:xfrm>
        </p:spPr>
        <p:txBody>
          <a:bodyPr>
            <a:normAutofit/>
          </a:bodyPr>
          <a:lstStyle/>
          <a:p>
            <a:r>
              <a:rPr lang="en-US" dirty="0"/>
              <a:t>Ancient Babylonian, Assyrian, and Egyptian astronomers knew the approximate length of the year. </a:t>
            </a:r>
          </a:p>
          <a:p>
            <a:r>
              <a:rPr lang="en-US" dirty="0"/>
              <a:t>The Egyptians of 3000 years ago, for example, adopted a calendar based on a 365-day year. They kept careful track of the rising time of the bright star Sirius in the predawn sky, which has a yearly cycle that corresponded with the </a:t>
            </a:r>
            <a:r>
              <a:rPr lang="en-US" b="1" dirty="0"/>
              <a:t>flooding</a:t>
            </a:r>
            <a:r>
              <a:rPr lang="en-US" dirty="0"/>
              <a:t> of the Nile River. </a:t>
            </a:r>
          </a:p>
          <a:p>
            <a:r>
              <a:rPr lang="en-US" dirty="0"/>
              <a:t>The Chinese also had a working calendar; they determined the length of the year at about the same time as the Egyptians. The Chinese also recorded comets, bright meteors, and dark spots on the Sun. Later, Chinese astronomers kept careful records of “guest stars”—those that are normally too faint to see but suddenly flare up to become visible to the unaided eye for a few weeks or months. We still use some of these records in studying stars that exploded a long time ago.</a:t>
            </a:r>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5" name="Picture 4"/>
          <p:cNvPicPr>
            <a:picLocks noChangeAspect="1"/>
          </p:cNvPicPr>
          <p:nvPr/>
        </p:nvPicPr>
        <p:blipFill rotWithShape="1">
          <a:blip r:embed="rId2" cstate="email">
            <a:extLst>
              <a:ext uri="{28A0092B-C50C-407E-A947-70E740481C1C}">
                <a14:useLocalDpi xmlns:a14="http://schemas.microsoft.com/office/drawing/2010/main" val="0"/>
              </a:ext>
            </a:extLst>
          </a:blip>
          <a:srcRect l="23712" r="29427"/>
          <a:stretch/>
        </p:blipFill>
        <p:spPr>
          <a:xfrm>
            <a:off x="0" y="0"/>
            <a:ext cx="2221653" cy="6858000"/>
          </a:xfrm>
          <a:prstGeom prst="rect">
            <a:avLst/>
          </a:prstGeom>
        </p:spPr>
      </p:pic>
    </p:spTree>
    <p:extLst>
      <p:ext uri="{BB962C8B-B14F-4D97-AF65-F5344CB8AC3E}">
        <p14:creationId xmlns:p14="http://schemas.microsoft.com/office/powerpoint/2010/main" val="42424639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1"/>
            <a:ext cx="7269480" cy="734170"/>
          </a:xfrm>
        </p:spPr>
        <p:txBody>
          <a:bodyPr>
            <a:normAutofit fontScale="90000"/>
          </a:bodyPr>
          <a:lstStyle/>
          <a:p>
            <a:r>
              <a:rPr lang="en-US"/>
              <a:t>Through dark ages, middle ages onto renaissance </a:t>
            </a:r>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20</a:t>
            </a:fld>
            <a:endParaRPr lang="en-US"/>
          </a:p>
        </p:txBody>
      </p:sp>
      <p:sp>
        <p:nvSpPr>
          <p:cNvPr id="3" name="Content Placeholder 2"/>
          <p:cNvSpPr>
            <a:spLocks noGrp="1"/>
          </p:cNvSpPr>
          <p:nvPr>
            <p:ph idx="1"/>
          </p:nvPr>
        </p:nvSpPr>
        <p:spPr>
          <a:xfrm>
            <a:off x="357809" y="1099931"/>
            <a:ext cx="7858075" cy="5665995"/>
          </a:xfrm>
        </p:spPr>
        <p:txBody>
          <a:bodyPr>
            <a:normAutofit/>
          </a:bodyPr>
          <a:lstStyle/>
          <a:p>
            <a:r>
              <a:rPr lang="en-US"/>
              <a:t>Leonardo da Vinci (1452-1519) was, in addition to a painter, sculptor, engineer and mathematician, an astronomer as well. His major contribution to the science was his explanation of why, when the moon is at crescent, the areas not lit by sunlight are still faintly visible. Da Vinci correctly surmised that these areas were being lit by "earthshine", that is, sunlight reflecting Off the earth onto the moon. This concept did much to break down the supposed barrier between the earth and celestial objects.</a:t>
            </a:r>
          </a:p>
          <a:p>
            <a:r>
              <a:rPr lang="en-US"/>
              <a:t>Even with the contributions made by astronomers of the early Renaissance, people of the time still maintained many mistaken ideas about the nature of the Universe. The most important of these, of course, was the siting of the earth as the center of the Universe. Our ancestors had no concept of what kept the planets in orbit. Some believed that the angels pushed the crystal spheres around the Earth. But all believed that the Earth was the center of the Universe. They could see no reason that Ptolemy was wrong. Some discrepancy was noticed between the positions that Ptolemy had predicted for the planets. But tables were revised and no one was terribly concerned with the errors</a:t>
            </a:r>
          </a:p>
          <a:p>
            <a:endParaRPr lang="en-US" b="1" dirty="0"/>
          </a:p>
        </p:txBody>
      </p:sp>
    </p:spTree>
    <p:extLst>
      <p:ext uri="{BB962C8B-B14F-4D97-AF65-F5344CB8AC3E}">
        <p14:creationId xmlns:p14="http://schemas.microsoft.com/office/powerpoint/2010/main" val="301803862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082" y="219986"/>
            <a:ext cx="5441144" cy="654657"/>
          </a:xfrm>
        </p:spPr>
        <p:txBody>
          <a:bodyPr/>
          <a:lstStyle/>
          <a:p>
            <a:r>
              <a:rPr lang="en-US" dirty="0"/>
              <a:t>Nicolas Copernicus</a:t>
            </a:r>
          </a:p>
        </p:txBody>
      </p:sp>
      <p:sp>
        <p:nvSpPr>
          <p:cNvPr id="3" name="Content Placeholder 2"/>
          <p:cNvSpPr>
            <a:spLocks noGrp="1"/>
          </p:cNvSpPr>
          <p:nvPr>
            <p:ph idx="1"/>
          </p:nvPr>
        </p:nvSpPr>
        <p:spPr>
          <a:xfrm>
            <a:off x="1" y="874643"/>
            <a:ext cx="4717774" cy="5891283"/>
          </a:xfrm>
        </p:spPr>
        <p:txBody>
          <a:bodyPr>
            <a:normAutofit fontScale="92500" lnSpcReduction="10000"/>
          </a:bodyPr>
          <a:lstStyle/>
          <a:p>
            <a:r>
              <a:rPr lang="en-US" dirty="0"/>
              <a:t>Nicolaus Copernicus (19 February 1473 – 24 May 1543) was a Renaissance-era mathematician and astronomer who formulated a model of the universe that placed the Sun rather than the Earth at the center of the universe, in all likelihood independently of Aristarchus of Samos, </a:t>
            </a:r>
          </a:p>
          <a:p>
            <a:r>
              <a:rPr lang="en-US" dirty="0"/>
              <a:t>The publication of Copernicus' model in his book De </a:t>
            </a:r>
            <a:r>
              <a:rPr lang="en-US" dirty="0" err="1"/>
              <a:t>revolutionibus</a:t>
            </a:r>
            <a:r>
              <a:rPr lang="en-US" dirty="0"/>
              <a:t> </a:t>
            </a:r>
            <a:r>
              <a:rPr lang="en-US" dirty="0" err="1"/>
              <a:t>orbium</a:t>
            </a:r>
            <a:r>
              <a:rPr lang="en-US" dirty="0"/>
              <a:t> </a:t>
            </a:r>
            <a:r>
              <a:rPr lang="en-US" dirty="0" err="1"/>
              <a:t>coelestium</a:t>
            </a:r>
            <a:r>
              <a:rPr lang="en-US" dirty="0"/>
              <a:t> (On the Revolutions of the Celestial Spheres), just before his death in 1543</a:t>
            </a:r>
          </a:p>
          <a:p>
            <a:r>
              <a:rPr lang="en-US" dirty="0"/>
              <a:t>Copernicus was born and died in Royal Prussia, a region that had been part of the Kingdom of Poland since 1466. A polyglot and polymath, he obtained a doctorate in canon law and was also a mathematician, astronomer, physician, classics scholar, translator, governor, diplomat, and economist. In 1517 he derived a quantity theory of money—a key concept in economics—and in 1519 he formulated an economic principle that later will be called Gresham's law.</a:t>
            </a:r>
          </a:p>
        </p:txBody>
      </p:sp>
      <p:sp>
        <p:nvSpPr>
          <p:cNvPr id="4" name="Slide Number Placeholder 3"/>
          <p:cNvSpPr>
            <a:spLocks noGrp="1"/>
          </p:cNvSpPr>
          <p:nvPr>
            <p:ph type="sldNum" sz="quarter" idx="12"/>
          </p:nvPr>
        </p:nvSpPr>
        <p:spPr/>
        <p:txBody>
          <a:bodyPr/>
          <a:lstStyle/>
          <a:p>
            <a:fld id="{41981FBF-D86C-4C24-9F66-A76C0A1A1C3D}" type="slidenum">
              <a:rPr lang="en-US" smtClean="0"/>
              <a:t>21</a:t>
            </a:fld>
            <a:endParaRPr lang="en-US"/>
          </a:p>
        </p:txBody>
      </p:sp>
      <p:pic>
        <p:nvPicPr>
          <p:cNvPr id="5122" name="Picture 2" descr="Image result for copernicus mode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1897" y="2822714"/>
            <a:ext cx="3653987" cy="334948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Image result for copernicu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58732" y="105580"/>
            <a:ext cx="2457152" cy="24571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33719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2.18</a:t>
            </a:r>
          </a:p>
        </p:txBody>
      </p:sp>
      <p:sp>
        <p:nvSpPr>
          <p:cNvPr id="7" name="Text Placeholder 6"/>
          <p:cNvSpPr>
            <a:spLocks noGrp="1"/>
          </p:cNvSpPr>
          <p:nvPr>
            <p:ph type="body" sz="quarter" idx="14"/>
          </p:nvPr>
        </p:nvSpPr>
        <p:spPr>
          <a:xfrm>
            <a:off x="457200" y="4843981"/>
            <a:ext cx="8062912" cy="1681105"/>
          </a:xfrm>
        </p:spPr>
        <p:txBody>
          <a:bodyPr>
            <a:normAutofit fontScale="92500"/>
          </a:bodyPr>
          <a:lstStyle/>
          <a:p>
            <a:r>
              <a:rPr lang="en-US" sz="1600" b="1" dirty="0">
                <a:solidFill>
                  <a:srgbClr val="6CB255"/>
                </a:solidFill>
              </a:rPr>
              <a:t>Phases of Venus. </a:t>
            </a:r>
            <a:r>
              <a:rPr lang="en-US" sz="1600" dirty="0"/>
              <a:t>As Venus moves around the Sun, we see changing illumination of its surface, just as we see the face of the Moon illuminated differently in the course of a month.</a:t>
            </a:r>
          </a:p>
          <a:p>
            <a:r>
              <a:rPr lang="en-US" sz="1400" dirty="0"/>
              <a:t>In the case of Copernicus, one example is the prediction that, if Venus circles the Sun, the planet should go through the full range of phases just as the Moon does, whereas if it circles Earth, it should not (Figure 2.18). Also, we should not be able to see the full phase of Venus from Earth because the Sun would then be between Venus and Earth. But in those days, before the telescope, no one imagined testing these predictions. </a:t>
            </a:r>
            <a:endParaRPr lang="en-US" sz="1600" dirty="0"/>
          </a:p>
        </p:txBody>
      </p:sp>
      <p:pic>
        <p:nvPicPr>
          <p:cNvPr id="8" name="Picture 7"/>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772687" y="259755"/>
            <a:ext cx="1051734" cy="714850"/>
          </a:xfrm>
          <a:prstGeom prst="rect">
            <a:avLst/>
          </a:prstGeom>
        </p:spPr>
      </p:pic>
      <p:pic>
        <p:nvPicPr>
          <p:cNvPr id="4" name="Picture Placeholder 3" descr="The phases of Venus as seen from Earth. At bottom center of this illustration the Earth is shown with an arrow pointing to the right indicating its direction of motion. Directly above the center of the diagram is the Sun. A blue ellipse is drawn around the Sun with an arrow pointing to the right, representing the orbit and motion of Venus. Venus is drawn in six different positions along its orbit to illustrate the different phases. The three on the left side of the orbit show the phases as Venus approaches Earth, with sunlight arriving from the right. Beginning at upper left, Venus is further from Earth than the Sun and appears gibbous. As Venus travels to a point on the left side of the orbit it appears half illuminated as seen from Earth. As Venus gets closer to the line between Earth and Sun, it appears as a thin crescent. The three positions on the right side of the orbit show the phases as Venus gets farther from Earth, with sunlight arriving from the left. The right side of the diagram is a mirror view of the left. Venus appears as thin crescent close to Earth, then moves further to the right to appear half illuminated, and finally appears as gibbous before moving behind the Sun."/>
          <p:cNvPicPr>
            <a:picLocks noGrp="1" noChangeAspect="1"/>
          </p:cNvPicPr>
          <p:nvPr>
            <p:ph type="pic" sz="quarter" idx="13"/>
          </p:nvPr>
        </p:nvPicPr>
        <p:blipFill>
          <a:blip r:embed="rId3" cstate="email">
            <a:extLst>
              <a:ext uri="{28A0092B-C50C-407E-A947-70E740481C1C}">
                <a14:useLocalDpi xmlns:a14="http://schemas.microsoft.com/office/drawing/2010/main" val="0"/>
              </a:ext>
            </a:extLst>
          </a:blip>
          <a:srcRect l="-22324" r="-22324"/>
          <a:stretch>
            <a:fillRect/>
          </a:stretch>
        </p:blipFill>
        <p:spPr/>
      </p:pic>
    </p:spTree>
    <p:extLst>
      <p:ext uri="{BB962C8B-B14F-4D97-AF65-F5344CB8AC3E}">
        <p14:creationId xmlns:p14="http://schemas.microsoft.com/office/powerpoint/2010/main" val="31511544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799" y="365760"/>
            <a:ext cx="7269480" cy="336605"/>
          </a:xfrm>
        </p:spPr>
        <p:txBody>
          <a:bodyPr>
            <a:normAutofit fontScale="90000"/>
          </a:bodyPr>
          <a:lstStyle/>
          <a:p>
            <a:r>
              <a:rPr lang="en-US" dirty="0"/>
              <a:t>Giordano Bruno</a:t>
            </a:r>
          </a:p>
        </p:txBody>
      </p:sp>
      <p:sp>
        <p:nvSpPr>
          <p:cNvPr id="3" name="Content Placeholder 2"/>
          <p:cNvSpPr>
            <a:spLocks noGrp="1"/>
          </p:cNvSpPr>
          <p:nvPr>
            <p:ph idx="1"/>
          </p:nvPr>
        </p:nvSpPr>
        <p:spPr>
          <a:xfrm>
            <a:off x="304799" y="702367"/>
            <a:ext cx="6076951" cy="3657600"/>
          </a:xfrm>
        </p:spPr>
        <p:txBody>
          <a:bodyPr lIns="0" rIns="0">
            <a:normAutofit/>
          </a:bodyPr>
          <a:lstStyle/>
          <a:p>
            <a:pPr>
              <a:spcBef>
                <a:spcPts val="400"/>
              </a:spcBef>
            </a:pPr>
            <a:r>
              <a:rPr lang="en-US" dirty="0"/>
              <a:t>Copernicus' theories were not well received at first.</a:t>
            </a:r>
          </a:p>
          <a:p>
            <a:pPr>
              <a:spcBef>
                <a:spcPts val="400"/>
              </a:spcBef>
            </a:pPr>
            <a:r>
              <a:rPr lang="en-US" dirty="0"/>
              <a:t> Luther and the Protestants seemed for once in complete agreement with the Pope and the Catholics: Copernicus was wrong. </a:t>
            </a:r>
          </a:p>
          <a:p>
            <a:pPr>
              <a:spcBef>
                <a:spcPts val="400"/>
              </a:spcBef>
            </a:pPr>
            <a:r>
              <a:rPr lang="en-US" dirty="0"/>
              <a:t>And yet, as we shall see, some scholars were willing to accept it or, at least, give it the benefit of the doubt.</a:t>
            </a:r>
          </a:p>
          <a:p>
            <a:pPr marL="0">
              <a:spcBef>
                <a:spcPts val="400"/>
              </a:spcBef>
            </a:pPr>
            <a:r>
              <a:rPr lang="en-US" dirty="0"/>
              <a:t> One, Giordano Bruno, was to be burnt at the stake for his steadfast defense of the Copernican system in 1600. </a:t>
            </a:r>
          </a:p>
          <a:p>
            <a:pPr indent="-91440">
              <a:lnSpc>
                <a:spcPct val="100000"/>
              </a:lnSpc>
              <a:spcBef>
                <a:spcPts val="400"/>
              </a:spcBef>
            </a:pPr>
            <a:r>
              <a:rPr lang="en-US" dirty="0"/>
              <a:t>Another, Galileo, was to be forced to recant his support of the same system as late as 1633. </a:t>
            </a:r>
          </a:p>
        </p:txBody>
      </p:sp>
      <p:sp>
        <p:nvSpPr>
          <p:cNvPr id="4" name="Slide Number Placeholder 3"/>
          <p:cNvSpPr>
            <a:spLocks noGrp="1"/>
          </p:cNvSpPr>
          <p:nvPr>
            <p:ph type="sldNum" sz="quarter" idx="12"/>
          </p:nvPr>
        </p:nvSpPr>
        <p:spPr/>
        <p:txBody>
          <a:bodyPr/>
          <a:lstStyle/>
          <a:p>
            <a:fld id="{41981FBF-D86C-4C24-9F66-A76C0A1A1C3D}" type="slidenum">
              <a:rPr lang="en-US" smtClean="0"/>
              <a:t>23</a:t>
            </a:fld>
            <a:endParaRPr lang="en-US"/>
          </a:p>
        </p:txBody>
      </p:sp>
      <p:sp>
        <p:nvSpPr>
          <p:cNvPr id="5" name="Rectangle 2"/>
          <p:cNvSpPr>
            <a:spLocks noChangeArrowheads="1"/>
          </p:cNvSpPr>
          <p:nvPr/>
        </p:nvSpPr>
        <p:spPr bwMode="auto">
          <a:xfrm>
            <a:off x="106017" y="3746247"/>
            <a:ext cx="8481392" cy="3170099"/>
          </a:xfrm>
          <a:prstGeom prst="rect">
            <a:avLst/>
          </a:prstGeom>
          <a:noFill/>
          <a:ln>
            <a:noFill/>
          </a:ln>
          <a:effec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lvl="0" indent="-285750">
              <a:buFont typeface="Arial" panose="020B0604020202020204" pitchFamily="34" charset="0"/>
              <a:buChar char="•"/>
            </a:pPr>
            <a:r>
              <a:rPr lang="en-US" altLang="en-US" sz="2000" dirty="0">
                <a:solidFill>
                  <a:srgbClr val="222222"/>
                </a:solidFill>
                <a:latin typeface="+mj-lt"/>
              </a:rPr>
              <a:t>Giordano Bruno (1548 – 17 February 1600) was an Italian Dominican friar, philosopher, mathematician, poet, and cosmological theorist.</a:t>
            </a:r>
          </a:p>
          <a:p>
            <a:pPr marL="285750" lvl="0" indent="-285750">
              <a:buFont typeface="Arial" panose="020B0604020202020204" pitchFamily="34" charset="0"/>
              <a:buChar char="•"/>
            </a:pPr>
            <a:r>
              <a:rPr lang="en-US" altLang="en-US" sz="2000" dirty="0">
                <a:solidFill>
                  <a:srgbClr val="222222"/>
                </a:solidFill>
                <a:latin typeface="+mj-lt"/>
              </a:rPr>
              <a:t> He is known for his cosmological theories, which conceptually extended the then-novel Copernican model. </a:t>
            </a:r>
          </a:p>
          <a:p>
            <a:pPr marL="285750" lvl="0" indent="-285750">
              <a:buFont typeface="Arial" panose="020B0604020202020204" pitchFamily="34" charset="0"/>
              <a:buChar char="•"/>
            </a:pPr>
            <a:r>
              <a:rPr lang="en-US" altLang="en-US" sz="2000" dirty="0">
                <a:solidFill>
                  <a:srgbClr val="222222"/>
                </a:solidFill>
                <a:latin typeface="+mj-lt"/>
              </a:rPr>
              <a:t>He proposed that the stars were distant suns surrounded by their own planets, and he raised the possibility that these planets might foster life of their own, a philosophical position known as cosmic pluralism. </a:t>
            </a:r>
          </a:p>
          <a:p>
            <a:pPr marL="285750" lvl="0" indent="-285750">
              <a:buFont typeface="Arial" panose="020B0604020202020204" pitchFamily="34" charset="0"/>
              <a:buChar char="•"/>
            </a:pPr>
            <a:r>
              <a:rPr lang="en-US" altLang="en-US" sz="2000" dirty="0">
                <a:solidFill>
                  <a:srgbClr val="222222"/>
                </a:solidFill>
                <a:latin typeface="+mj-lt"/>
              </a:rPr>
              <a:t>He insisted that the universe is infinite and could have no "center".</a:t>
            </a:r>
            <a:endParaRPr kumimoji="0" lang="en-US" altLang="en-US" sz="4400" i="0" u="none" strike="noStrike" cap="none" normalizeH="0" baseline="0" dirty="0">
              <a:ln>
                <a:noFill/>
              </a:ln>
              <a:solidFill>
                <a:schemeClr val="tx1"/>
              </a:solidFill>
              <a:effectLst/>
              <a:latin typeface="+mj-lt"/>
            </a:endParaRPr>
          </a:p>
        </p:txBody>
      </p:sp>
      <p:pic>
        <p:nvPicPr>
          <p:cNvPr id="6148" name="Picture 4" descr="Giordano Brun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81750" y="0"/>
            <a:ext cx="2762250" cy="310515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Image result for giordano bruno autodaf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017" y="702365"/>
            <a:ext cx="8814602" cy="5769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761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14901"/>
          </a:xfrm>
        </p:spPr>
        <p:txBody>
          <a:bodyPr>
            <a:normAutofit fontScale="90000"/>
          </a:bodyPr>
          <a:lstStyle/>
          <a:p>
            <a:r>
              <a:rPr lang="en-US" dirty="0" err="1"/>
              <a:t>Tycho</a:t>
            </a:r>
            <a:r>
              <a:rPr lang="en-US" dirty="0"/>
              <a:t> Brahe </a:t>
            </a:r>
          </a:p>
        </p:txBody>
      </p:sp>
      <p:sp>
        <p:nvSpPr>
          <p:cNvPr id="3" name="Content Placeholder 2"/>
          <p:cNvSpPr>
            <a:spLocks noGrp="1"/>
          </p:cNvSpPr>
          <p:nvPr>
            <p:ph idx="1"/>
          </p:nvPr>
        </p:nvSpPr>
        <p:spPr>
          <a:xfrm>
            <a:off x="265044" y="1344448"/>
            <a:ext cx="5432754" cy="5255136"/>
          </a:xfrm>
        </p:spPr>
        <p:txBody>
          <a:bodyPr>
            <a:normAutofit/>
          </a:bodyPr>
          <a:lstStyle/>
          <a:p>
            <a:r>
              <a:rPr lang="en-US" sz="2000" dirty="0" err="1"/>
              <a:t>Tycho</a:t>
            </a:r>
            <a:r>
              <a:rPr lang="en-US" sz="2000" dirty="0"/>
              <a:t> Brahe (14 December 1546 – 24 October 1601) was a Danish nobleman, astronomer, and writer known for his accurate and comprehensive astronomical and planetary observations. He was born in the then Danish peninsula of Scania.</a:t>
            </a:r>
          </a:p>
          <a:p>
            <a:r>
              <a:rPr lang="en-US" sz="2000" dirty="0"/>
              <a:t> Well known in his lifetime as an astronomer, astrologer and alchemist, he has been described as "the first competent mind in modern astronomy to feel ardently the passion for exact empirical facts." His observations were some </a:t>
            </a:r>
            <a:r>
              <a:rPr lang="en-US" sz="2000" b="1" dirty="0"/>
              <a:t>five times more accurate </a:t>
            </a:r>
            <a:r>
              <a:rPr lang="en-US" sz="2000" dirty="0"/>
              <a:t>than the best available observations at the time.</a:t>
            </a:r>
          </a:p>
        </p:txBody>
      </p:sp>
      <p:sp>
        <p:nvSpPr>
          <p:cNvPr id="4" name="Slide Number Placeholder 3"/>
          <p:cNvSpPr>
            <a:spLocks noGrp="1"/>
          </p:cNvSpPr>
          <p:nvPr>
            <p:ph type="sldNum" sz="quarter" idx="12"/>
          </p:nvPr>
        </p:nvSpPr>
        <p:spPr/>
        <p:txBody>
          <a:bodyPr/>
          <a:lstStyle/>
          <a:p>
            <a:fld id="{41981FBF-D86C-4C24-9F66-A76C0A1A1C3D}" type="slidenum">
              <a:rPr lang="en-US" smtClean="0"/>
              <a:t>24</a:t>
            </a:fld>
            <a:endParaRPr lang="en-US"/>
          </a:p>
        </p:txBody>
      </p:sp>
      <p:pic>
        <p:nvPicPr>
          <p:cNvPr id="2050" name="Picture 2" descr="Image result for tycho brahe"/>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704784" y="1973"/>
            <a:ext cx="2736271" cy="205313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upload.wikimedia.org/wikipedia/commons/thumb/9/90/Fotothek_df_tg_0005915_Astronomie_%5E_Messinstrument.jpg/320px-Fotothek_df_tg_0005915_Astronomie_%5E_Messinstrument.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697797" y="2177315"/>
            <a:ext cx="2743258" cy="46806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88353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58115" y="196129"/>
            <a:ext cx="1893951" cy="1274860"/>
          </a:xfrm>
        </p:spPr>
        <p:txBody>
          <a:bodyPr/>
          <a:lstStyle/>
          <a:p>
            <a:r>
              <a:rPr lang="en-US" dirty="0"/>
              <a:t>Galileo Galilei</a:t>
            </a:r>
          </a:p>
        </p:txBody>
      </p:sp>
      <p:sp>
        <p:nvSpPr>
          <p:cNvPr id="3" name="Content Placeholder 2"/>
          <p:cNvSpPr>
            <a:spLocks noGrp="1"/>
          </p:cNvSpPr>
          <p:nvPr>
            <p:ph idx="1"/>
          </p:nvPr>
        </p:nvSpPr>
        <p:spPr>
          <a:xfrm>
            <a:off x="17641" y="2246668"/>
            <a:ext cx="6327914" cy="4519257"/>
          </a:xfrm>
        </p:spPr>
        <p:txBody>
          <a:bodyPr>
            <a:normAutofit fontScale="92500" lnSpcReduction="20000"/>
          </a:bodyPr>
          <a:lstStyle/>
          <a:p>
            <a:r>
              <a:rPr lang="en-US" dirty="0"/>
              <a:t>Galileo Galilei, (born February 15, 1564, Pisa [Italy]—died January 8, 1642, </a:t>
            </a:r>
            <a:r>
              <a:rPr lang="en-US" dirty="0" err="1"/>
              <a:t>Arcetri</a:t>
            </a:r>
            <a:r>
              <a:rPr lang="en-US" dirty="0"/>
              <a:t>, near Florence), Italian natural philosopher, astronomer, and mathematician who made fundamental contributions to the sciences of motion, astronomy, and strength of materials and to the development of the scientific method. </a:t>
            </a:r>
          </a:p>
          <a:p>
            <a:r>
              <a:rPr lang="en-US" dirty="0"/>
              <a:t>His formulation of (circular) inertia, the law of falling bodies, and parabolic trajectories marked the beginning of a fundamental change in the study of motion. His insistence that the book of nature was written in the </a:t>
            </a:r>
            <a:r>
              <a:rPr lang="en-US" b="1" dirty="0"/>
              <a:t>language of mathematics </a:t>
            </a:r>
            <a:r>
              <a:rPr lang="en-US" dirty="0"/>
              <a:t>changed natural philosophy from a verbal, qualitative account to a mathematical one in which experimentation became a recognized method for discovering the facts of nature. </a:t>
            </a:r>
          </a:p>
          <a:p>
            <a:r>
              <a:rPr lang="en-US" dirty="0"/>
              <a:t>Finally, his discoveries with the telescope revolutionized astronomy and paved the way for the acceptance of the Copernican heliocentric system, but his advocacy of that system eventually resulted in an Inquisition process against him.</a:t>
            </a:r>
          </a:p>
        </p:txBody>
      </p:sp>
      <p:sp>
        <p:nvSpPr>
          <p:cNvPr id="4" name="Slide Number Placeholder 3"/>
          <p:cNvSpPr>
            <a:spLocks noGrp="1"/>
          </p:cNvSpPr>
          <p:nvPr>
            <p:ph type="sldNum" sz="quarter" idx="12"/>
          </p:nvPr>
        </p:nvSpPr>
        <p:spPr/>
        <p:txBody>
          <a:bodyPr/>
          <a:lstStyle/>
          <a:p>
            <a:fld id="{41981FBF-D86C-4C24-9F66-A76C0A1A1C3D}" type="slidenum">
              <a:rPr lang="en-US" smtClean="0"/>
              <a:t>25</a:t>
            </a:fld>
            <a:endParaRPr lang="en-US"/>
          </a:p>
        </p:txBody>
      </p:sp>
      <p:pic>
        <p:nvPicPr>
          <p:cNvPr id="4098" name="Picture 2" descr="Image result for galileo galile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45555" y="1574466"/>
            <a:ext cx="2095500" cy="2657476"/>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Image result for galileo telescop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345555" y="4331759"/>
            <a:ext cx="2119073" cy="2525229"/>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Image result for galilean moons"/>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t="46727"/>
          <a:stretch/>
        </p:blipFill>
        <p:spPr bwMode="auto">
          <a:xfrm>
            <a:off x="17640" y="0"/>
            <a:ext cx="6044927" cy="21468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9381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Figure 2.20</a:t>
            </a:r>
          </a:p>
        </p:txBody>
      </p:sp>
      <p:pic>
        <p:nvPicPr>
          <p:cNvPr id="3" name="Picture Placeholder 2" descr="Photograph of Galileo’s telescope showing its elegantly decorated tube."/>
          <p:cNvPicPr>
            <a:picLocks noGrp="1" noChangeAspect="1"/>
          </p:cNvPicPr>
          <p:nvPr>
            <p:ph type="pic" sz="quarter" idx="13"/>
          </p:nvPr>
        </p:nvPicPr>
        <p:blipFill>
          <a:blip r:embed="rId2" cstate="email">
            <a:extLst>
              <a:ext uri="{28A0092B-C50C-407E-A947-70E740481C1C}">
                <a14:useLocalDpi xmlns:a14="http://schemas.microsoft.com/office/drawing/2010/main" val="0"/>
              </a:ext>
            </a:extLst>
          </a:blip>
          <a:srcRect t="-208075" b="-208075"/>
          <a:stretch>
            <a:fillRect/>
          </a:stretch>
        </p:blipFill>
        <p:spPr/>
      </p:pic>
      <p:sp>
        <p:nvSpPr>
          <p:cNvPr id="7" name="Text Placeholder 6"/>
          <p:cNvSpPr>
            <a:spLocks noGrp="1"/>
          </p:cNvSpPr>
          <p:nvPr>
            <p:ph type="body" sz="quarter" idx="14"/>
          </p:nvPr>
        </p:nvSpPr>
        <p:spPr/>
        <p:txBody>
          <a:bodyPr>
            <a:normAutofit/>
          </a:bodyPr>
          <a:lstStyle/>
          <a:p>
            <a:r>
              <a:rPr lang="en-US" sz="1600" b="1" dirty="0">
                <a:solidFill>
                  <a:srgbClr val="6CB255"/>
                </a:solidFill>
              </a:rPr>
              <a:t>Telescope Used by Galileo. </a:t>
            </a:r>
            <a:r>
              <a:rPr lang="en-US" sz="1600" dirty="0"/>
              <a:t>The telescope has a wooden tube covered with paper and a lens 26 millimeters across.</a:t>
            </a:r>
          </a:p>
        </p:txBody>
      </p:sp>
      <p:pic>
        <p:nvPicPr>
          <p:cNvPr id="8" name="Picture 7"/>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7772687" y="259755"/>
            <a:ext cx="1051734" cy="714850"/>
          </a:xfrm>
          <a:prstGeom prst="rect">
            <a:avLst/>
          </a:prstGeom>
        </p:spPr>
      </p:pic>
    </p:spTree>
    <p:extLst>
      <p:ext uri="{BB962C8B-B14F-4D97-AF65-F5344CB8AC3E}">
        <p14:creationId xmlns:p14="http://schemas.microsoft.com/office/powerpoint/2010/main" val="5873394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37259" y="341206"/>
            <a:ext cx="7269480" cy="336655"/>
          </a:xfrm>
        </p:spPr>
        <p:txBody>
          <a:bodyPr>
            <a:normAutofit fontScale="90000"/>
          </a:bodyPr>
          <a:lstStyle/>
          <a:p>
            <a:r>
              <a:rPr lang="en-US" b="1" dirty="0"/>
              <a:t>Constellations on the Ecliptic</a:t>
            </a:r>
            <a:endParaRPr lang="en-US" dirty="0"/>
          </a:p>
        </p:txBody>
      </p:sp>
      <p:sp>
        <p:nvSpPr>
          <p:cNvPr id="3" name="Content Placeholder 2"/>
          <p:cNvSpPr>
            <a:spLocks noGrp="1"/>
          </p:cNvSpPr>
          <p:nvPr>
            <p:ph idx="1"/>
          </p:nvPr>
        </p:nvSpPr>
        <p:spPr>
          <a:xfrm>
            <a:off x="128693" y="4822613"/>
            <a:ext cx="8078046" cy="1943312"/>
          </a:xfrm>
        </p:spPr>
        <p:txBody>
          <a:bodyPr>
            <a:normAutofit fontScale="92500" lnSpcReduction="20000"/>
          </a:bodyPr>
          <a:lstStyle/>
          <a:p>
            <a:r>
              <a:rPr lang="en-US" dirty="0"/>
              <a:t>As Earth revolves around the Sun, we sit on it and see the Sun moving around the sky. The circle in the sky that the Sun appears to make around us in the course of a year is called the ecliptic. This circle (like all circles in the sky) goes through a set of constellations. The ancients thought these constellations, which the Sun (and the Moon and planets) visited, must be special and incorporated them into their system of astrology. Note that at any given time of the year, some of the constellations crossed by the ecliptic are visible in the night sky; others are in the day sky and are thus hidden by the brilliance of the Sun.</a:t>
            </a:r>
          </a:p>
        </p:txBody>
      </p:sp>
      <p:sp>
        <p:nvSpPr>
          <p:cNvPr id="4" name="Slide Number Placeholder 3"/>
          <p:cNvSpPr>
            <a:spLocks noGrp="1"/>
          </p:cNvSpPr>
          <p:nvPr>
            <p:ph type="sldNum" sz="quarter" idx="12"/>
          </p:nvPr>
        </p:nvSpPr>
        <p:spPr/>
        <p:txBody>
          <a:bodyPr/>
          <a:lstStyle/>
          <a:p>
            <a:fld id="{41981FBF-D86C-4C24-9F66-A76C0A1A1C3D}" type="slidenum">
              <a:rPr lang="en-US" smtClean="0"/>
              <a:t>27</a:t>
            </a:fld>
            <a:endParaRPr lang="en-US"/>
          </a:p>
        </p:txBody>
      </p:sp>
      <p:pic>
        <p:nvPicPr>
          <p:cNvPr id="5" name="Picture 4"/>
          <p:cNvPicPr>
            <a:picLocks noChangeAspect="1"/>
          </p:cNvPicPr>
          <p:nvPr/>
        </p:nvPicPr>
        <p:blipFill>
          <a:blip r:embed="rId2"/>
          <a:stretch>
            <a:fillRect/>
          </a:stretch>
        </p:blipFill>
        <p:spPr>
          <a:xfrm>
            <a:off x="1356666" y="673837"/>
            <a:ext cx="6295201" cy="3983467"/>
          </a:xfrm>
          <a:prstGeom prst="rect">
            <a:avLst/>
          </a:prstGeom>
        </p:spPr>
      </p:pic>
    </p:spTree>
    <p:extLst>
      <p:ext uri="{BB962C8B-B14F-4D97-AF65-F5344CB8AC3E}">
        <p14:creationId xmlns:p14="http://schemas.microsoft.com/office/powerpoint/2010/main" val="719645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246490"/>
            <a:ext cx="7269480" cy="349857"/>
          </a:xfrm>
        </p:spPr>
        <p:txBody>
          <a:bodyPr>
            <a:normAutofit fontScale="90000"/>
          </a:bodyPr>
          <a:lstStyle/>
          <a:p>
            <a:r>
              <a:rPr lang="en-US" dirty="0"/>
              <a:t>Astrology or pseudoscience</a:t>
            </a:r>
          </a:p>
        </p:txBody>
      </p:sp>
      <p:sp>
        <p:nvSpPr>
          <p:cNvPr id="3" name="Content Placeholder 2"/>
          <p:cNvSpPr>
            <a:spLocks noGrp="1"/>
          </p:cNvSpPr>
          <p:nvPr>
            <p:ph idx="1"/>
          </p:nvPr>
        </p:nvSpPr>
        <p:spPr>
          <a:xfrm>
            <a:off x="1" y="596347"/>
            <a:ext cx="8441054" cy="6169579"/>
          </a:xfrm>
        </p:spPr>
        <p:txBody>
          <a:bodyPr>
            <a:noAutofit/>
          </a:bodyPr>
          <a:lstStyle/>
          <a:p>
            <a:r>
              <a:rPr lang="en-US" sz="2000" dirty="0"/>
              <a:t>Astrology is the study of the movements and relative positions of celestial objects as a means of divining information about human affairs and terrestrial events. Astrology has been dated to at least the 2nd millennium BCE, and has its roots in calendrical systems used to predict seasonal shifts and to interpret celestial cycles as signs of divine communications.</a:t>
            </a:r>
          </a:p>
          <a:p>
            <a:r>
              <a:rPr lang="en-US" sz="2000" dirty="0"/>
              <a:t> Many cultures have attached importance to astronomical events, and some—such as the Indians, Chinese, and Maya—developed elaborate systems for predicting terrestrial events from celestial observations. Western astrology, one of the oldest astrological systems still in use, can trace its roots to 19th–17th century BCE Mesopotamia, from which it spread to Ancient Greece, Rome, the Arab world and eventually Europe. </a:t>
            </a:r>
          </a:p>
          <a:p>
            <a:r>
              <a:rPr lang="en-US" sz="2000" dirty="0"/>
              <a:t>Contemporary Western astrology is often associated with systems of horoscopes that purport to explain aspects of a person's personality and predict significant events in their lives based on the positions of celestial objects;</a:t>
            </a:r>
          </a:p>
          <a:p>
            <a:r>
              <a:rPr lang="en-US" sz="2000" dirty="0"/>
              <a:t> QUESTION: why do you think people started to believe that stars affect their lives in such profound manner?</a:t>
            </a:r>
          </a:p>
        </p:txBody>
      </p:sp>
      <p:sp>
        <p:nvSpPr>
          <p:cNvPr id="4" name="Slide Number Placeholder 3"/>
          <p:cNvSpPr>
            <a:spLocks noGrp="1"/>
          </p:cNvSpPr>
          <p:nvPr>
            <p:ph type="sldNum" sz="quarter" idx="12"/>
          </p:nvPr>
        </p:nvSpPr>
        <p:spPr/>
        <p:txBody>
          <a:bodyPr/>
          <a:lstStyle/>
          <a:p>
            <a:fld id="{41981FBF-D86C-4C24-9F66-A76C0A1A1C3D}" type="slidenum">
              <a:rPr lang="en-US" smtClean="0"/>
              <a:t>28</a:t>
            </a:fld>
            <a:endParaRPr lang="en-US"/>
          </a:p>
        </p:txBody>
      </p:sp>
    </p:spTree>
    <p:extLst>
      <p:ext uri="{BB962C8B-B14F-4D97-AF65-F5344CB8AC3E}">
        <p14:creationId xmlns:p14="http://schemas.microsoft.com/office/powerpoint/2010/main" val="13704618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1252" y="365760"/>
            <a:ext cx="7924632" cy="508000"/>
          </a:xfrm>
        </p:spPr>
        <p:txBody>
          <a:bodyPr>
            <a:noAutofit/>
          </a:bodyPr>
          <a:lstStyle/>
          <a:p>
            <a:r>
              <a:rPr lang="en-US" sz="3200" b="1" dirty="0"/>
              <a:t>Astronomy around the ancient world</a:t>
            </a:r>
            <a:endParaRPr lang="en-US" sz="3200" dirty="0"/>
          </a:p>
        </p:txBody>
      </p:sp>
      <p:sp>
        <p:nvSpPr>
          <p:cNvPr id="3" name="Content Placeholder 2"/>
          <p:cNvSpPr>
            <a:spLocks noGrp="1"/>
          </p:cNvSpPr>
          <p:nvPr>
            <p:ph idx="1"/>
          </p:nvPr>
        </p:nvSpPr>
        <p:spPr>
          <a:xfrm>
            <a:off x="404537" y="972159"/>
            <a:ext cx="6446520" cy="541866"/>
          </a:xfrm>
        </p:spPr>
        <p:txBody>
          <a:bodyPr/>
          <a:lstStyle/>
          <a:p>
            <a:r>
              <a:rPr lang="en-US" dirty="0"/>
              <a:t>In Egypt:</a:t>
            </a:r>
          </a:p>
        </p:txBody>
      </p:sp>
      <p:sp>
        <p:nvSpPr>
          <p:cNvPr id="4" name="Slide Number Placeholder 3"/>
          <p:cNvSpPr>
            <a:spLocks noGrp="1"/>
          </p:cNvSpPr>
          <p:nvPr>
            <p:ph type="sldNum" sz="quarter" idx="12"/>
          </p:nvPr>
        </p:nvSpPr>
        <p:spPr/>
        <p:txBody>
          <a:bodyPr/>
          <a:lstStyle/>
          <a:p>
            <a:fld id="{41981FBF-D86C-4C24-9F66-A76C0A1A1C3D}" type="slidenum">
              <a:rPr lang="en-US" smtClean="0"/>
              <a:t>3</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749357" y="1426796"/>
            <a:ext cx="4459264" cy="2384213"/>
          </a:xfrm>
          <a:prstGeom prst="rect">
            <a:avLst/>
          </a:prstGeom>
        </p:spPr>
      </p:pic>
      <p:sp>
        <p:nvSpPr>
          <p:cNvPr id="6" name="Rectangle 5"/>
          <p:cNvSpPr/>
          <p:nvPr/>
        </p:nvSpPr>
        <p:spPr>
          <a:xfrm>
            <a:off x="4462704" y="1057464"/>
            <a:ext cx="1154483" cy="369332"/>
          </a:xfrm>
          <a:prstGeom prst="rect">
            <a:avLst/>
          </a:prstGeom>
        </p:spPr>
        <p:txBody>
          <a:bodyPr wrap="none">
            <a:spAutoFit/>
          </a:bodyPr>
          <a:lstStyle/>
          <a:p>
            <a:r>
              <a:rPr lang="en-US" dirty="0" err="1"/>
              <a:t>merkhet</a:t>
            </a:r>
            <a:r>
              <a:rPr lang="en-US" dirty="0"/>
              <a:t> </a:t>
            </a:r>
          </a:p>
        </p:txBody>
      </p:sp>
      <p:pic>
        <p:nvPicPr>
          <p:cNvPr id="7" name="Picture 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1252" y="1426796"/>
            <a:ext cx="2384213" cy="2384213"/>
          </a:xfrm>
          <a:prstGeom prst="rect">
            <a:avLst/>
          </a:prstGeom>
        </p:spPr>
      </p:pic>
      <p:sp>
        <p:nvSpPr>
          <p:cNvPr id="8" name="Content Placeholder 2"/>
          <p:cNvSpPr txBox="1">
            <a:spLocks/>
          </p:cNvSpPr>
          <p:nvPr/>
        </p:nvSpPr>
        <p:spPr>
          <a:xfrm>
            <a:off x="221656" y="4265645"/>
            <a:ext cx="2588657" cy="2351902"/>
          </a:xfrm>
          <a:prstGeom prst="rect">
            <a:avLst/>
          </a:prstGeom>
        </p:spPr>
        <p:txBody>
          <a:bodyPr vert="horz" lIns="91440" tIns="45720" rIns="91440" bIns="45720" rtlCol="0">
            <a:normAutofit fontScale="92500"/>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dirty="0"/>
              <a:t>In China:</a:t>
            </a:r>
          </a:p>
          <a:p>
            <a:pPr lvl="1"/>
            <a:r>
              <a:rPr lang="en-US" dirty="0"/>
              <a:t>This is a star map for the celestial globe of Su Song (1020-1101), a Chinese scientist and mechanical engineer of the Song Dynasty (960-1279). It was first published in the year 1092</a:t>
            </a:r>
          </a:p>
        </p:txBody>
      </p:sp>
      <p:pic>
        <p:nvPicPr>
          <p:cNvPr id="9" name="Picture 8"/>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813387" y="3909408"/>
            <a:ext cx="3793694" cy="2729609"/>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269577" y="1426795"/>
            <a:ext cx="1787240" cy="2398151"/>
          </a:xfrm>
          <a:prstGeom prst="rect">
            <a:avLst/>
          </a:prstGeom>
        </p:spPr>
      </p:pic>
    </p:spTree>
    <p:extLst>
      <p:ext uri="{BB962C8B-B14F-4D97-AF65-F5344CB8AC3E}">
        <p14:creationId xmlns:p14="http://schemas.microsoft.com/office/powerpoint/2010/main" val="12048185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751840"/>
          </a:xfrm>
        </p:spPr>
        <p:txBody>
          <a:bodyPr>
            <a:normAutofit fontScale="90000"/>
          </a:bodyPr>
          <a:lstStyle/>
          <a:p>
            <a:r>
              <a:rPr lang="en-US" b="1" dirty="0"/>
              <a:t>Astronomy around the ancient world</a:t>
            </a:r>
            <a:endParaRPr lang="en-US" dirty="0"/>
          </a:p>
        </p:txBody>
      </p:sp>
      <p:sp>
        <p:nvSpPr>
          <p:cNvPr id="3" name="Content Placeholder 2"/>
          <p:cNvSpPr>
            <a:spLocks noGrp="1"/>
          </p:cNvSpPr>
          <p:nvPr>
            <p:ph idx="1"/>
          </p:nvPr>
        </p:nvSpPr>
        <p:spPr>
          <a:xfrm>
            <a:off x="345440" y="1117601"/>
            <a:ext cx="3982720" cy="2160692"/>
          </a:xfrm>
        </p:spPr>
        <p:txBody>
          <a:bodyPr/>
          <a:lstStyle/>
          <a:p>
            <a:r>
              <a:rPr lang="en-US" dirty="0"/>
              <a:t>An illustration from al-</a:t>
            </a:r>
            <a:r>
              <a:rPr lang="en-US" dirty="0" err="1"/>
              <a:t>Biruni's</a:t>
            </a:r>
            <a:r>
              <a:rPr lang="en-US" dirty="0"/>
              <a:t> astronomical works, explains the different phases of the moon.</a:t>
            </a:r>
          </a:p>
          <a:p>
            <a:pPr lvl="1"/>
            <a:r>
              <a:rPr lang="en-US" dirty="0"/>
              <a:t>(city of Khiva,[1] </a:t>
            </a:r>
            <a:r>
              <a:rPr lang="en-US" dirty="0" err="1"/>
              <a:t>Khwarezm</a:t>
            </a:r>
            <a:r>
              <a:rPr lang="en-US" dirty="0"/>
              <a:t>, </a:t>
            </a:r>
            <a:r>
              <a:rPr lang="en-US" dirty="0" err="1"/>
              <a:t>Afrighid</a:t>
            </a:r>
            <a:r>
              <a:rPr lang="en-US" dirty="0"/>
              <a:t> dynasty (modern-day Uzbekistan))</a:t>
            </a:r>
          </a:p>
          <a:p>
            <a:pPr lvl="1"/>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443222" y="1117600"/>
            <a:ext cx="3657600" cy="2575560"/>
          </a:xfrm>
          <a:prstGeom prst="rect">
            <a:avLst/>
          </a:prstGeom>
        </p:spPr>
      </p:pic>
      <p:pic>
        <p:nvPicPr>
          <p:cNvPr id="6" name="Picture 5"/>
          <p:cNvPicPr>
            <a:picLocks noChangeAspect="1"/>
          </p:cNvPicPr>
          <p:nvPr/>
        </p:nvPicPr>
        <p:blipFill rotWithShape="1">
          <a:blip r:embed="rId3" cstate="email">
            <a:extLst>
              <a:ext uri="{28A0092B-C50C-407E-A947-70E740481C1C}">
                <a14:useLocalDpi xmlns:a14="http://schemas.microsoft.com/office/drawing/2010/main" val="0"/>
              </a:ext>
            </a:extLst>
          </a:blip>
          <a:srcRect r="9506"/>
          <a:stretch/>
        </p:blipFill>
        <p:spPr>
          <a:xfrm>
            <a:off x="882459" y="2803526"/>
            <a:ext cx="2639674" cy="3962400"/>
          </a:xfrm>
          <a:prstGeom prst="rect">
            <a:avLst/>
          </a:prstGeom>
        </p:spPr>
      </p:pic>
      <p:sp>
        <p:nvSpPr>
          <p:cNvPr id="7" name="Rectangle 6"/>
          <p:cNvSpPr/>
          <p:nvPr/>
        </p:nvSpPr>
        <p:spPr>
          <a:xfrm>
            <a:off x="3848734" y="4897735"/>
            <a:ext cx="4572000" cy="923330"/>
          </a:xfrm>
          <a:prstGeom prst="rect">
            <a:avLst/>
          </a:prstGeom>
        </p:spPr>
        <p:txBody>
          <a:bodyPr>
            <a:spAutoFit/>
          </a:bodyPr>
          <a:lstStyle/>
          <a:p>
            <a:pPr lvl="1"/>
            <a:endParaRPr lang="en-US" dirty="0"/>
          </a:p>
          <a:p>
            <a:r>
              <a:rPr lang="en-US" dirty="0" err="1"/>
              <a:t>Jantar</a:t>
            </a:r>
            <a:r>
              <a:rPr lang="en-US" dirty="0"/>
              <a:t> </a:t>
            </a:r>
            <a:r>
              <a:rPr lang="en-US" dirty="0" err="1"/>
              <a:t>Mantar</a:t>
            </a:r>
            <a:r>
              <a:rPr lang="en-US" dirty="0"/>
              <a:t>, ancient astronomical observatory, Jaipur, Rajasthan, India</a:t>
            </a:r>
          </a:p>
        </p:txBody>
      </p:sp>
    </p:spTree>
    <p:extLst>
      <p:ext uri="{BB962C8B-B14F-4D97-AF65-F5344CB8AC3E}">
        <p14:creationId xmlns:p14="http://schemas.microsoft.com/office/powerpoint/2010/main" val="37377155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9311" y="542374"/>
            <a:ext cx="3564636" cy="1374987"/>
          </a:xfrm>
        </p:spPr>
        <p:txBody>
          <a:bodyPr/>
          <a:lstStyle/>
          <a:p>
            <a:r>
              <a:rPr lang="en-US" dirty="0"/>
              <a:t>Ancient Cosmologies</a:t>
            </a:r>
          </a:p>
        </p:txBody>
      </p:sp>
      <p:sp>
        <p:nvSpPr>
          <p:cNvPr id="3" name="Content Placeholder 2"/>
          <p:cNvSpPr>
            <a:spLocks noGrp="1"/>
          </p:cNvSpPr>
          <p:nvPr>
            <p:ph idx="1"/>
          </p:nvPr>
        </p:nvSpPr>
        <p:spPr>
          <a:xfrm>
            <a:off x="783843" y="2774738"/>
            <a:ext cx="7215463" cy="3694325"/>
          </a:xfrm>
        </p:spPr>
        <p:txBody>
          <a:bodyPr/>
          <a:lstStyle/>
          <a:p>
            <a:r>
              <a:rPr lang="en-US" dirty="0"/>
              <a:t>The Greek word cosmos is the universe literally. Using the word cosmos rather than the word universe implies viewing the universe as a complex and orderly system </a:t>
            </a:r>
            <a:r>
              <a:rPr lang="en-US"/>
              <a:t>or </a:t>
            </a:r>
            <a:r>
              <a:rPr lang="en-US" smtClean="0"/>
              <a:t>entity, </a:t>
            </a:r>
            <a:r>
              <a:rPr lang="en-US" dirty="0"/>
              <a:t>the opposite of chaos.</a:t>
            </a:r>
          </a:p>
          <a:p>
            <a:r>
              <a:rPr lang="en-US" dirty="0"/>
              <a:t>The cosmos, and our understanding of the reasons for its existence and significance, are studied in </a:t>
            </a:r>
            <a:r>
              <a:rPr lang="en-US" b="1" dirty="0"/>
              <a:t>cosmology</a:t>
            </a:r>
            <a:r>
              <a:rPr lang="en-US" dirty="0"/>
              <a:t> - a very broad discipline covering any scientific, religious, or philosophical contemplation of the cosmos and its nature, or reasons for existing.</a:t>
            </a:r>
          </a:p>
          <a:p>
            <a:r>
              <a:rPr lang="en-US" dirty="0"/>
              <a:t>So Cosmology is a set of knowledge and believes one has about the universe, how it was made, what makes it work and how and if it has an end.</a:t>
            </a:r>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54507" y="0"/>
            <a:ext cx="3048000" cy="2459736"/>
          </a:xfrm>
          <a:prstGeom prst="rect">
            <a:avLst/>
          </a:prstGeom>
        </p:spPr>
      </p:pic>
    </p:spTree>
    <p:extLst>
      <p:ext uri="{BB962C8B-B14F-4D97-AF65-F5344CB8AC3E}">
        <p14:creationId xmlns:p14="http://schemas.microsoft.com/office/powerpoint/2010/main" val="36599555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5300" y="1679522"/>
            <a:ext cx="4524587" cy="668549"/>
          </a:xfrm>
        </p:spPr>
        <p:txBody>
          <a:bodyPr>
            <a:normAutofit fontScale="90000"/>
          </a:bodyPr>
          <a:lstStyle/>
          <a:p>
            <a:r>
              <a:rPr lang="en-US" dirty="0"/>
              <a:t>Cosmology of Greece</a:t>
            </a:r>
          </a:p>
        </p:txBody>
      </p:sp>
      <p:sp>
        <p:nvSpPr>
          <p:cNvPr id="3" name="Content Placeholder 2"/>
          <p:cNvSpPr>
            <a:spLocks noGrp="1"/>
          </p:cNvSpPr>
          <p:nvPr>
            <p:ph idx="1"/>
          </p:nvPr>
        </p:nvSpPr>
        <p:spPr>
          <a:xfrm>
            <a:off x="474133" y="2465493"/>
            <a:ext cx="7741751" cy="4246880"/>
          </a:xfrm>
        </p:spPr>
        <p:txBody>
          <a:bodyPr>
            <a:normAutofit fontScale="92500" lnSpcReduction="10000"/>
          </a:bodyPr>
          <a:lstStyle/>
          <a:p>
            <a:r>
              <a:rPr lang="en-US" dirty="0"/>
              <a:t>Belief in a spherical Earth may have stemmed from the time of Pythagoras, a philosopher and mathematician who lived 2500 years ago. </a:t>
            </a:r>
          </a:p>
          <a:p>
            <a:r>
              <a:rPr lang="en-US" dirty="0"/>
              <a:t>He believed circles and spheres to be “perfect forms” and suggested that Earth should therefore be a sphere.</a:t>
            </a:r>
          </a:p>
          <a:p>
            <a:r>
              <a:rPr lang="en-US" dirty="0"/>
              <a:t> As evidence that the gods liked spheres, the Greeks cited the fact that the Moon is a sphere</a:t>
            </a:r>
          </a:p>
          <a:p>
            <a:r>
              <a:rPr lang="en-US" dirty="0"/>
              <a:t>The writings of Aristotle (384–322 BCE), the tutor of Alexander the Great, summarize many of the ideas of his day. They describe how the progression of the Moon’s phase - its apparent changing shape - results from our seeing different portions of the Moon’s sunlit hemisphere as the month goes by (see Earth, Moon, and Sky).</a:t>
            </a:r>
          </a:p>
          <a:p>
            <a:r>
              <a:rPr lang="en-US" dirty="0"/>
              <a:t>Aristotle also knew that the Sun has to be farther away from Earth than is the Moon because occasionally the Moon passed exactly between Earth and the Sun and hid the Sun temporarily from view - solar eclipse.</a:t>
            </a:r>
          </a:p>
        </p:txBody>
      </p:sp>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90701" y="0"/>
            <a:ext cx="2924175" cy="1562100"/>
          </a:xfrm>
          <a:prstGeom prst="rect">
            <a:avLst/>
          </a:prstGeom>
        </p:spPr>
      </p:pic>
      <p:pic>
        <p:nvPicPr>
          <p:cNvPr id="6" name="Picture 5"/>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7412" y="8726"/>
            <a:ext cx="3930343" cy="2226473"/>
          </a:xfrm>
          <a:prstGeom prst="rect">
            <a:avLst/>
          </a:prstGeom>
        </p:spPr>
      </p:pic>
    </p:spTree>
    <p:extLst>
      <p:ext uri="{BB962C8B-B14F-4D97-AF65-F5344CB8AC3E}">
        <p14:creationId xmlns:p14="http://schemas.microsoft.com/office/powerpoint/2010/main" val="211187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4614" y="365760"/>
            <a:ext cx="3901270" cy="1070187"/>
          </a:xfrm>
        </p:spPr>
        <p:txBody>
          <a:bodyPr/>
          <a:lstStyle/>
          <a:p>
            <a:r>
              <a:rPr lang="en-US" dirty="0"/>
              <a:t>Earth/Round</a:t>
            </a:r>
          </a:p>
        </p:txBody>
      </p:sp>
      <p:sp>
        <p:nvSpPr>
          <p:cNvPr id="3" name="Content Placeholder 2"/>
          <p:cNvSpPr>
            <a:spLocks noGrp="1"/>
          </p:cNvSpPr>
          <p:nvPr>
            <p:ph idx="1"/>
          </p:nvPr>
        </p:nvSpPr>
        <p:spPr>
          <a:xfrm>
            <a:off x="1050809" y="2025227"/>
            <a:ext cx="6988196" cy="4832773"/>
          </a:xfrm>
        </p:spPr>
        <p:txBody>
          <a:bodyPr>
            <a:normAutofit lnSpcReduction="10000"/>
          </a:bodyPr>
          <a:lstStyle/>
          <a:p>
            <a:r>
              <a:rPr lang="en-US" dirty="0"/>
              <a:t>Aristotle cited convincing arguments that Earth must be round. First is the fact that as the Moon enters or emerges from Earth’s shadow during an eclipse of the Moon, the shape of the shadow seen on the Moon is always round. Only a spherical object always produces a round shadow. </a:t>
            </a:r>
          </a:p>
          <a:p>
            <a:r>
              <a:rPr lang="en-US" dirty="0"/>
              <a:t>If Earth were a disk, for example, there would be some occasions when the sunlight would strike it edge-on and its shadow on the Moon would be a line.</a:t>
            </a:r>
          </a:p>
          <a:p>
            <a:r>
              <a:rPr lang="en-US" dirty="0"/>
              <a:t>As a second argument, Aristotle explained that travelers who go south a significant distance are able to observe stars that are not visible farther north. And the height of the North Star—the star nearest the north celestial pole - decreases as a traveler moves south. </a:t>
            </a:r>
          </a:p>
          <a:p>
            <a:r>
              <a:rPr lang="en-US" dirty="0"/>
              <a:t>On a flat Earth, everyone would see the same stars overhead. The only possible explanation is that the traveler must have moved over a curved surface on Earth, showing stars from a different angle.</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9" name="Picture 8"/>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502970" y="0"/>
            <a:ext cx="1651000" cy="2209800"/>
          </a:xfrm>
          <a:prstGeom prst="rect">
            <a:avLst/>
          </a:prstGeom>
        </p:spPr>
      </p:pic>
      <p:pic>
        <p:nvPicPr>
          <p:cNvPr id="10" name="Picture 9"/>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7583" y="57150"/>
            <a:ext cx="2095500" cy="2095500"/>
          </a:xfrm>
          <a:prstGeom prst="rect">
            <a:avLst/>
          </a:prstGeom>
        </p:spPr>
      </p:pic>
      <p:sp>
        <p:nvSpPr>
          <p:cNvPr id="11" name="Rectangle 10"/>
          <p:cNvSpPr/>
          <p:nvPr/>
        </p:nvSpPr>
        <p:spPr>
          <a:xfrm>
            <a:off x="469395" y="2912333"/>
            <a:ext cx="7971660" cy="1754326"/>
          </a:xfrm>
          <a:prstGeom prst="rect">
            <a:avLst/>
          </a:prstGeom>
          <a:solidFill>
            <a:schemeClr val="accent3">
              <a:lumMod val="20000"/>
              <a:lumOff val="80000"/>
            </a:schemeClr>
          </a:solidFill>
        </p:spPr>
        <p:txBody>
          <a:bodyPr wrap="square" lIns="91440" tIns="45720" rIns="91440" bIns="45720">
            <a:spAutoFit/>
          </a:bodyPr>
          <a:lstStyle/>
          <a:p>
            <a:pPr algn="ctr"/>
            <a:r>
              <a:rPr lang="en-US" sz="5400" b="0" cap="none" spc="0" dirty="0">
                <a:ln w="0"/>
                <a:solidFill>
                  <a:srgbClr val="FF0000"/>
                </a:solidFill>
                <a:effectLst>
                  <a:reflection blurRad="6350" stA="53000" endA="300" endPos="35500" dir="5400000" sy="-90000" algn="bl" rotWithShape="0"/>
                </a:effectLst>
              </a:rPr>
              <a:t>But he lied to Alexander the Great about </a:t>
            </a:r>
            <a:r>
              <a:rPr lang="en-US" sz="5400" dirty="0">
                <a:ln w="0"/>
                <a:solidFill>
                  <a:srgbClr val="FF0000"/>
                </a:solidFill>
                <a:effectLst>
                  <a:reflection blurRad="6350" stA="53000" endA="300" endPos="35500" dir="5400000" sy="-90000" algn="bl" rotWithShape="0"/>
                </a:effectLst>
              </a:rPr>
              <a:t>that!</a:t>
            </a:r>
            <a:endParaRPr lang="en-US" sz="5400" b="0" cap="none" spc="0" dirty="0">
              <a:ln w="0"/>
              <a:solidFill>
                <a:srgbClr val="FF0000"/>
              </a:solidFill>
              <a:effectLst>
                <a:reflection blurRad="6350" stA="53000" endA="300" endPos="35500" dir="5400000" sy="-90000" algn="bl" rotWithShape="0"/>
              </a:effectLst>
            </a:endParaRPr>
          </a:p>
        </p:txBody>
      </p:sp>
      <p:sp>
        <p:nvSpPr>
          <p:cNvPr id="12" name="AutoShape 2" descr="Image result for alexander the great world map"/>
          <p:cNvSpPr>
            <a:spLocks noChangeAspect="1" noChangeArrowheads="1"/>
          </p:cNvSpPr>
          <p:nvPr/>
        </p:nvSpPr>
        <p:spPr bwMode="auto">
          <a:xfrm>
            <a:off x="155575" y="-1798638"/>
            <a:ext cx="5238750" cy="375285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123774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world map in ~300 B.C.</a:t>
            </a:r>
          </a:p>
        </p:txBody>
      </p:sp>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1769" y="1932602"/>
            <a:ext cx="5238750" cy="3752850"/>
          </a:xfrm>
          <a:prstGeom prst="rect">
            <a:avLst/>
          </a:prstGeom>
        </p:spPr>
      </p:pic>
      <p:sp>
        <p:nvSpPr>
          <p:cNvPr id="6" name="Content Placeholder 5"/>
          <p:cNvSpPr>
            <a:spLocks noGrp="1"/>
          </p:cNvSpPr>
          <p:nvPr>
            <p:ph idx="1"/>
          </p:nvPr>
        </p:nvSpPr>
        <p:spPr>
          <a:xfrm>
            <a:off x="946404" y="5685452"/>
            <a:ext cx="6446520" cy="989371"/>
          </a:xfrm>
        </p:spPr>
        <p:txBody>
          <a:bodyPr/>
          <a:lstStyle/>
          <a:p>
            <a:r>
              <a:rPr lang="en-US" dirty="0"/>
              <a:t>given the dates of Alexander’s life (about 356–323 BC) it’s possible that his exploits actually added territories such as India to the world map of Europeans</a:t>
            </a:r>
          </a:p>
        </p:txBody>
      </p:sp>
    </p:spTree>
    <p:extLst>
      <p:ext uri="{BB962C8B-B14F-4D97-AF65-F5344CB8AC3E}">
        <p14:creationId xmlns:p14="http://schemas.microsoft.com/office/powerpoint/2010/main" val="24879617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89280"/>
          </a:xfrm>
        </p:spPr>
        <p:txBody>
          <a:bodyPr>
            <a:normAutofit fontScale="90000"/>
          </a:bodyPr>
          <a:lstStyle/>
          <a:p>
            <a:r>
              <a:rPr lang="en-US" dirty="0"/>
              <a:t>Earth Circumference</a:t>
            </a:r>
          </a:p>
        </p:txBody>
      </p:sp>
      <p:sp>
        <p:nvSpPr>
          <p:cNvPr id="3" name="Content Placeholder 2"/>
          <p:cNvSpPr>
            <a:spLocks noGrp="1"/>
          </p:cNvSpPr>
          <p:nvPr>
            <p:ph idx="1"/>
          </p:nvPr>
        </p:nvSpPr>
        <p:spPr>
          <a:xfrm>
            <a:off x="196427" y="1266613"/>
            <a:ext cx="8019457" cy="5499313"/>
          </a:xfrm>
        </p:spPr>
        <p:txBody>
          <a:bodyPr>
            <a:normAutofit fontScale="92500" lnSpcReduction="20000"/>
          </a:bodyPr>
          <a:lstStyle/>
          <a:p>
            <a:r>
              <a:rPr lang="en-US" dirty="0"/>
              <a:t>The Greeks not only knew Earth was round, but also they were able to measure its size. The first fairly accurate determination of Earth’s diameter was made in about 200 BCE by Eratosthenes (276–194 BCE), a Greek living in Alexandria, Egypt. His method was a geometric one, based on observations of the Sun.</a:t>
            </a:r>
          </a:p>
          <a:p>
            <a:r>
              <a:rPr lang="en-US" dirty="0"/>
              <a:t>Eratosthenes was told that on the first day of summer at </a:t>
            </a:r>
            <a:r>
              <a:rPr lang="en-US" dirty="0" err="1"/>
              <a:t>Syene</a:t>
            </a:r>
            <a:r>
              <a:rPr lang="en-US" dirty="0"/>
              <a:t>, Egypt (near modern Aswan), sunlight struck the bottom of a vertical well at noon. This indicated that the Sun was directly over the well—meaning that </a:t>
            </a:r>
            <a:r>
              <a:rPr lang="en-US" dirty="0" err="1"/>
              <a:t>Syene</a:t>
            </a:r>
            <a:r>
              <a:rPr lang="en-US" dirty="0"/>
              <a:t> was on a direct line from the center of Earth to the Sun. At the corresponding time and date in Alexandria, Eratosthenes observed the shadow a column made and saw that the Sun was not directly overhead, but was slightly south of the zenith, so that its rays made an angle with the vertical equal to about 1/50 of a circle (7°).</a:t>
            </a:r>
          </a:p>
          <a:p>
            <a:r>
              <a:rPr lang="en-US" dirty="0"/>
              <a:t>Because the Sun’s rays striking the two cities are parallel to one another, why would the two rays not make the same angle with Earth’s surface? Eratosthenes reasoned that the curvature of the round Earth meant that “straight up” was not the same in the two cities. And the measurement of the angle in Alexandria, he realized, allowed him to figure out the size of Earth. Alexandria, he saw, must be 1/50 of Earth’s circumference north of </a:t>
            </a:r>
            <a:r>
              <a:rPr lang="en-US" dirty="0" err="1"/>
              <a:t>Syene</a:t>
            </a:r>
            <a:r>
              <a:rPr lang="en-US" dirty="0"/>
              <a:t>.</a:t>
            </a:r>
          </a:p>
          <a:p>
            <a:r>
              <a:rPr lang="en-US" dirty="0"/>
              <a:t>Alexandria had been measured to be 5000 stadia north of </a:t>
            </a:r>
            <a:r>
              <a:rPr lang="en-US" dirty="0" err="1"/>
              <a:t>Syene</a:t>
            </a:r>
            <a:r>
              <a:rPr lang="en-US" dirty="0"/>
              <a:t>. (The stadium was a Greek unit of length, derived from the length of the racetrack in a stadium.) Eratosthenes thus found that Earth’s circumference must be 50 × 5000, or 250,000 stadia.</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pic>
        <p:nvPicPr>
          <p:cNvPr id="6" name="Picture 5"/>
          <p:cNvPicPr>
            <a:picLocks noChangeAspect="1"/>
          </p:cNvPicPr>
          <p:nvPr/>
        </p:nvPicPr>
        <p:blipFill>
          <a:blip r:embed="rId2"/>
          <a:stretch>
            <a:fillRect/>
          </a:stretch>
        </p:blipFill>
        <p:spPr>
          <a:xfrm>
            <a:off x="531573" y="-1"/>
            <a:ext cx="7223887" cy="6846785"/>
          </a:xfrm>
          <a:prstGeom prst="rect">
            <a:avLst/>
          </a:prstGeom>
        </p:spPr>
      </p:pic>
    </p:spTree>
    <p:extLst>
      <p:ext uri="{BB962C8B-B14F-4D97-AF65-F5344CB8AC3E}">
        <p14:creationId xmlns:p14="http://schemas.microsoft.com/office/powerpoint/2010/main" val="91355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ssential">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sential">
      <a:majorFont>
        <a:latin typeface="Arial Black"/>
        <a:ea typeface=""/>
        <a:cs typeface=""/>
        <a:font script="Jpan" typeface="ＭＳ Ｐゴシック"/>
        <a:font script="Hang" typeface="HY견고딕"/>
        <a:font script="Hans" typeface="微软雅黑"/>
        <a:font script="Hant" typeface="微軟正黑體"/>
        <a:font script="Arab" typeface="Tahoma"/>
        <a:font script="Hebr" typeface="Ta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sential">
      <a:fillStyleLst>
        <a:solidFill>
          <a:schemeClr val="phClr"/>
        </a:solidFill>
        <a:gradFill rotWithShape="1">
          <a:gsLst>
            <a:gs pos="0">
              <a:schemeClr val="phClr">
                <a:tint val="60000"/>
                <a:satMod val="250000"/>
              </a:schemeClr>
            </a:gs>
            <a:gs pos="35000">
              <a:schemeClr val="phClr">
                <a:tint val="47000"/>
                <a:satMod val="275000"/>
              </a:schemeClr>
            </a:gs>
            <a:gs pos="100000">
              <a:schemeClr val="phClr">
                <a:tint val="25000"/>
                <a:satMod val="300000"/>
              </a:schemeClr>
            </a:gs>
          </a:gsLst>
          <a:lin ang="16200000" scaled="1"/>
        </a:gradFill>
        <a:solidFill>
          <a:schemeClr val="phClr">
            <a:satMod val="110000"/>
          </a:schemeClr>
        </a:solidFill>
      </a:fillStyleLst>
      <a:lnStyleLst>
        <a:ln w="12700" cap="flat" cmpd="sng" algn="ctr">
          <a:solidFill>
            <a:schemeClr val="phClr">
              <a:shade val="95000"/>
              <a:satMod val="105000"/>
            </a:schemeClr>
          </a:solidFill>
          <a:prstDash val="solid"/>
        </a:ln>
        <a:ln w="28575" cap="flat" cmpd="sng" algn="ctr">
          <a:solidFill>
            <a:schemeClr val="phClr"/>
          </a:solidFill>
          <a:prstDash val="solid"/>
        </a:ln>
        <a:ln w="41275" cap="flat" cmpd="sng" algn="ctr">
          <a:solidFill>
            <a:schemeClr val="phClr"/>
          </a:solidFill>
          <a:prstDash val="solid"/>
        </a:ln>
      </a:lnStyleLst>
      <a:effectStyleLst>
        <a:effectStyle>
          <a:effectLst/>
        </a:effectStyle>
        <a:effectStyle>
          <a:effectLst>
            <a:outerShdw blurRad="39999" dist="23000" algn="bl" rotWithShape="0">
              <a:srgbClr val="000000">
                <a:alpha val="40000"/>
              </a:srgbClr>
            </a:outerShdw>
          </a:effectLst>
        </a:effectStyle>
        <a:effectStyle>
          <a:effectLst>
            <a:outerShdw blurRad="38100" dist="19050" algn="bl" rotWithShape="0">
              <a:srgbClr val="000000">
                <a:alpha val="60000"/>
              </a:srgbClr>
            </a:outerShdw>
          </a:effectLst>
          <a:scene3d>
            <a:camera prst="orthographicFront">
              <a:rot lat="0" lon="0" rev="0"/>
            </a:camera>
            <a:lightRig rig="balanced" dir="l"/>
          </a:scene3d>
          <a:sp3d prstMaterial="plastic">
            <a:bevelT w="38100" h="31750"/>
          </a:sp3d>
        </a:effectStyle>
      </a:effectStyleLst>
      <a:bgFillStyleLst>
        <a:solidFill>
          <a:schemeClr val="phClr"/>
        </a:solidFill>
        <a:blipFill rotWithShape="1">
          <a:blip xmlns:r="http://schemas.openxmlformats.org/officeDocument/2006/relationships" r:embed="rId1">
            <a:duotone>
              <a:schemeClr val="phClr">
                <a:tint val="96000"/>
              </a:schemeClr>
              <a:schemeClr val="phClr">
                <a:shade val="94000"/>
              </a:schemeClr>
            </a:duotone>
          </a:blip>
          <a:tile tx="0" ty="0" sx="100000" sy="100000" flip="none" algn="tl"/>
        </a:blipFill>
        <a:gradFill rotWithShape="1">
          <a:gsLst>
            <a:gs pos="0">
              <a:schemeClr val="phClr">
                <a:tint val="84000"/>
                <a:satMod val="110000"/>
              </a:schemeClr>
            </a:gs>
            <a:gs pos="44000">
              <a:schemeClr val="phClr">
                <a:tint val="93000"/>
                <a:satMod val="115000"/>
              </a:schemeClr>
            </a:gs>
            <a:gs pos="100000">
              <a:schemeClr val="phClr">
                <a:tint val="100000"/>
                <a:shade val="59000"/>
                <a:satMod val="120000"/>
              </a:schemeClr>
            </a:gs>
          </a:gsLst>
          <a:path path="circle">
            <a:fillToRect l="40000" t="60000" r="60000" b="40000"/>
          </a:path>
        </a:gradFill>
      </a:bgFillStyleLst>
    </a:fmtScheme>
  </a:themeElements>
  <a:objectDefaults/>
  <a:extraClrSchemeLst/>
</a:theme>
</file>

<file path=ppt/theme/theme2.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353</TotalTime>
  <Words>3455</Words>
  <Application>Microsoft Office PowerPoint</Application>
  <PresentationFormat>On-screen Show (4:3)</PresentationFormat>
  <Paragraphs>141</Paragraphs>
  <Slides>28</Slides>
  <Notes>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28</vt:i4>
      </vt:variant>
    </vt:vector>
  </HeadingPairs>
  <TitlesOfParts>
    <vt:vector size="36" baseType="lpstr">
      <vt:lpstr>Arial</vt:lpstr>
      <vt:lpstr>Arial Black</vt:lpstr>
      <vt:lpstr>Calibri</vt:lpstr>
      <vt:lpstr>Cambria Math</vt:lpstr>
      <vt:lpstr>Century Schoolbook</vt:lpstr>
      <vt:lpstr>Wingdings 2</vt:lpstr>
      <vt:lpstr>Essential</vt:lpstr>
      <vt:lpstr>View</vt:lpstr>
      <vt:lpstr>Astronomy 1010 chapter 2</vt:lpstr>
      <vt:lpstr>Astronomy around the ancient world</vt:lpstr>
      <vt:lpstr>Astronomy around the ancient world</vt:lpstr>
      <vt:lpstr>Astronomy around the ancient world</vt:lpstr>
      <vt:lpstr>Ancient Cosmologies</vt:lpstr>
      <vt:lpstr>Cosmology of Greece</vt:lpstr>
      <vt:lpstr>Earth/Round</vt:lpstr>
      <vt:lpstr>The world map in ~300 B.C.</vt:lpstr>
      <vt:lpstr>Earth Circumference</vt:lpstr>
      <vt:lpstr>Earth Circumference</vt:lpstr>
      <vt:lpstr>Hipparchus</vt:lpstr>
      <vt:lpstr>Hipparchus and Precession</vt:lpstr>
      <vt:lpstr>Hipparchus and Magnitudes</vt:lpstr>
      <vt:lpstr>Magnitudes of common stars</vt:lpstr>
      <vt:lpstr>Astronomy in Ancient Rome</vt:lpstr>
      <vt:lpstr>Retrograde motion of planets</vt:lpstr>
      <vt:lpstr>Ptolemaic system</vt:lpstr>
      <vt:lpstr>To think about…</vt:lpstr>
      <vt:lpstr>Through dark ages, middle ages onto renaissance </vt:lpstr>
      <vt:lpstr>Through dark ages, middle ages onto renaissance </vt:lpstr>
      <vt:lpstr>Nicolas Copernicus</vt:lpstr>
      <vt:lpstr>Figure 2.18</vt:lpstr>
      <vt:lpstr>Giordano Bruno</vt:lpstr>
      <vt:lpstr>Tycho Brahe </vt:lpstr>
      <vt:lpstr>Galileo Galilei</vt:lpstr>
      <vt:lpstr>Figure 2.20</vt:lpstr>
      <vt:lpstr>Constellations on the Ecliptic</vt:lpstr>
      <vt:lpstr>Astrology or pseudoscience</vt:lpstr>
    </vt:vector>
  </TitlesOfParts>
  <Company>WNI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Physics</dc:title>
  <dc:creator>Spuddy McSpare</dc:creator>
  <cp:lastModifiedBy>D. Fulton</cp:lastModifiedBy>
  <cp:revision>75</cp:revision>
  <dcterms:created xsi:type="dcterms:W3CDTF">2012-06-04T02:13:36Z</dcterms:created>
  <dcterms:modified xsi:type="dcterms:W3CDTF">2021-02-14T19:52:14Z</dcterms:modified>
</cp:coreProperties>
</file>